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59" r:id="rId7"/>
    <p:sldId id="266" r:id="rId8"/>
    <p:sldId id="267" r:id="rId9"/>
    <p:sldId id="268" r:id="rId10"/>
    <p:sldId id="269" r:id="rId11"/>
    <p:sldId id="270" r:id="rId12"/>
    <p:sldId id="260" r:id="rId1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5" qsCatId="simple" csTypeId="urn:microsoft.com/office/officeart/2018/5/colors/Iconchunking_neutralicontext_accent2_2" csCatId="accent2" phldr="1"/>
      <dgm:spPr/>
    </dgm:pt>
    <dgm:pt modelId="{4AF52931-E4CA-4429-AACB-B8747CDB2409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ru-RU" noProof="1">
              <a:latin typeface="Calibri" panose="020F0502020204030204" pitchFamily="34" charset="0"/>
              <a:cs typeface="Calibri" panose="020F0502020204030204" pitchFamily="34" charset="0"/>
            </a:rPr>
            <a:t>Скрининг геномных библиотек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ru-RU" noProof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ru-RU" noProof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BEB84D-9A77-49C6-9301-B3359FCAC75F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ru-RU" noProof="1">
              <a:latin typeface="Calibri" panose="020F0502020204030204" pitchFamily="34" charset="0"/>
              <a:cs typeface="Calibri" panose="020F0502020204030204" pitchFamily="34" charset="0"/>
            </a:rPr>
            <a:t>Скрининг с помощью ДНК-гибридизации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noProof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ru-RU" noProof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F9359E-E9B1-4B73-BACC-2C7988765B16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ru-RU" noProof="1">
              <a:latin typeface="Calibri" panose="020F0502020204030204" pitchFamily="34" charset="0"/>
              <a:cs typeface="Calibri" panose="020F0502020204030204" pitchFamily="34" charset="0"/>
            </a:rPr>
            <a:t>Иммунологический скрининг геномных библиотек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noProof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ru-RU" noProof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3" custLinFactNeighborY="-4261"/>
      <dgm:spPr/>
    </dgm:pt>
    <dgm:pt modelId="{B949D2F1-162D-4D02-A732-D01345E22AA4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8ABCEC2-390B-429B-9081-E082DA5D0427}" type="pres">
      <dgm:prSet presAssocID="{D86AF01C-9CBC-41F8-9354-48CD82BDFDC9}" presName="sibTrans" presStyleCnt="0"/>
      <dgm:spPr/>
    </dgm:pt>
    <dgm:pt modelId="{F2D54F12-8080-4E0C-BD80-92EA1630D084}" type="pres">
      <dgm:prSet presAssocID="{81BEB84D-9A77-49C6-9301-B3359FCAC75F}" presName="compNode" presStyleCnt="0"/>
      <dgm:spPr/>
    </dgm:pt>
    <dgm:pt modelId="{CBA0401E-7684-42C8-839E-D801768D883C}" type="pres">
      <dgm:prSet presAssocID="{81BEB84D-9A77-49C6-9301-B3359FCAC75F}" presName="bgRect" presStyleLbl="bgShp" presStyleIdx="1" presStyleCnt="3"/>
      <dgm:spPr/>
    </dgm:pt>
    <dgm:pt modelId="{EF3B2503-2995-401B-AD2A-8687192014FC}" type="pres">
      <dgm:prSet presAssocID="{81BEB84D-9A77-49C6-9301-B3359FCAC75F}" presName="iconRect" presStyleLbl="node1" presStyleIdx="1" presStyleCnt="3" custLinFactNeighborX="-525" custLinFactNeighborY="78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69262E9A-AC8B-4E45-B562-DDB0B7EF679B}" type="pres">
      <dgm:prSet presAssocID="{81BEB84D-9A77-49C6-9301-B3359FCAC75F}" presName="spaceRect" presStyleCnt="0"/>
      <dgm:spPr/>
    </dgm:pt>
    <dgm:pt modelId="{686301C7-6BD3-4366-8AD9-2496B2EDF77C}" type="pres">
      <dgm:prSet presAssocID="{81BEB84D-9A77-49C6-9301-B3359FCAC75F}" presName="parTx" presStyleLbl="revTx" presStyleIdx="1" presStyleCnt="3" custLinFactNeighborX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ED4671C-AA9A-4E39-8821-8479FB442A42}" type="pres">
      <dgm:prSet presAssocID="{5D260F18-25D2-4074-87F1-7E78DDA61C58}" presName="sibTrans" presStyleCnt="0"/>
      <dgm:spPr/>
    </dgm:pt>
    <dgm:pt modelId="{73B0EF57-FE6C-4349-B546-40C4671BE0AF}" type="pres">
      <dgm:prSet presAssocID="{BFF9359E-E9B1-4B73-BACC-2C7988765B16}" presName="compNode" presStyleCnt="0"/>
      <dgm:spPr/>
    </dgm:pt>
    <dgm:pt modelId="{5865A6BD-F99C-4927-AA71-14438D8BD5FD}" type="pres">
      <dgm:prSet presAssocID="{BFF9359E-E9B1-4B73-BACC-2C7988765B16}" presName="bgRect" presStyleLbl="bgShp" presStyleIdx="2" presStyleCnt="3" custLinFactNeighborY="876"/>
      <dgm:spPr/>
    </dgm:pt>
    <dgm:pt modelId="{F7573F21-6CA6-4D82-A5B8-20E46E8BAE44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CFA2DEF1-3E86-45A4-93DF-3F3524CE8FA1}" type="pres">
      <dgm:prSet presAssocID="{BFF9359E-E9B1-4B73-BACC-2C7988765B16}" presName="spaceRect" presStyleCnt="0"/>
      <dgm:spPr/>
    </dgm:pt>
    <dgm:pt modelId="{3A277CF8-63F3-4E73-9A0E-6D37315945D9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0FB2B426-F0E1-46AC-8877-C6BC9AFEAA79}" type="presOf" srcId="{81BEB84D-9A77-49C6-9301-B3359FCAC75F}" destId="{686301C7-6BD3-4366-8AD9-2496B2EDF77C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157D760D-D278-416A-8A95-E1E5E1AC50DD}" type="presOf" srcId="{BFF9359E-E9B1-4B73-BACC-2C7988765B16}" destId="{3A277CF8-63F3-4E73-9A0E-6D37315945D9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  <dgm:cxn modelId="{FFC4B6D5-9F56-4405-843A-09B40CA888A3}" type="presParOf" srcId="{6F4DA4D9-01DC-439B-8F27-AAA47846B277}" destId="{D8ABCEC2-390B-429B-9081-E082DA5D0427}" srcOrd="1" destOrd="0" presId="urn:microsoft.com/office/officeart/2018/2/layout/IconVerticalSolidList"/>
    <dgm:cxn modelId="{16ACC83C-7034-4747-BC5D-1E635B3C6CE7}" type="presParOf" srcId="{6F4DA4D9-01DC-439B-8F27-AAA47846B277}" destId="{F2D54F12-8080-4E0C-BD80-92EA1630D084}" srcOrd="2" destOrd="0" presId="urn:microsoft.com/office/officeart/2018/2/layout/IconVerticalSolidList"/>
    <dgm:cxn modelId="{8B276A48-7CBD-4E21-9430-CF0A09D6C0BD}" type="presParOf" srcId="{F2D54F12-8080-4E0C-BD80-92EA1630D084}" destId="{CBA0401E-7684-42C8-839E-D801768D883C}" srcOrd="0" destOrd="0" presId="urn:microsoft.com/office/officeart/2018/2/layout/IconVerticalSolidList"/>
    <dgm:cxn modelId="{F08383BF-FD60-4A49-AD77-65D910EFB252}" type="presParOf" srcId="{F2D54F12-8080-4E0C-BD80-92EA1630D084}" destId="{EF3B2503-2995-401B-AD2A-8687192014FC}" srcOrd="1" destOrd="0" presId="urn:microsoft.com/office/officeart/2018/2/layout/IconVerticalSolidList"/>
    <dgm:cxn modelId="{9D8D1D89-E527-4484-AD56-92A94FED0B6C}" type="presParOf" srcId="{F2D54F12-8080-4E0C-BD80-92EA1630D084}" destId="{69262E9A-AC8B-4E45-B562-DDB0B7EF679B}" srcOrd="2" destOrd="0" presId="urn:microsoft.com/office/officeart/2018/2/layout/IconVerticalSolidList"/>
    <dgm:cxn modelId="{6BE50CC8-CADE-45A7-BC96-23D75538F39A}" type="presParOf" srcId="{F2D54F12-8080-4E0C-BD80-92EA1630D084}" destId="{686301C7-6BD3-4366-8AD9-2496B2EDF77C}" srcOrd="3" destOrd="0" presId="urn:microsoft.com/office/officeart/2018/2/layout/IconVerticalSolidList"/>
    <dgm:cxn modelId="{159D78D4-1170-4693-834B-E3B0A1E5AA76}" type="presParOf" srcId="{6F4DA4D9-01DC-439B-8F27-AAA47846B277}" destId="{6ED4671C-AA9A-4E39-8821-8479FB442A42}" srcOrd="3" destOrd="0" presId="urn:microsoft.com/office/officeart/2018/2/layout/IconVerticalSolidList"/>
    <dgm:cxn modelId="{0E014224-8D52-4573-89D1-F50AF2BE6748}" type="presParOf" srcId="{6F4DA4D9-01DC-439B-8F27-AAA47846B277}" destId="{73B0EF57-FE6C-4349-B546-40C4671BE0AF}" srcOrd="4" destOrd="0" presId="urn:microsoft.com/office/officeart/2018/2/layout/IconVerticalSolidList"/>
    <dgm:cxn modelId="{ACBC9EF5-3D90-4A12-AA98-CAAF2742426F}" type="presParOf" srcId="{73B0EF57-FE6C-4349-B546-40C4671BE0AF}" destId="{5865A6BD-F99C-4927-AA71-14438D8BD5FD}" srcOrd="0" destOrd="0" presId="urn:microsoft.com/office/officeart/2018/2/layout/IconVerticalSolidList"/>
    <dgm:cxn modelId="{528DEE1A-B9B3-44B7-9915-05F053EAB214}" type="presParOf" srcId="{73B0EF57-FE6C-4349-B546-40C4671BE0AF}" destId="{F7573F21-6CA6-4D82-A5B8-20E46E8BAE44}" srcOrd="1" destOrd="0" presId="urn:microsoft.com/office/officeart/2018/2/layout/IconVerticalSolidList"/>
    <dgm:cxn modelId="{BBB56E6E-28C7-4B11-9E9C-87BF204F01B2}" type="presParOf" srcId="{73B0EF57-FE6C-4349-B546-40C4671BE0AF}" destId="{CFA2DEF1-3E86-45A4-93DF-3F3524CE8FA1}" srcOrd="2" destOrd="0" presId="urn:microsoft.com/office/officeart/2018/2/layout/IconVerticalSolidList"/>
    <dgm:cxn modelId="{109CAEC4-7E84-44CD-AC12-5A4173227651}" type="presParOf" srcId="{73B0EF57-FE6C-4349-B546-40C4671BE0AF}" destId="{3A277CF8-63F3-4E73-9A0E-6D3731594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Вертикальный сплошной список со значками"/>
  <dgm:desc val="Используется для отображения сверху вниз последовательности визуальных элементов, сгруппированных в фигуре, с текстом уровня 1 или уровня 1 и 2. Рекомендуется использовать значки или небольшие изображения с более длинными описани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8C555D-D61D-4CCD-829C-8805F5E9C7DE}" type="datetime1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CE0281-66A0-46B8-BDE2-AEF0C7453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3BF0EC-F003-46F1-9A17-601B51810292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EDED1C-4656-4CF8-AD34-DC4A65BB391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B06A3F-53F8-4B5C-9294-B390023373D2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9FEC3C-665A-4DD7-8226-6EA04E55C0F9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8D2C58-00F6-4121-A5B7-CAB48E71F7D9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4F91-A333-485D-9CA2-15B1210DFF68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Надпись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</a:t>
            </a:r>
          </a:p>
        </p:txBody>
      </p:sp>
      <p:sp>
        <p:nvSpPr>
          <p:cNvPr id="14" name="Надпись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8D600-2791-4A49-8C22-14F3AD94EEC0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2B2C81-98FF-4E9B-A69B-15FD8A8170A4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CE79FB-ED8D-4530-AACC-8FA5857BFD2F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C9C97-D36A-4022-B5AE-3B26A54A8F6E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Вертикальный текст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B51B99-2292-4206-B8F2-82B7DA748FD9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913775" y="2376520"/>
            <a:ext cx="10364452" cy="3424107"/>
          </a:xfrm>
        </p:spPr>
        <p:txBody>
          <a:bodyPr rtlCol="0" anchor="ctr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3D3382-ECF4-4D79-B6F5-1523C8FB8295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8FB68A-8D23-4657-9842-DB3C7014DB21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5E7467-7C29-4314-8BF9-47A49D53698D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1FEC0-DF9D-4588-A73C-5E92B0942689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8C72B-C8C2-47E9-81E0-B0F4E8F89773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E4DCC9-9CB6-4072-B46D-05619032A79B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2968B2-08A3-4B88-968A-ACCFB114B261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29B08C-C3CE-4C65-86C8-00FE401CB61A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A68420-2D68-4B2D-8A2E-86629732A93B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0B2B38-6C10-4E55-8EB6-D1860FD9C735}" type="datetime1">
              <a:rPr lang="ru-RU" noProof="0" smtClean="0"/>
              <a:t>10.11.2022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A391C69-E52F-4DC0-B51A-0DABC5484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xmlns="" id="{C3C7ED6A-DE7F-4002-9699-B659DE551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48390FD-448E-4FF2-AEE8-C46960568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Рисунок 4" descr="Чашка Петри">
            <a:extLst>
              <a:ext uri="{FF2B5EF4-FFF2-40B4-BE49-F238E27FC236}">
                <a16:creationId xmlns:a16="http://schemas.microsoft.com/office/drawing/2014/main" xmlns="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BD259F2-A289-4420-B3EB-BBC6A904F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291" y="1435101"/>
            <a:ext cx="6227593" cy="2730498"/>
          </a:xfrm>
        </p:spPr>
        <p:txBody>
          <a:bodyPr rtlCol="0">
            <a:normAutofit/>
          </a:bodyPr>
          <a:lstStyle/>
          <a:p>
            <a:pPr rtl="0"/>
            <a:r>
              <a:rPr lang="ru-RU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Иммунологический скрининг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48FE65CB-EFD8-497D-A30A-093E20EAC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Рисунок 3" descr="Научная лаборатория">
            <a:extLst>
              <a:ext uri="{FF2B5EF4-FFF2-40B4-BE49-F238E27FC236}">
                <a16:creationId xmlns:a16="http://schemas.microsoft.com/office/drawing/2014/main" xmlns="" id="{7E185DA8-778E-49D9-863D-7DB566042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4" r="25902"/>
          <a:stretch/>
        </p:blipFill>
        <p:spPr>
          <a:xfrm>
            <a:off x="1028342" y="618517"/>
            <a:ext cx="6139725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E3265C2A-0A58-43AD-A406-8F4478E28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9" y="275990"/>
            <a:ext cx="3352128" cy="8594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rtl="0"/>
            <a:r>
              <a:rPr lang="ru-RU" noProof="1"/>
              <a:t>Содержание</a:t>
            </a:r>
          </a:p>
        </p:txBody>
      </p:sp>
      <p:graphicFrame>
        <p:nvGraphicFramePr>
          <p:cNvPr id="9" name="Объект 8" descr="Значки">
            <a:extLst>
              <a:ext uri="{FF2B5EF4-FFF2-40B4-BE49-F238E27FC236}">
                <a16:creationId xmlns:a16="http://schemas.microsoft.com/office/drawing/2014/main" xmlns="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594991"/>
              </p:ext>
            </p:extLst>
          </p:nvPr>
        </p:nvGraphicFramePr>
        <p:xfrm>
          <a:off x="8196409" y="1135486"/>
          <a:ext cx="3352128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51BE7D66-DCBB-6075-0160-B82C4194BE0F}"/>
              </a:ext>
            </a:extLst>
          </p:cNvPr>
          <p:cNvSpPr/>
          <p:nvPr/>
        </p:nvSpPr>
        <p:spPr>
          <a:xfrm>
            <a:off x="8196409" y="5263987"/>
            <a:ext cx="3352128" cy="1108674"/>
          </a:xfrm>
          <a:prstGeom prst="roundRect">
            <a:avLst>
              <a:gd name="adj" fmla="val 10000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x-none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7D29C8D2-9C75-DC1C-BEF9-7C4E83736905}"/>
              </a:ext>
            </a:extLst>
          </p:cNvPr>
          <p:cNvGrpSpPr/>
          <p:nvPr/>
        </p:nvGrpSpPr>
        <p:grpSpPr>
          <a:xfrm>
            <a:off x="5060196" y="2874663"/>
            <a:ext cx="6506813" cy="3497998"/>
            <a:chOff x="1280519" y="1386317"/>
            <a:chExt cx="6506813" cy="349799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E3A013CD-83B4-D3B7-9B85-43EA8EB56ACA}"/>
                </a:ext>
              </a:extLst>
            </p:cNvPr>
            <p:cNvSpPr/>
            <p:nvPr/>
          </p:nvSpPr>
          <p:spPr>
            <a:xfrm>
              <a:off x="1280519" y="1386317"/>
              <a:ext cx="2071608" cy="11086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F645A27-E26C-1312-6A90-1F0668FC4723}"/>
                </a:ext>
              </a:extLst>
            </p:cNvPr>
            <p:cNvSpPr txBox="1"/>
            <p:nvPr/>
          </p:nvSpPr>
          <p:spPr>
            <a:xfrm>
              <a:off x="5715724" y="3775641"/>
              <a:ext cx="2071608" cy="110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35" tIns="117335" rIns="117335" bIns="117335" numCol="1" spcCol="1270" rtlCol="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noProof="1">
                  <a:latin typeface="Calibri" panose="020F0502020204030204" pitchFamily="34" charset="0"/>
                  <a:cs typeface="Calibri" panose="020F0502020204030204" pitchFamily="34" charset="0"/>
                </a:rPr>
                <a:t>Иммунологическое тестирование колоний</a:t>
              </a:r>
            </a:p>
          </p:txBody>
        </p:sp>
      </p:grpSp>
      <p:pic>
        <p:nvPicPr>
          <p:cNvPr id="10" name="Рисунок 9" descr="Изображение выглядит как внутренний, прибор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233E5DA3-8BE9-B188-546D-F714B3F8C0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8097" y="5505553"/>
            <a:ext cx="370738" cy="7414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D58831-D049-DEAF-74E3-BE7D232F3A4D}"/>
              </a:ext>
            </a:extLst>
          </p:cNvPr>
          <p:cNvSpPr txBox="1"/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cap="all" baseline="0" dirty="0">
                <a:effectLst/>
                <a:latin typeface="Calibri" panose="020F0502020204030204" pitchFamily="34" charset="0"/>
                <a:ea typeface="+mj-ea"/>
                <a:cs typeface="+mj-cs"/>
              </a:rPr>
              <a:t>Цель скрининга – идентификация генов или искомого фрагмента ДНК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F58A5B-2FDF-AAB0-DDAF-02F3988C628C}"/>
              </a:ext>
            </a:extLst>
          </p:cNvPr>
          <p:cNvSpPr txBox="1"/>
          <p:nvPr/>
        </p:nvSpPr>
        <p:spPr>
          <a:xfrm>
            <a:off x="609174" y="2544646"/>
            <a:ext cx="12482631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Calibri" panose="020F0502020204030204" pitchFamily="34" charset="0"/>
                <a:cs typeface="Calibri" panose="020F0502020204030204" pitchFamily="34" charset="0"/>
              </a:rPr>
              <a:t>Используют 3 методических подхода:                                 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Calibri" panose="020F0502020204030204" pitchFamily="34" charset="0"/>
                <a:cs typeface="Calibri" panose="020F0502020204030204" pitchFamily="34" charset="0"/>
              </a:rPr>
              <a:t>1. Скрининг с помощью </a:t>
            </a:r>
            <a:r>
              <a:rPr lang="ru-RU" sz="2400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гибридизационных</a:t>
            </a:r>
            <a:r>
              <a:rPr lang="ru-RU" sz="2400" cap="all" dirty="0">
                <a:latin typeface="Calibri" panose="020F0502020204030204" pitchFamily="34" charset="0"/>
                <a:cs typeface="Calibri" panose="020F0502020204030204" pitchFamily="34" charset="0"/>
              </a:rPr>
              <a:t> меченых зондов или ПЦР 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Calibri" panose="020F0502020204030204" pitchFamily="34" charset="0"/>
                <a:cs typeface="Calibri" panose="020F0502020204030204" pitchFamily="34" charset="0"/>
              </a:rPr>
              <a:t>2. Иммунологический скрининг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Calibri" panose="020F0502020204030204" pitchFamily="34" charset="0"/>
                <a:cs typeface="Calibri" panose="020F0502020204030204" pitchFamily="34" charset="0"/>
              </a:rPr>
              <a:t>3. Скрининг по активности белка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7D758F-3A2D-82D4-A5F7-4B799AB0EDE7}"/>
              </a:ext>
            </a:extLst>
          </p:cNvPr>
          <p:cNvSpPr txBox="1"/>
          <p:nvPr/>
        </p:nvSpPr>
        <p:spPr>
          <a:xfrm>
            <a:off x="6850490" y="5531707"/>
            <a:ext cx="4427736" cy="5189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cap="all" dirty="0">
                <a:latin typeface="Calibri" panose="020F0502020204030204" pitchFamily="34" charset="0"/>
                <a:cs typeface="Calibri" panose="020F0502020204030204" pitchFamily="34" charset="0"/>
              </a:rPr>
              <a:t>Скрининг геномных библиотек</a:t>
            </a:r>
          </a:p>
        </p:txBody>
      </p:sp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1D9CF2-CAF6-551D-CFA8-D8D6C8E1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30245"/>
            <a:ext cx="10364451" cy="1596177"/>
          </a:xfrm>
        </p:spPr>
        <p:txBody>
          <a:bodyPr/>
          <a:lstStyle/>
          <a:p>
            <a:r>
              <a:rPr lang="ru-RU" dirty="0"/>
              <a:t>Скрининг с помощью ДНК-гибридизации</a:t>
            </a:r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806741-0A84-E91E-1B8A-AF8B0FD28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1" t="25941" r="24271" b="9314"/>
          <a:stretch/>
        </p:blipFill>
        <p:spPr>
          <a:xfrm>
            <a:off x="1761867" y="1152578"/>
            <a:ext cx="8296534" cy="55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1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8E5FE9-E197-5AED-A895-DACC8D16317C}"/>
              </a:ext>
            </a:extLst>
          </p:cNvPr>
          <p:cNvSpPr txBox="1"/>
          <p:nvPr/>
        </p:nvSpPr>
        <p:spPr>
          <a:xfrm>
            <a:off x="1473324" y="830608"/>
            <a:ext cx="9606375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2400" b="1" u="sng" dirty="0"/>
              <a:t>Клетки после трансформации высевают на чашки Петри: </a:t>
            </a:r>
          </a:p>
          <a:p>
            <a:pPr marL="342900" indent="-342900">
              <a:buAutoNum type="arabicParenR"/>
            </a:pPr>
            <a:r>
              <a:rPr lang="ru-RU" sz="2400" dirty="0"/>
              <a:t> колонии с чашки переносят на твердую подложку (нитроцеллюлоза), чтобы их расположение соответствовало расположению колоний на чашке </a:t>
            </a:r>
          </a:p>
          <a:p>
            <a:pPr marL="342900" indent="-342900">
              <a:buAutoNum type="arabicParenR"/>
            </a:pPr>
            <a:r>
              <a:rPr lang="ru-RU" sz="2400" dirty="0"/>
              <a:t>на фильтре клетки </a:t>
            </a:r>
            <a:r>
              <a:rPr lang="ru-RU" sz="2400" dirty="0" err="1"/>
              <a:t>лизируют</a:t>
            </a:r>
            <a:r>
              <a:rPr lang="ru-RU" sz="2400" dirty="0"/>
              <a:t>, ДНК денатурируют и фиксируют </a:t>
            </a:r>
          </a:p>
          <a:p>
            <a:pPr marL="342900" indent="-342900">
              <a:buAutoNum type="arabicParenR"/>
            </a:pPr>
            <a:r>
              <a:rPr lang="ru-RU" sz="2400" dirty="0"/>
              <a:t>на фильтр наносят меченый зонд (20-100 н), проводят гибридизацию и идентифицируют метку (радиоавтография) </a:t>
            </a:r>
          </a:p>
          <a:p>
            <a:pPr marL="342900" indent="-342900">
              <a:buAutoNum type="arabicParenR"/>
            </a:pPr>
            <a:r>
              <a:rPr lang="ru-RU" sz="2400" dirty="0"/>
              <a:t>после идентификации отбирают колонию, которая содержит целевую ДНК (ДНК связалась с ДНК-зондом) </a:t>
            </a:r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DC555B-D481-DA58-6709-BEF84A842839}"/>
              </a:ext>
            </a:extLst>
          </p:cNvPr>
          <p:cNvSpPr txBox="1"/>
          <p:nvPr/>
        </p:nvSpPr>
        <p:spPr>
          <a:xfrm>
            <a:off x="1194047" y="4675634"/>
            <a:ext cx="3546628" cy="1938992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ДНК-зонд - это меченная </a:t>
            </a:r>
            <a:r>
              <a:rPr lang="ru-RU" sz="2000" dirty="0" err="1"/>
              <a:t>оцДНК</a:t>
            </a:r>
            <a:r>
              <a:rPr lang="ru-RU" sz="2000" dirty="0"/>
              <a:t>, которая позволяет идентифицировать комплементарные ей последовательности путем гибридизации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5B75B6-436F-58A1-8FF1-5615EB6F5B16}"/>
              </a:ext>
            </a:extLst>
          </p:cNvPr>
          <p:cNvSpPr txBox="1"/>
          <p:nvPr/>
        </p:nvSpPr>
        <p:spPr>
          <a:xfrm>
            <a:off x="6542842" y="5476977"/>
            <a:ext cx="4749554" cy="55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 fontScale="92500"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ru-RU" sz="2400" cap="all" dirty="0">
                <a:latin typeface="Calibri" panose="020F0502020204030204" pitchFamily="34" charset="0"/>
                <a:cs typeface="Calibri" panose="020F0502020204030204" pitchFamily="34" charset="0"/>
              </a:rPr>
              <a:t>Скрининг геномных библиотек</a:t>
            </a:r>
          </a:p>
        </p:txBody>
      </p:sp>
    </p:spTree>
    <p:extLst>
      <p:ext uri="{BB962C8B-B14F-4D97-AF65-F5344CB8AC3E}">
        <p14:creationId xmlns:p14="http://schemas.microsoft.com/office/powerpoint/2010/main" val="3481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E79FF-0187-9EC4-95E7-60C56D27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300" y="304800"/>
            <a:ext cx="10364451" cy="1596177"/>
          </a:xfrm>
        </p:spPr>
        <p:txBody>
          <a:bodyPr/>
          <a:lstStyle/>
          <a:p>
            <a:r>
              <a:rPr lang="ru-RU" dirty="0"/>
              <a:t>Иммунологический скрининг геномных </a:t>
            </a:r>
            <a:r>
              <a:rPr lang="ru-RU" dirty="0" err="1"/>
              <a:t>библиотеК</a:t>
            </a:r>
            <a:endParaRPr lang="x-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7923F3-6A45-AF4E-EAE6-BC82ED1F9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3" t="31434" r="25469" b="2233"/>
          <a:stretch/>
        </p:blipFill>
        <p:spPr>
          <a:xfrm>
            <a:off x="2657475" y="1704282"/>
            <a:ext cx="6877050" cy="48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2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E3C6E6-F9A9-6963-3C27-9E55C0B77865}"/>
              </a:ext>
            </a:extLst>
          </p:cNvPr>
          <p:cNvSpPr txBox="1"/>
          <p:nvPr/>
        </p:nvSpPr>
        <p:spPr>
          <a:xfrm>
            <a:off x="5655077" y="5779365"/>
            <a:ext cx="6045692" cy="630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ru-RU" sz="2400" dirty="0"/>
              <a:t>Иммунологическое тестирование колоний</a:t>
            </a:r>
            <a:endParaRPr lang="ru-RU" sz="24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DEB768-2E83-9BA7-C726-F41E854A2710}"/>
              </a:ext>
            </a:extLst>
          </p:cNvPr>
          <p:cNvSpPr txBox="1"/>
          <p:nvPr/>
        </p:nvSpPr>
        <p:spPr>
          <a:xfrm>
            <a:off x="988380" y="1438974"/>
            <a:ext cx="99392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1 – Колонии с чашки переносят на твердую подложку (нитроцеллюлозный фильтр), чтобы их расположение соответствовало расположению на чашке </a:t>
            </a:r>
          </a:p>
          <a:p>
            <a:r>
              <a:rPr lang="ru-RU" sz="2400" dirty="0"/>
              <a:t>2 – Клетки </a:t>
            </a:r>
            <a:r>
              <a:rPr lang="ru-RU" sz="2400" dirty="0" err="1"/>
              <a:t>лизируют</a:t>
            </a:r>
            <a:r>
              <a:rPr lang="ru-RU" sz="2400" dirty="0"/>
              <a:t>, на фильтре фиксируют белки </a:t>
            </a:r>
          </a:p>
          <a:p>
            <a:r>
              <a:rPr lang="ru-RU" sz="2400" dirty="0"/>
              <a:t>3 – На фильтр наносят первые антитела, которые связываются с целевым белком </a:t>
            </a:r>
          </a:p>
          <a:p>
            <a:r>
              <a:rPr lang="ru-RU" sz="2400" dirty="0"/>
              <a:t>4 – Наносят вторые антитела, которые взаимодействуют с первыми и связаны с ферментом-репортером </a:t>
            </a:r>
          </a:p>
          <a:p>
            <a:r>
              <a:rPr lang="ru-RU" sz="2400" dirty="0"/>
              <a:t>5 – Наносят субстрат для фермента, при гидролизе субстрата образуется окрашенный продукт </a:t>
            </a:r>
          </a:p>
          <a:p>
            <a:r>
              <a:rPr lang="ru-RU" sz="2400" dirty="0"/>
              <a:t>6 – Отбирают колонии, соответствующие окрашенным пятнам на фильтре.</a:t>
            </a:r>
            <a:endParaRPr lang="x-none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F49674-CA78-3ED3-CAD9-74D8FD2F2C68}"/>
              </a:ext>
            </a:extLst>
          </p:cNvPr>
          <p:cNvSpPr txBox="1"/>
          <p:nvPr/>
        </p:nvSpPr>
        <p:spPr>
          <a:xfrm>
            <a:off x="1652355" y="666371"/>
            <a:ext cx="9036360" cy="4770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dirty="0"/>
              <a:t>Клетки после трансформации высевают на селективную среду: </a:t>
            </a:r>
            <a:endParaRPr lang="x-none" sz="2500" b="1" dirty="0"/>
          </a:p>
        </p:txBody>
      </p:sp>
    </p:spTree>
    <p:extLst>
      <p:ext uri="{BB962C8B-B14F-4D97-AF65-F5344CB8AC3E}">
        <p14:creationId xmlns:p14="http://schemas.microsoft.com/office/powerpoint/2010/main" val="272168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9CDBFE-7424-552E-29A2-5D38DA9F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664" y="694186"/>
            <a:ext cx="9937072" cy="926198"/>
          </a:xfrm>
        </p:spPr>
        <p:txBody>
          <a:bodyPr>
            <a:normAutofit/>
          </a:bodyPr>
          <a:lstStyle/>
          <a:p>
            <a:r>
              <a:rPr lang="ru-RU" sz="4000" dirty="0"/>
              <a:t>Скрининг по активности белка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47D40F-DC71-009A-4FD7-30DA2FB827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78313"/>
            <a:ext cx="5106026" cy="2135914"/>
          </a:xfrm>
        </p:spPr>
        <p:txBody>
          <a:bodyPr/>
          <a:lstStyle/>
          <a:p>
            <a:r>
              <a:rPr lang="ru-RU" dirty="0"/>
              <a:t>Если клонированный ген кодирует фермент, который не синтезируют клетки-хозяева, то его можно идентифицировать по активности</a:t>
            </a:r>
            <a:endParaRPr lang="x-none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79C3AE-5BC9-B103-5100-2342E86636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255135"/>
            <a:ext cx="5105400" cy="1849801"/>
          </a:xfrm>
        </p:spPr>
        <p:txBody>
          <a:bodyPr/>
          <a:lstStyle/>
          <a:p>
            <a:r>
              <a:rPr lang="ru-RU" dirty="0"/>
              <a:t>Бактерии высевают на идентификационные среды, содержащие хромогенные субстраты для выявления фермента</a:t>
            </a:r>
            <a:endParaRPr lang="x-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A5E397-9076-1EB5-099E-7F40D795A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0" t="68566" r="52524" b="16100"/>
          <a:stretch/>
        </p:blipFill>
        <p:spPr>
          <a:xfrm>
            <a:off x="2273546" y="4503004"/>
            <a:ext cx="3167716" cy="1535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0CF605-AB60-B6AC-C016-A5DE778BC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48" t="65639" r="31481" b="14971"/>
          <a:stretch/>
        </p:blipFill>
        <p:spPr>
          <a:xfrm>
            <a:off x="6274663" y="4404666"/>
            <a:ext cx="2450237" cy="1785781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C6CE0A7B-744F-530C-FAA6-6A5E4DF41DCA}"/>
              </a:ext>
            </a:extLst>
          </p:cNvPr>
          <p:cNvSpPr/>
          <p:nvPr/>
        </p:nvSpPr>
        <p:spPr>
          <a:xfrm>
            <a:off x="5530788" y="5208781"/>
            <a:ext cx="641412" cy="177553"/>
          </a:xfrm>
          <a:prstGeom prst="rightArrow">
            <a:avLst/>
          </a:prstGeom>
          <a:solidFill>
            <a:srgbClr val="4F5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E36B99C-307B-C6A5-F7DB-4316BE0A2633}"/>
              </a:ext>
            </a:extLst>
          </p:cNvPr>
          <p:cNvCxnSpPr/>
          <p:nvPr/>
        </p:nvCxnSpPr>
        <p:spPr>
          <a:xfrm>
            <a:off x="0" y="21217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3A22B3-7156-F334-FC55-101C6DA40F9F}"/>
              </a:ext>
            </a:extLst>
          </p:cNvPr>
          <p:cNvCxnSpPr/>
          <p:nvPr/>
        </p:nvCxnSpPr>
        <p:spPr>
          <a:xfrm>
            <a:off x="0" y="406202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9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2">
            <a:extLst>
              <a:ext uri="{FF2B5EF4-FFF2-40B4-BE49-F238E27FC236}">
                <a16:creationId xmlns:a16="http://schemas.microsoft.com/office/drawing/2014/main" xmlns="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CAD20AEA-7CAF-4A83-BE2E-EAF010B8B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2255CADE-DCE0-447F-B290-2AE78E5E5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2" name="Рисунок 2">
            <a:extLst>
              <a:ext uri="{FF2B5EF4-FFF2-40B4-BE49-F238E27FC236}">
                <a16:creationId xmlns:a16="http://schemas.microsoft.com/office/drawing/2014/main" xmlns="" id="{240987D2-7FAC-4B65-A97B-0EAADE73B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Научная лаборатория">
            <a:extLst>
              <a:ext uri="{FF2B5EF4-FFF2-40B4-BE49-F238E27FC236}">
                <a16:creationId xmlns:a16="http://schemas.microsoft.com/office/drawing/2014/main" xmlns="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49516" y="49460"/>
            <a:ext cx="6924201" cy="685799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4245587C-701C-48A1-9B6B-10C3DF81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2E5CF545-7AAF-4A13-8871-089E929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481" y="2982896"/>
            <a:ext cx="3864057" cy="15177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sz="4800" noProof="1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891_TF33443810_Win32" id="{C77FFDF8-5092-4B7E-A06D-AE1B68F5D9C3}" vid="{0CA80A37-D93F-42F9-A862-B3B22ACE34D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Лаборатория</Template>
  <TotalTime>57</TotalTime>
  <Words>279</Words>
  <Application>Microsoft Office PowerPoint</Application>
  <PresentationFormat>Широкоэкранный</PresentationFormat>
  <Paragraphs>37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Капля</vt:lpstr>
      <vt:lpstr>Иммунологический скрининг</vt:lpstr>
      <vt:lpstr>Содержание</vt:lpstr>
      <vt:lpstr>Презентация PowerPoint</vt:lpstr>
      <vt:lpstr>Скрининг с помощью ДНК-гибридизации</vt:lpstr>
      <vt:lpstr>Презентация PowerPoint</vt:lpstr>
      <vt:lpstr>Иммунологический скрининг геномных библиотеК</vt:lpstr>
      <vt:lpstr>Презентация PowerPoint</vt:lpstr>
      <vt:lpstr>Скрининг по активности белка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"Лаборатория"</dc:title>
  <dc:creator>Nazerke Bakonay</dc:creator>
  <cp:lastModifiedBy>User</cp:lastModifiedBy>
  <cp:revision>5</cp:revision>
  <dcterms:created xsi:type="dcterms:W3CDTF">2022-10-17T19:30:39Z</dcterms:created>
  <dcterms:modified xsi:type="dcterms:W3CDTF">2022-11-10T09:44:16Z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