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1" r:id="rId6"/>
    <p:sldId id="264" r:id="rId7"/>
    <p:sldId id="267" r:id="rId8"/>
    <p:sldId id="269" r:id="rId9"/>
    <p:sldId id="270" r:id="rId10"/>
    <p:sldId id="276" r:id="rId1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25400" cap="flat">
              <a:noFill/>
              <a:miter lim="400000"/>
            </a:ln>
          </a:left>
          <a:right>
            <a:ln w="25400" cap="flat">
              <a:noFill/>
              <a:miter lim="400000"/>
            </a:ln>
          </a:right>
          <a:top>
            <a:ln w="25400" cap="flat">
              <a:noFill/>
              <a:miter lim="400000"/>
            </a:ln>
          </a:top>
          <a:bottom>
            <a:ln w="25400" cap="flat">
              <a:noFill/>
              <a:miter lim="400000"/>
            </a:ln>
          </a:bottom>
          <a:insideH>
            <a:ln w="25400" cap="flat">
              <a:noFill/>
              <a:miter lim="400000"/>
            </a:ln>
          </a:insideH>
          <a:insideV>
            <a:ln w="254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25400" cap="flat">
              <a:noFill/>
              <a:miter lim="400000"/>
            </a:ln>
          </a:left>
          <a:right>
            <a:ln w="25400" cap="flat">
              <a:noFill/>
              <a:miter lim="400000"/>
            </a:ln>
          </a:right>
          <a:top>
            <a:ln w="25400" cap="flat">
              <a:noFill/>
              <a:miter lim="400000"/>
            </a:ln>
          </a:top>
          <a:bottom>
            <a:ln w="25400" cap="flat">
              <a:noFill/>
              <a:miter lim="400000"/>
            </a:ln>
          </a:bottom>
          <a:insideH>
            <a:ln w="25400" cap="flat">
              <a:noFill/>
              <a:miter lim="400000"/>
            </a:ln>
          </a:insideH>
          <a:insideV>
            <a:ln w="25400" cap="flat">
              <a:noFill/>
              <a:miter lim="400000"/>
            </a:ln>
          </a:insideV>
        </a:tcBdr>
        <a:fill>
          <a:solidFill>
            <a:schemeClr val="accent1"/>
          </a:solidFill>
        </a:fill>
      </a:tcStyle>
    </a:firstCol>
    <a:lastRow>
      <a:tcTxStyle b="on" i="off">
        <a:fontRef idx="major">
          <a:srgbClr val="000000"/>
        </a:fontRef>
        <a:srgbClr val="000000"/>
      </a:tcTxStyle>
      <a:tcStyle>
        <a:tcBdr>
          <a:left>
            <a:ln w="25400" cap="flat">
              <a:noFill/>
              <a:miter lim="400000"/>
            </a:ln>
          </a:left>
          <a:right>
            <a:ln w="25400" cap="flat">
              <a:noFill/>
              <a:miter lim="400000"/>
            </a:ln>
          </a:right>
          <a:top>
            <a:ln w="101600" cap="flat">
              <a:solidFill>
                <a:srgbClr val="000000"/>
              </a:solidFill>
              <a:prstDash val="solid"/>
              <a:round/>
            </a:ln>
          </a:top>
          <a:bottom>
            <a:ln w="50800" cap="flat">
              <a:solidFill>
                <a:srgbClr val="000000"/>
              </a:solidFill>
              <a:prstDash val="solid"/>
              <a:round/>
            </a:ln>
          </a:bottom>
          <a:insideH>
            <a:ln w="25400" cap="flat">
              <a:noFill/>
              <a:miter lim="400000"/>
            </a:ln>
          </a:insideH>
          <a:insideV>
            <a:ln w="25400" cap="flat">
              <a:noFill/>
              <a:miter lim="400000"/>
            </a:ln>
          </a:insideV>
        </a:tcBdr>
        <a:fill>
          <a:solidFill>
            <a:srgbClr val="FFFFFF"/>
          </a:solidFill>
        </a:fill>
      </a:tcStyle>
    </a:lastRow>
    <a:firstRow>
      <a:tcTxStyle b="on" i="off">
        <a:fontRef idx="major">
          <a:srgbClr val="FFFFFF"/>
        </a:fontRef>
        <a:srgbClr val="FFFFFF"/>
      </a:tcTxStyle>
      <a:tcStyle>
        <a:tcBdr>
          <a:left>
            <a:ln w="25400" cap="flat">
              <a:noFill/>
              <a:miter lim="400000"/>
            </a:ln>
          </a:left>
          <a:right>
            <a:ln w="25400" cap="flat">
              <a:noFill/>
              <a:miter lim="400000"/>
            </a:ln>
          </a:right>
          <a:top>
            <a:ln w="50800" cap="flat">
              <a:solidFill>
                <a:srgbClr val="000000"/>
              </a:solidFill>
              <a:prstDash val="solid"/>
              <a:round/>
            </a:ln>
          </a:top>
          <a:bottom>
            <a:ln w="50800" cap="flat">
              <a:solidFill>
                <a:srgbClr val="000000"/>
              </a:solidFill>
              <a:prstDash val="solid"/>
              <a:round/>
            </a:ln>
          </a:bottom>
          <a:insideH>
            <a:ln w="25400" cap="flat">
              <a:noFill/>
              <a:miter lim="400000"/>
            </a:ln>
          </a:insideH>
          <a:insideV>
            <a:ln w="254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1016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noFill/>
        </a:fill>
      </a:tcStyle>
    </a:lastRow>
    <a:firstRow>
      <a:tcTxStyle b="on"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508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p:restoredTop sz="96433" autoAdjust="0"/>
  </p:normalViewPr>
  <p:slideViewPr>
    <p:cSldViewPr snapToGrid="0" snapToObjects="1">
      <p:cViewPr varScale="1">
        <p:scale>
          <a:sx n="59" d="100"/>
          <a:sy n="59" d="100"/>
        </p:scale>
        <p:origin x="18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584521818"/>
      </p:ext>
    </p:extLst>
  </p:cSld>
  <p:clrMap bg1="lt1" tx1="dk1" bg2="lt2" tx2="dk2" accent1="accent1" accent2="accent2" accent3="accent3" accent4="accent4" accent5="accent5" accent6="accent6" hlink="hlink" folHlink="folHlink"/>
  <p:notesStyle>
    <a:lvl1pPr defTabSz="1828800" latinLnBrk="0">
      <a:defRPr sz="2400">
        <a:latin typeface="+mj-lt"/>
        <a:ea typeface="+mj-ea"/>
        <a:cs typeface="+mj-cs"/>
        <a:sym typeface="Calibri"/>
      </a:defRPr>
    </a:lvl1pPr>
    <a:lvl2pPr indent="228600" defTabSz="1828800" latinLnBrk="0">
      <a:defRPr sz="2400">
        <a:latin typeface="+mj-lt"/>
        <a:ea typeface="+mj-ea"/>
        <a:cs typeface="+mj-cs"/>
        <a:sym typeface="Calibri"/>
      </a:defRPr>
    </a:lvl2pPr>
    <a:lvl3pPr indent="457200" defTabSz="1828800" latinLnBrk="0">
      <a:defRPr sz="2400">
        <a:latin typeface="+mj-lt"/>
        <a:ea typeface="+mj-ea"/>
        <a:cs typeface="+mj-cs"/>
        <a:sym typeface="Calibri"/>
      </a:defRPr>
    </a:lvl3pPr>
    <a:lvl4pPr indent="685800" defTabSz="1828800" latinLnBrk="0">
      <a:defRPr sz="2400">
        <a:latin typeface="+mj-lt"/>
        <a:ea typeface="+mj-ea"/>
        <a:cs typeface="+mj-cs"/>
        <a:sym typeface="Calibri"/>
      </a:defRPr>
    </a:lvl4pPr>
    <a:lvl5pPr indent="914400" defTabSz="1828800" latinLnBrk="0">
      <a:defRPr sz="2400">
        <a:latin typeface="+mj-lt"/>
        <a:ea typeface="+mj-ea"/>
        <a:cs typeface="+mj-cs"/>
        <a:sym typeface="Calibri"/>
      </a:defRPr>
    </a:lvl5pPr>
    <a:lvl6pPr indent="1143000" defTabSz="1828800" latinLnBrk="0">
      <a:defRPr sz="2400">
        <a:latin typeface="+mj-lt"/>
        <a:ea typeface="+mj-ea"/>
        <a:cs typeface="+mj-cs"/>
        <a:sym typeface="Calibri"/>
      </a:defRPr>
    </a:lvl6pPr>
    <a:lvl7pPr indent="1371600" defTabSz="1828800" latinLnBrk="0">
      <a:defRPr sz="2400">
        <a:latin typeface="+mj-lt"/>
        <a:ea typeface="+mj-ea"/>
        <a:cs typeface="+mj-cs"/>
        <a:sym typeface="Calibri"/>
      </a:defRPr>
    </a:lvl7pPr>
    <a:lvl8pPr indent="1600200" defTabSz="1828800" latinLnBrk="0">
      <a:defRPr sz="2400">
        <a:latin typeface="+mj-lt"/>
        <a:ea typeface="+mj-ea"/>
        <a:cs typeface="+mj-cs"/>
        <a:sym typeface="Calibri"/>
      </a:defRPr>
    </a:lvl8pPr>
    <a:lvl9pPr indent="1828800" defTabSz="1828800" latinLnBrk="0">
      <a:defRPr sz="24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Picture Placeholder 2">
            <a:extLst>
              <a:ext uri="{FF2B5EF4-FFF2-40B4-BE49-F238E27FC236}">
                <a16:creationId xmlns="" xmlns:a16="http://schemas.microsoft.com/office/drawing/2014/main" id="{2456E9A6-2B76-F240-9040-3707068E1329}"/>
              </a:ext>
            </a:extLst>
          </p:cNvPr>
          <p:cNvSpPr>
            <a:spLocks noGrp="1"/>
          </p:cNvSpPr>
          <p:nvPr>
            <p:ph type="pic" sz="quarter" idx="10"/>
          </p:nvPr>
        </p:nvSpPr>
        <p:spPr>
          <a:xfrm>
            <a:off x="2504869" y="5347493"/>
            <a:ext cx="3021012" cy="3021013"/>
          </a:xfrm>
          <a:solidFill>
            <a:schemeClr val="bg2"/>
          </a:solidFill>
        </p:spPr>
        <p:txBody>
          <a:bodyPr anchor="ctr">
            <a:normAutofit/>
          </a:bodyPr>
          <a:lstStyle>
            <a:lvl1pPr marL="0" indent="0" algn="ctr">
              <a:buFontTx/>
              <a:buNone/>
              <a:defRPr sz="1400">
                <a:solidFill>
                  <a:schemeClr val="tx2"/>
                </a:solidFill>
                <a:latin typeface="Roboto" panose="02000000000000000000" pitchFamily="2" charset="0"/>
                <a:ea typeface="Roboto" panose="02000000000000000000" pitchFamily="2" charset="0"/>
              </a:defRPr>
            </a:lvl1pPr>
          </a:lstStyle>
          <a:p>
            <a:endParaRPr lang="x-none" dirty="0"/>
          </a:p>
        </p:txBody>
      </p:sp>
      <p:sp>
        <p:nvSpPr>
          <p:cNvPr id="7" name="Picture Placeholder 2">
            <a:extLst>
              <a:ext uri="{FF2B5EF4-FFF2-40B4-BE49-F238E27FC236}">
                <a16:creationId xmlns="" xmlns:a16="http://schemas.microsoft.com/office/drawing/2014/main" id="{97875F94-16D8-8745-9E56-49578FDC91A7}"/>
              </a:ext>
            </a:extLst>
          </p:cNvPr>
          <p:cNvSpPr>
            <a:spLocks noGrp="1"/>
          </p:cNvSpPr>
          <p:nvPr>
            <p:ph type="pic" sz="quarter" idx="11"/>
          </p:nvPr>
        </p:nvSpPr>
        <p:spPr>
          <a:xfrm>
            <a:off x="6579913" y="5347493"/>
            <a:ext cx="3021012" cy="3021013"/>
          </a:xfrm>
          <a:solidFill>
            <a:schemeClr val="bg2"/>
          </a:solidFill>
        </p:spPr>
        <p:txBody>
          <a:bodyPr anchor="ctr">
            <a:normAutofit/>
          </a:bodyPr>
          <a:lstStyle>
            <a:lvl1pPr marL="0" indent="0" algn="ctr">
              <a:buFontTx/>
              <a:buNone/>
              <a:defRPr sz="1400">
                <a:solidFill>
                  <a:schemeClr val="tx2"/>
                </a:solidFill>
                <a:latin typeface="Roboto" panose="02000000000000000000" pitchFamily="2" charset="0"/>
                <a:ea typeface="Roboto" panose="02000000000000000000" pitchFamily="2" charset="0"/>
              </a:defRPr>
            </a:lvl1pPr>
          </a:lstStyle>
          <a:p>
            <a:endParaRPr lang="x-none" dirty="0"/>
          </a:p>
        </p:txBody>
      </p:sp>
      <p:sp>
        <p:nvSpPr>
          <p:cNvPr id="8" name="Picture Placeholder 2">
            <a:extLst>
              <a:ext uri="{FF2B5EF4-FFF2-40B4-BE49-F238E27FC236}">
                <a16:creationId xmlns="" xmlns:a16="http://schemas.microsoft.com/office/drawing/2014/main" id="{CB91AEA0-ABEF-ED4D-B2C7-C93DA60D68DF}"/>
              </a:ext>
            </a:extLst>
          </p:cNvPr>
          <p:cNvSpPr>
            <a:spLocks noGrp="1"/>
          </p:cNvSpPr>
          <p:nvPr>
            <p:ph type="pic" sz="quarter" idx="12"/>
          </p:nvPr>
        </p:nvSpPr>
        <p:spPr>
          <a:xfrm>
            <a:off x="10654957" y="5347493"/>
            <a:ext cx="3021012" cy="3021013"/>
          </a:xfrm>
          <a:solidFill>
            <a:schemeClr val="bg2"/>
          </a:solidFill>
        </p:spPr>
        <p:txBody>
          <a:bodyPr anchor="ctr">
            <a:normAutofit/>
          </a:bodyPr>
          <a:lstStyle>
            <a:lvl1pPr marL="0" indent="0" algn="ctr">
              <a:buFontTx/>
              <a:buNone/>
              <a:defRPr sz="1400">
                <a:solidFill>
                  <a:schemeClr val="tx2"/>
                </a:solidFill>
                <a:latin typeface="Roboto" panose="02000000000000000000" pitchFamily="2" charset="0"/>
                <a:ea typeface="Roboto" panose="02000000000000000000" pitchFamily="2" charset="0"/>
              </a:defRPr>
            </a:lvl1pPr>
          </a:lstStyle>
          <a:p>
            <a:endParaRPr lang="x-none" dirty="0"/>
          </a:p>
        </p:txBody>
      </p:sp>
      <p:sp>
        <p:nvSpPr>
          <p:cNvPr id="9" name="Picture Placeholder 2">
            <a:extLst>
              <a:ext uri="{FF2B5EF4-FFF2-40B4-BE49-F238E27FC236}">
                <a16:creationId xmlns="" xmlns:a16="http://schemas.microsoft.com/office/drawing/2014/main" id="{CD236F28-6980-E04C-98F1-11C729315159}"/>
              </a:ext>
            </a:extLst>
          </p:cNvPr>
          <p:cNvSpPr>
            <a:spLocks noGrp="1"/>
          </p:cNvSpPr>
          <p:nvPr>
            <p:ph type="pic" sz="quarter" idx="13"/>
          </p:nvPr>
        </p:nvSpPr>
        <p:spPr>
          <a:xfrm>
            <a:off x="14730001" y="5347493"/>
            <a:ext cx="3021012" cy="3021013"/>
          </a:xfrm>
          <a:solidFill>
            <a:schemeClr val="bg2"/>
          </a:solidFill>
        </p:spPr>
        <p:txBody>
          <a:bodyPr anchor="ctr">
            <a:normAutofit/>
          </a:bodyPr>
          <a:lstStyle>
            <a:lvl1pPr marL="0" indent="0" algn="ctr">
              <a:buFontTx/>
              <a:buNone/>
              <a:defRPr sz="1400">
                <a:solidFill>
                  <a:schemeClr val="tx2"/>
                </a:solidFill>
                <a:latin typeface="Roboto" panose="02000000000000000000" pitchFamily="2" charset="0"/>
                <a:ea typeface="Roboto" panose="02000000000000000000" pitchFamily="2" charset="0"/>
              </a:defRPr>
            </a:lvl1pPr>
          </a:lstStyle>
          <a:p>
            <a:endParaRPr lang="x-none" dirty="0"/>
          </a:p>
        </p:txBody>
      </p:sp>
      <p:sp>
        <p:nvSpPr>
          <p:cNvPr id="10" name="Picture Placeholder 2">
            <a:extLst>
              <a:ext uri="{FF2B5EF4-FFF2-40B4-BE49-F238E27FC236}">
                <a16:creationId xmlns="" xmlns:a16="http://schemas.microsoft.com/office/drawing/2014/main" id="{01FC86C2-A68C-2346-815F-E05993D46E5E}"/>
              </a:ext>
            </a:extLst>
          </p:cNvPr>
          <p:cNvSpPr>
            <a:spLocks noGrp="1"/>
          </p:cNvSpPr>
          <p:nvPr>
            <p:ph type="pic" sz="quarter" idx="14"/>
          </p:nvPr>
        </p:nvSpPr>
        <p:spPr>
          <a:xfrm>
            <a:off x="18805044" y="5347493"/>
            <a:ext cx="3021012" cy="3021013"/>
          </a:xfrm>
          <a:solidFill>
            <a:schemeClr val="bg2"/>
          </a:solidFill>
        </p:spPr>
        <p:txBody>
          <a:bodyPr anchor="ctr">
            <a:normAutofit/>
          </a:bodyPr>
          <a:lstStyle>
            <a:lvl1pPr marL="0" indent="0" algn="ctr">
              <a:buFontTx/>
              <a:buNone/>
              <a:defRPr sz="1400">
                <a:solidFill>
                  <a:schemeClr val="tx2"/>
                </a:solidFill>
                <a:latin typeface="Roboto" panose="02000000000000000000" pitchFamily="2" charset="0"/>
                <a:ea typeface="Roboto" panose="02000000000000000000" pitchFamily="2" charset="0"/>
              </a:defRPr>
            </a:lvl1pPr>
          </a:lstStyle>
          <a:p>
            <a:endParaRPr lang="x-none"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76400" y="730250"/>
            <a:ext cx="21031200" cy="2651126"/>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nchor="ctr">
            <a:normAutofit/>
          </a:bodyPr>
          <a:lstStyle/>
          <a:p>
            <a:r>
              <a:t>Title Text</a:t>
            </a:r>
          </a:p>
        </p:txBody>
      </p:sp>
      <p:sp>
        <p:nvSpPr>
          <p:cNvPr id="3" name="Body Level One…"/>
          <p:cNvSpPr txBox="1">
            <a:spLocks noGrp="1"/>
          </p:cNvSpPr>
          <p:nvPr>
            <p:ph type="body" idx="1"/>
          </p:nvPr>
        </p:nvSpPr>
        <p:spPr>
          <a:xfrm>
            <a:off x="1676400" y="3651250"/>
            <a:ext cx="21031200" cy="8702676"/>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22203052" y="12835870"/>
            <a:ext cx="504548" cy="483910"/>
          </a:xfrm>
          <a:prstGeom prst="rect">
            <a:avLst/>
          </a:prstGeom>
          <a:ln w="25400">
            <a:miter lim="400000"/>
          </a:ln>
        </p:spPr>
        <p:txBody>
          <a:bodyPr wrap="none" tIns="91439" bIns="91439" anchor="ctr">
            <a:spAutoFit/>
          </a:bodyPr>
          <a:lstStyle>
            <a:lvl1pPr algn="r">
              <a:defRPr sz="24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1pPr>
      <a:lvl2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2pPr>
      <a:lvl3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3pPr>
      <a:lvl4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4pPr>
      <a:lvl5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5pPr>
      <a:lvl6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6pPr>
      <a:lvl7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7pPr>
      <a:lvl8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8pPr>
      <a:lvl9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9pPr>
    </p:titleStyle>
    <p:bodyStyle>
      <a:lvl1pPr marL="457200" marR="0" indent="-457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1pPr>
      <a:lvl2pPr marL="990600" marR="0" indent="-5334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2pPr>
      <a:lvl3pPr marL="1554479" marR="0" indent="-640079"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3pPr>
      <a:lvl4pPr marL="20828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4pPr>
      <a:lvl5pPr marL="25400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5pPr>
      <a:lvl6pPr marL="29972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6pPr>
      <a:lvl7pPr marL="34544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7pPr>
      <a:lvl8pPr marL="39116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8pPr>
      <a:lvl9pPr marL="43688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9pPr>
    </p:bodyStyle>
    <p:otherStyle>
      <a:lvl1pPr marL="0" marR="0" indent="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1pPr>
      <a:lvl2pPr marL="0" marR="0" indent="4572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2pPr>
      <a:lvl3pPr marL="0" marR="0" indent="9144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3pPr>
      <a:lvl4pPr marL="0" marR="0" indent="13716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4pPr>
      <a:lvl5pPr marL="0" marR="0" indent="18288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5pPr>
      <a:lvl6pPr marL="0" marR="0" indent="22860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6pPr>
      <a:lvl7pPr marL="0" marR="0" indent="27432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7pPr>
      <a:lvl8pPr marL="0" marR="0" indent="32004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8pPr>
      <a:lvl9pPr marL="0" marR="0" indent="36576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info@username.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 xmlns:a16="http://schemas.microsoft.com/office/drawing/2014/main" id="{3CA9DE05-275A-3243-8CB9-7E63F3EF0994}"/>
              </a:ext>
            </a:extLst>
          </p:cNvPr>
          <p:cNvSpPr>
            <a:spLocks noGrp="1"/>
          </p:cNvSpPr>
          <p:nvPr>
            <p:ph type="pic" sz="quarter" idx="10"/>
          </p:nvPr>
        </p:nvSpPr>
        <p:spPr>
          <a:xfrm>
            <a:off x="12873403" y="-27980"/>
            <a:ext cx="11547702" cy="13752446"/>
          </a:xfrm>
          <a:custGeom>
            <a:avLst/>
            <a:gdLst>
              <a:gd name="connsiteX0" fmla="*/ 0 w 3871169"/>
              <a:gd name="connsiteY0" fmla="*/ 13743980 h 13743980"/>
              <a:gd name="connsiteX1" fmla="*/ 967792 w 3871169"/>
              <a:gd name="connsiteY1" fmla="*/ 0 h 13743980"/>
              <a:gd name="connsiteX2" fmla="*/ 2903377 w 3871169"/>
              <a:gd name="connsiteY2" fmla="*/ 0 h 13743980"/>
              <a:gd name="connsiteX3" fmla="*/ 3871169 w 3871169"/>
              <a:gd name="connsiteY3" fmla="*/ 13743980 h 13743980"/>
              <a:gd name="connsiteX4" fmla="*/ 0 w 3871169"/>
              <a:gd name="connsiteY4" fmla="*/ 13743980 h 13743980"/>
              <a:gd name="connsiteX0" fmla="*/ 0 w 3871169"/>
              <a:gd name="connsiteY0" fmla="*/ 13743980 h 13743980"/>
              <a:gd name="connsiteX1" fmla="*/ 967792 w 3871169"/>
              <a:gd name="connsiteY1" fmla="*/ 0 h 13743980"/>
              <a:gd name="connsiteX2" fmla="*/ 3860307 w 3871169"/>
              <a:gd name="connsiteY2" fmla="*/ 0 h 13743980"/>
              <a:gd name="connsiteX3" fmla="*/ 3871169 w 3871169"/>
              <a:gd name="connsiteY3" fmla="*/ 13743980 h 13743980"/>
              <a:gd name="connsiteX4" fmla="*/ 0 w 3871169"/>
              <a:gd name="connsiteY4" fmla="*/ 13743980 h 13743980"/>
              <a:gd name="connsiteX0" fmla="*/ 2668543 w 6539712"/>
              <a:gd name="connsiteY0" fmla="*/ 13765245 h 13765245"/>
              <a:gd name="connsiteX1" fmla="*/ 0 w 6539712"/>
              <a:gd name="connsiteY1" fmla="*/ 0 h 13765245"/>
              <a:gd name="connsiteX2" fmla="*/ 6528850 w 6539712"/>
              <a:gd name="connsiteY2" fmla="*/ 21265 h 13765245"/>
              <a:gd name="connsiteX3" fmla="*/ 6539712 w 6539712"/>
              <a:gd name="connsiteY3" fmla="*/ 13765245 h 13765245"/>
              <a:gd name="connsiteX4" fmla="*/ 2668543 w 6539712"/>
              <a:gd name="connsiteY4" fmla="*/ 13765245 h 13765245"/>
              <a:gd name="connsiteX0" fmla="*/ 2668543 w 6539712"/>
              <a:gd name="connsiteY0" fmla="*/ 13765245 h 13765245"/>
              <a:gd name="connsiteX1" fmla="*/ 470401 w 6539712"/>
              <a:gd name="connsiteY1" fmla="*/ 2728651 h 13765245"/>
              <a:gd name="connsiteX2" fmla="*/ 0 w 6539712"/>
              <a:gd name="connsiteY2" fmla="*/ 0 h 13765245"/>
              <a:gd name="connsiteX3" fmla="*/ 6528850 w 6539712"/>
              <a:gd name="connsiteY3" fmla="*/ 21265 h 13765245"/>
              <a:gd name="connsiteX4" fmla="*/ 6539712 w 6539712"/>
              <a:gd name="connsiteY4" fmla="*/ 13765245 h 13765245"/>
              <a:gd name="connsiteX5" fmla="*/ 2668543 w 6539712"/>
              <a:gd name="connsiteY5" fmla="*/ 13765245 h 13765245"/>
              <a:gd name="connsiteX0" fmla="*/ 7301770 w 11172939"/>
              <a:gd name="connsiteY0" fmla="*/ 13765245 h 13765245"/>
              <a:gd name="connsiteX1" fmla="*/ 0 w 11172939"/>
              <a:gd name="connsiteY1" fmla="*/ 4748837 h 13765245"/>
              <a:gd name="connsiteX2" fmla="*/ 4633227 w 11172939"/>
              <a:gd name="connsiteY2" fmla="*/ 0 h 13765245"/>
              <a:gd name="connsiteX3" fmla="*/ 11162077 w 11172939"/>
              <a:gd name="connsiteY3" fmla="*/ 21265 h 13765245"/>
              <a:gd name="connsiteX4" fmla="*/ 11172939 w 11172939"/>
              <a:gd name="connsiteY4" fmla="*/ 13765245 h 13765245"/>
              <a:gd name="connsiteX5" fmla="*/ 7301770 w 11172939"/>
              <a:gd name="connsiteY5" fmla="*/ 13765245 h 13765245"/>
              <a:gd name="connsiteX0" fmla="*/ 7301770 w 11172939"/>
              <a:gd name="connsiteY0" fmla="*/ 13743980 h 13743980"/>
              <a:gd name="connsiteX1" fmla="*/ 0 w 11172939"/>
              <a:gd name="connsiteY1" fmla="*/ 4727572 h 13743980"/>
              <a:gd name="connsiteX2" fmla="*/ 4888408 w 11172939"/>
              <a:gd name="connsiteY2" fmla="*/ 255181 h 13743980"/>
              <a:gd name="connsiteX3" fmla="*/ 11162077 w 11172939"/>
              <a:gd name="connsiteY3" fmla="*/ 0 h 13743980"/>
              <a:gd name="connsiteX4" fmla="*/ 11172939 w 11172939"/>
              <a:gd name="connsiteY4" fmla="*/ 13743980 h 13743980"/>
              <a:gd name="connsiteX5" fmla="*/ 7301770 w 11172939"/>
              <a:gd name="connsiteY5" fmla="*/ 13743980 h 13743980"/>
              <a:gd name="connsiteX0" fmla="*/ 7301770 w 11172939"/>
              <a:gd name="connsiteY0" fmla="*/ 13743980 h 13743980"/>
              <a:gd name="connsiteX1" fmla="*/ 0 w 11172939"/>
              <a:gd name="connsiteY1" fmla="*/ 4727572 h 13743980"/>
              <a:gd name="connsiteX2" fmla="*/ 4675757 w 11172939"/>
              <a:gd name="connsiteY2" fmla="*/ 21265 h 13743980"/>
              <a:gd name="connsiteX3" fmla="*/ 11162077 w 11172939"/>
              <a:gd name="connsiteY3" fmla="*/ 0 h 13743980"/>
              <a:gd name="connsiteX4" fmla="*/ 11172939 w 11172939"/>
              <a:gd name="connsiteY4" fmla="*/ 13743980 h 13743980"/>
              <a:gd name="connsiteX5" fmla="*/ 7301770 w 11172939"/>
              <a:gd name="connsiteY5" fmla="*/ 13743980 h 13743980"/>
              <a:gd name="connsiteX0" fmla="*/ 7301770 w 11172939"/>
              <a:gd name="connsiteY0" fmla="*/ 13743980 h 13743980"/>
              <a:gd name="connsiteX1" fmla="*/ 2381694 w 11172939"/>
              <a:gd name="connsiteY1" fmla="*/ 7704687 h 13743980"/>
              <a:gd name="connsiteX2" fmla="*/ 0 w 11172939"/>
              <a:gd name="connsiteY2" fmla="*/ 4727572 h 13743980"/>
              <a:gd name="connsiteX3" fmla="*/ 4675757 w 11172939"/>
              <a:gd name="connsiteY3" fmla="*/ 21265 h 13743980"/>
              <a:gd name="connsiteX4" fmla="*/ 11162077 w 11172939"/>
              <a:gd name="connsiteY4" fmla="*/ 0 h 13743980"/>
              <a:gd name="connsiteX5" fmla="*/ 11172939 w 11172939"/>
              <a:gd name="connsiteY5" fmla="*/ 13743980 h 13743980"/>
              <a:gd name="connsiteX6" fmla="*/ 7301770 w 11172939"/>
              <a:gd name="connsiteY6" fmla="*/ 13743980 h 13743980"/>
              <a:gd name="connsiteX0" fmla="*/ 7408094 w 11279263"/>
              <a:gd name="connsiteY0" fmla="*/ 13743980 h 13743980"/>
              <a:gd name="connsiteX1" fmla="*/ 0 w 11279263"/>
              <a:gd name="connsiteY1" fmla="*/ 6322455 h 13743980"/>
              <a:gd name="connsiteX2" fmla="*/ 106324 w 11279263"/>
              <a:gd name="connsiteY2" fmla="*/ 4727572 h 13743980"/>
              <a:gd name="connsiteX3" fmla="*/ 4782081 w 11279263"/>
              <a:gd name="connsiteY3" fmla="*/ 21265 h 13743980"/>
              <a:gd name="connsiteX4" fmla="*/ 11268401 w 11279263"/>
              <a:gd name="connsiteY4" fmla="*/ 0 h 13743980"/>
              <a:gd name="connsiteX5" fmla="*/ 11279263 w 11279263"/>
              <a:gd name="connsiteY5" fmla="*/ 13743980 h 13743980"/>
              <a:gd name="connsiteX6" fmla="*/ 7408094 w 11279263"/>
              <a:gd name="connsiteY6" fmla="*/ 13743980 h 13743980"/>
              <a:gd name="connsiteX0" fmla="*/ 7638823 w 11509992"/>
              <a:gd name="connsiteY0" fmla="*/ 13743980 h 13743980"/>
              <a:gd name="connsiteX1" fmla="*/ 230729 w 11509992"/>
              <a:gd name="connsiteY1" fmla="*/ 6322455 h 13743980"/>
              <a:gd name="connsiteX2" fmla="*/ 337053 w 11509992"/>
              <a:gd name="connsiteY2" fmla="*/ 4727572 h 13743980"/>
              <a:gd name="connsiteX3" fmla="*/ 5012810 w 11509992"/>
              <a:gd name="connsiteY3" fmla="*/ 21265 h 13743980"/>
              <a:gd name="connsiteX4" fmla="*/ 11499130 w 11509992"/>
              <a:gd name="connsiteY4" fmla="*/ 0 h 13743980"/>
              <a:gd name="connsiteX5" fmla="*/ 11509992 w 11509992"/>
              <a:gd name="connsiteY5" fmla="*/ 13743980 h 13743980"/>
              <a:gd name="connsiteX6" fmla="*/ 7638823 w 11509992"/>
              <a:gd name="connsiteY6" fmla="*/ 13743980 h 13743980"/>
              <a:gd name="connsiteX0" fmla="*/ 7675666 w 11546835"/>
              <a:gd name="connsiteY0" fmla="*/ 13743980 h 13743980"/>
              <a:gd name="connsiteX1" fmla="*/ 267572 w 11546835"/>
              <a:gd name="connsiteY1" fmla="*/ 6322455 h 13743980"/>
              <a:gd name="connsiteX2" fmla="*/ 373896 w 11546835"/>
              <a:gd name="connsiteY2" fmla="*/ 4727572 h 13743980"/>
              <a:gd name="connsiteX3" fmla="*/ 5049653 w 11546835"/>
              <a:gd name="connsiteY3" fmla="*/ 21265 h 13743980"/>
              <a:gd name="connsiteX4" fmla="*/ 11535973 w 11546835"/>
              <a:gd name="connsiteY4" fmla="*/ 0 h 13743980"/>
              <a:gd name="connsiteX5" fmla="*/ 11546835 w 11546835"/>
              <a:gd name="connsiteY5" fmla="*/ 13743980 h 13743980"/>
              <a:gd name="connsiteX6" fmla="*/ 7675666 w 11546835"/>
              <a:gd name="connsiteY6" fmla="*/ 13743980 h 13743980"/>
              <a:gd name="connsiteX0" fmla="*/ 7656810 w 11527979"/>
              <a:gd name="connsiteY0" fmla="*/ 13743980 h 13743980"/>
              <a:gd name="connsiteX1" fmla="*/ 248716 w 11527979"/>
              <a:gd name="connsiteY1" fmla="*/ 6322455 h 13743980"/>
              <a:gd name="connsiteX2" fmla="*/ 355040 w 11527979"/>
              <a:gd name="connsiteY2" fmla="*/ 4727572 h 13743980"/>
              <a:gd name="connsiteX3" fmla="*/ 5030797 w 11527979"/>
              <a:gd name="connsiteY3" fmla="*/ 21265 h 13743980"/>
              <a:gd name="connsiteX4" fmla="*/ 11517117 w 11527979"/>
              <a:gd name="connsiteY4" fmla="*/ 0 h 13743980"/>
              <a:gd name="connsiteX5" fmla="*/ 11527979 w 11527979"/>
              <a:gd name="connsiteY5" fmla="*/ 13743980 h 13743980"/>
              <a:gd name="connsiteX6" fmla="*/ 7656810 w 11527979"/>
              <a:gd name="connsiteY6" fmla="*/ 13743980 h 13743980"/>
              <a:gd name="connsiteX0" fmla="*/ 7654411 w 11525580"/>
              <a:gd name="connsiteY0" fmla="*/ 13743980 h 13743980"/>
              <a:gd name="connsiteX1" fmla="*/ 246317 w 11525580"/>
              <a:gd name="connsiteY1" fmla="*/ 6322455 h 13743980"/>
              <a:gd name="connsiteX2" fmla="*/ 361108 w 11525580"/>
              <a:gd name="connsiteY2" fmla="*/ 4685238 h 13743980"/>
              <a:gd name="connsiteX3" fmla="*/ 5028398 w 11525580"/>
              <a:gd name="connsiteY3" fmla="*/ 21265 h 13743980"/>
              <a:gd name="connsiteX4" fmla="*/ 11514718 w 11525580"/>
              <a:gd name="connsiteY4" fmla="*/ 0 h 13743980"/>
              <a:gd name="connsiteX5" fmla="*/ 11525580 w 11525580"/>
              <a:gd name="connsiteY5" fmla="*/ 13743980 h 13743980"/>
              <a:gd name="connsiteX6" fmla="*/ 7654411 w 11525580"/>
              <a:gd name="connsiteY6" fmla="*/ 13743980 h 13743980"/>
              <a:gd name="connsiteX0" fmla="*/ 7680221 w 11551390"/>
              <a:gd name="connsiteY0" fmla="*/ 13743980 h 13743980"/>
              <a:gd name="connsiteX1" fmla="*/ 272127 w 11551390"/>
              <a:gd name="connsiteY1" fmla="*/ 6322455 h 13743980"/>
              <a:gd name="connsiteX2" fmla="*/ 386918 w 11551390"/>
              <a:gd name="connsiteY2" fmla="*/ 4685238 h 13743980"/>
              <a:gd name="connsiteX3" fmla="*/ 5054208 w 11551390"/>
              <a:gd name="connsiteY3" fmla="*/ 21265 h 13743980"/>
              <a:gd name="connsiteX4" fmla="*/ 11540528 w 11551390"/>
              <a:gd name="connsiteY4" fmla="*/ 0 h 13743980"/>
              <a:gd name="connsiteX5" fmla="*/ 11551390 w 11551390"/>
              <a:gd name="connsiteY5" fmla="*/ 13743980 h 13743980"/>
              <a:gd name="connsiteX6" fmla="*/ 7680221 w 11551390"/>
              <a:gd name="connsiteY6" fmla="*/ 13743980 h 13743980"/>
              <a:gd name="connsiteX0" fmla="*/ 7554127 w 11425296"/>
              <a:gd name="connsiteY0" fmla="*/ 13743980 h 13743980"/>
              <a:gd name="connsiteX1" fmla="*/ 357700 w 11425296"/>
              <a:gd name="connsiteY1" fmla="*/ 6576455 h 13743980"/>
              <a:gd name="connsiteX2" fmla="*/ 260824 w 11425296"/>
              <a:gd name="connsiteY2" fmla="*/ 4685238 h 13743980"/>
              <a:gd name="connsiteX3" fmla="*/ 4928114 w 11425296"/>
              <a:gd name="connsiteY3" fmla="*/ 21265 h 13743980"/>
              <a:gd name="connsiteX4" fmla="*/ 11414434 w 11425296"/>
              <a:gd name="connsiteY4" fmla="*/ 0 h 13743980"/>
              <a:gd name="connsiteX5" fmla="*/ 11425296 w 11425296"/>
              <a:gd name="connsiteY5" fmla="*/ 13743980 h 13743980"/>
              <a:gd name="connsiteX6" fmla="*/ 7554127 w 11425296"/>
              <a:gd name="connsiteY6" fmla="*/ 13743980 h 13743980"/>
              <a:gd name="connsiteX0" fmla="*/ 7676533 w 11547702"/>
              <a:gd name="connsiteY0" fmla="*/ 13743980 h 13743980"/>
              <a:gd name="connsiteX1" fmla="*/ 480106 w 11547702"/>
              <a:gd name="connsiteY1" fmla="*/ 6576455 h 13743980"/>
              <a:gd name="connsiteX2" fmla="*/ 383230 w 11547702"/>
              <a:gd name="connsiteY2" fmla="*/ 4685238 h 13743980"/>
              <a:gd name="connsiteX3" fmla="*/ 5050520 w 11547702"/>
              <a:gd name="connsiteY3" fmla="*/ 21265 h 13743980"/>
              <a:gd name="connsiteX4" fmla="*/ 11536840 w 11547702"/>
              <a:gd name="connsiteY4" fmla="*/ 0 h 13743980"/>
              <a:gd name="connsiteX5" fmla="*/ 11547702 w 11547702"/>
              <a:gd name="connsiteY5" fmla="*/ 13743980 h 13743980"/>
              <a:gd name="connsiteX6" fmla="*/ 7676533 w 11547702"/>
              <a:gd name="connsiteY6" fmla="*/ 13743980 h 13743980"/>
              <a:gd name="connsiteX0" fmla="*/ 7651133 w 11547702"/>
              <a:gd name="connsiteY0" fmla="*/ 13752446 h 13752446"/>
              <a:gd name="connsiteX1" fmla="*/ 480106 w 11547702"/>
              <a:gd name="connsiteY1" fmla="*/ 6576455 h 13752446"/>
              <a:gd name="connsiteX2" fmla="*/ 383230 w 11547702"/>
              <a:gd name="connsiteY2" fmla="*/ 4685238 h 13752446"/>
              <a:gd name="connsiteX3" fmla="*/ 5050520 w 11547702"/>
              <a:gd name="connsiteY3" fmla="*/ 21265 h 13752446"/>
              <a:gd name="connsiteX4" fmla="*/ 11536840 w 11547702"/>
              <a:gd name="connsiteY4" fmla="*/ 0 h 13752446"/>
              <a:gd name="connsiteX5" fmla="*/ 11547702 w 11547702"/>
              <a:gd name="connsiteY5" fmla="*/ 13743980 h 13752446"/>
              <a:gd name="connsiteX6" fmla="*/ 7651133 w 11547702"/>
              <a:gd name="connsiteY6" fmla="*/ 13752446 h 13752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47702" h="13752446">
                <a:moveTo>
                  <a:pt x="7651133" y="13752446"/>
                </a:moveTo>
                <a:lnTo>
                  <a:pt x="480106" y="6576455"/>
                </a:lnTo>
                <a:cubicBezTo>
                  <a:pt x="-342146" y="5744161"/>
                  <a:pt x="76068" y="5033552"/>
                  <a:pt x="383230" y="4685238"/>
                </a:cubicBezTo>
                <a:lnTo>
                  <a:pt x="5050520" y="21265"/>
                </a:lnTo>
                <a:lnTo>
                  <a:pt x="11536840" y="0"/>
                </a:lnTo>
                <a:cubicBezTo>
                  <a:pt x="11540461" y="4581327"/>
                  <a:pt x="11544081" y="9162653"/>
                  <a:pt x="11547702" y="13743980"/>
                </a:cubicBezTo>
                <a:lnTo>
                  <a:pt x="7651133" y="13752446"/>
                </a:lnTo>
                <a:close/>
              </a:path>
            </a:pathLst>
          </a:custGeom>
          <a:solidFill>
            <a:schemeClr val="bg2"/>
          </a:solidFill>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sp>
      <p:sp>
        <p:nvSpPr>
          <p:cNvPr id="94" name="This is your presentation title"/>
          <p:cNvSpPr txBox="1"/>
          <p:nvPr/>
        </p:nvSpPr>
        <p:spPr>
          <a:xfrm>
            <a:off x="2607617" y="5787366"/>
            <a:ext cx="10211793" cy="2215989"/>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lvl1pPr>
              <a:defRPr sz="10000" b="1">
                <a:solidFill>
                  <a:srgbClr val="111324"/>
                </a:solidFill>
                <a:latin typeface="Roboto"/>
                <a:ea typeface="Roboto"/>
                <a:cs typeface="Roboto"/>
                <a:sym typeface="Roboto"/>
              </a:defRPr>
            </a:lvl1pPr>
          </a:lstStyle>
          <a:p>
            <a:pPr algn="ctr"/>
            <a:r>
              <a:rPr lang="ru-RU" sz="6600" dirty="0" smtClean="0">
                <a:latin typeface="Bahnschrift Light Condensed" panose="020B0502040204020203" pitchFamily="34" charset="0"/>
              </a:rPr>
              <a:t>Разработка </a:t>
            </a:r>
            <a:r>
              <a:rPr lang="ru-RU" sz="6600" dirty="0">
                <a:latin typeface="Bahnschrift Light Condensed" panose="020B0502040204020203" pitchFamily="34" charset="0"/>
              </a:rPr>
              <a:t>новых противоопухолевых </a:t>
            </a:r>
            <a:r>
              <a:rPr lang="ru-RU" sz="6600" dirty="0" smtClean="0">
                <a:latin typeface="Bahnschrift Light Condensed" panose="020B0502040204020203" pitchFamily="34" charset="0"/>
              </a:rPr>
              <a:t>препаратов</a:t>
            </a:r>
            <a:endParaRPr sz="6600" dirty="0">
              <a:latin typeface="Bahnschrift Light Condensed" panose="020B0502040204020203" pitchFamily="34" charset="0"/>
            </a:endParaRPr>
          </a:p>
        </p:txBody>
      </p:sp>
      <p:sp>
        <p:nvSpPr>
          <p:cNvPr id="95" name="Shape"/>
          <p:cNvSpPr/>
          <p:nvPr/>
        </p:nvSpPr>
        <p:spPr>
          <a:xfrm>
            <a:off x="1946817" y="2609783"/>
            <a:ext cx="2539669" cy="2494301"/>
          </a:xfrm>
          <a:custGeom>
            <a:avLst/>
            <a:gdLst/>
            <a:ahLst/>
            <a:cxnLst>
              <a:cxn ang="0">
                <a:pos x="wd2" y="hd2"/>
              </a:cxn>
              <a:cxn ang="5400000">
                <a:pos x="wd2" y="hd2"/>
              </a:cxn>
              <a:cxn ang="10800000">
                <a:pos x="wd2" y="hd2"/>
              </a:cxn>
              <a:cxn ang="16200000">
                <a:pos x="wd2" y="hd2"/>
              </a:cxn>
            </a:cxnLst>
            <a:rect l="0" t="0" r="r" b="b"/>
            <a:pathLst>
              <a:path w="21580" h="21592" extrusionOk="0">
                <a:moveTo>
                  <a:pt x="8404" y="0"/>
                </a:moveTo>
                <a:cubicBezTo>
                  <a:pt x="8173" y="16"/>
                  <a:pt x="7957" y="122"/>
                  <a:pt x="7802" y="296"/>
                </a:cubicBezTo>
                <a:cubicBezTo>
                  <a:pt x="7668" y="447"/>
                  <a:pt x="7588" y="639"/>
                  <a:pt x="7574" y="842"/>
                </a:cubicBezTo>
                <a:lnTo>
                  <a:pt x="7574" y="5505"/>
                </a:lnTo>
                <a:cubicBezTo>
                  <a:pt x="7560" y="6026"/>
                  <a:pt x="7725" y="6535"/>
                  <a:pt x="8039" y="6947"/>
                </a:cubicBezTo>
                <a:cubicBezTo>
                  <a:pt x="8358" y="7365"/>
                  <a:pt x="8806" y="7649"/>
                  <a:pt x="9236" y="7946"/>
                </a:cubicBezTo>
                <a:cubicBezTo>
                  <a:pt x="10347" y="8713"/>
                  <a:pt x="11374" y="9603"/>
                  <a:pt x="12275" y="10618"/>
                </a:cubicBezTo>
                <a:cubicBezTo>
                  <a:pt x="13103" y="11551"/>
                  <a:pt x="13818" y="12581"/>
                  <a:pt x="14404" y="13688"/>
                </a:cubicBezTo>
                <a:cubicBezTo>
                  <a:pt x="14566" y="13974"/>
                  <a:pt x="14797" y="14214"/>
                  <a:pt x="15076" y="14383"/>
                </a:cubicBezTo>
                <a:cubicBezTo>
                  <a:pt x="15375" y="14564"/>
                  <a:pt x="15716" y="14659"/>
                  <a:pt x="16064" y="14655"/>
                </a:cubicBezTo>
                <a:lnTo>
                  <a:pt x="20699" y="14655"/>
                </a:lnTo>
                <a:cubicBezTo>
                  <a:pt x="20923" y="14651"/>
                  <a:pt x="21139" y="14561"/>
                  <a:pt x="21301" y="14403"/>
                </a:cubicBezTo>
                <a:cubicBezTo>
                  <a:pt x="21477" y="14233"/>
                  <a:pt x="21577" y="13999"/>
                  <a:pt x="21580" y="13752"/>
                </a:cubicBezTo>
                <a:lnTo>
                  <a:pt x="21580" y="7893"/>
                </a:lnTo>
                <a:cubicBezTo>
                  <a:pt x="21580" y="7651"/>
                  <a:pt x="21486" y="7418"/>
                  <a:pt x="21320" y="7244"/>
                </a:cubicBezTo>
                <a:cubicBezTo>
                  <a:pt x="21145" y="7061"/>
                  <a:pt x="20904" y="6959"/>
                  <a:pt x="20653" y="6963"/>
                </a:cubicBezTo>
                <a:lnTo>
                  <a:pt x="14918" y="6926"/>
                </a:lnTo>
                <a:lnTo>
                  <a:pt x="14918" y="890"/>
                </a:lnTo>
                <a:cubicBezTo>
                  <a:pt x="14922" y="670"/>
                  <a:pt x="14845" y="455"/>
                  <a:pt x="14701" y="291"/>
                </a:cubicBezTo>
                <a:cubicBezTo>
                  <a:pt x="14552" y="120"/>
                  <a:pt x="14342" y="16"/>
                  <a:pt x="14118" y="0"/>
                </a:cubicBezTo>
                <a:lnTo>
                  <a:pt x="8404" y="0"/>
                </a:lnTo>
                <a:close/>
                <a:moveTo>
                  <a:pt x="1389" y="6973"/>
                </a:moveTo>
                <a:cubicBezTo>
                  <a:pt x="1032" y="6975"/>
                  <a:pt x="676" y="6978"/>
                  <a:pt x="319" y="6985"/>
                </a:cubicBezTo>
                <a:cubicBezTo>
                  <a:pt x="1194" y="8376"/>
                  <a:pt x="2367" y="9547"/>
                  <a:pt x="3750" y="10410"/>
                </a:cubicBezTo>
                <a:cubicBezTo>
                  <a:pt x="5185" y="11305"/>
                  <a:pt x="6806" y="11844"/>
                  <a:pt x="8483" y="11984"/>
                </a:cubicBezTo>
                <a:cubicBezTo>
                  <a:pt x="6716" y="11952"/>
                  <a:pt x="4986" y="11465"/>
                  <a:pt x="3455" y="10566"/>
                </a:cubicBezTo>
                <a:cubicBezTo>
                  <a:pt x="2071" y="9754"/>
                  <a:pt x="889" y="8628"/>
                  <a:pt x="0" y="7277"/>
                </a:cubicBezTo>
                <a:cubicBezTo>
                  <a:pt x="-20" y="8630"/>
                  <a:pt x="350" y="9959"/>
                  <a:pt x="1066" y="11099"/>
                </a:cubicBezTo>
                <a:cubicBezTo>
                  <a:pt x="1970" y="12541"/>
                  <a:pt x="3357" y="13587"/>
                  <a:pt x="4943" y="14151"/>
                </a:cubicBezTo>
                <a:cubicBezTo>
                  <a:pt x="5533" y="14361"/>
                  <a:pt x="6144" y="14502"/>
                  <a:pt x="6765" y="14579"/>
                </a:cubicBezTo>
                <a:cubicBezTo>
                  <a:pt x="7386" y="14656"/>
                  <a:pt x="8013" y="14668"/>
                  <a:pt x="8639" y="14683"/>
                </a:cubicBezTo>
                <a:cubicBezTo>
                  <a:pt x="9892" y="14713"/>
                  <a:pt x="11162" y="14756"/>
                  <a:pt x="12335" y="15214"/>
                </a:cubicBezTo>
                <a:cubicBezTo>
                  <a:pt x="12859" y="15418"/>
                  <a:pt x="13359" y="15709"/>
                  <a:pt x="13698" y="16165"/>
                </a:cubicBezTo>
                <a:cubicBezTo>
                  <a:pt x="13925" y="16471"/>
                  <a:pt x="14064" y="16836"/>
                  <a:pt x="14101" y="17218"/>
                </a:cubicBezTo>
                <a:lnTo>
                  <a:pt x="14113" y="20349"/>
                </a:lnTo>
                <a:cubicBezTo>
                  <a:pt x="14117" y="20402"/>
                  <a:pt x="14099" y="20455"/>
                  <a:pt x="14063" y="20494"/>
                </a:cubicBezTo>
                <a:cubicBezTo>
                  <a:pt x="14019" y="20541"/>
                  <a:pt x="13956" y="20564"/>
                  <a:pt x="13893" y="20553"/>
                </a:cubicBezTo>
                <a:lnTo>
                  <a:pt x="8810" y="20553"/>
                </a:lnTo>
                <a:cubicBezTo>
                  <a:pt x="8742" y="20553"/>
                  <a:pt x="8678" y="20525"/>
                  <a:pt x="8631" y="20475"/>
                </a:cubicBezTo>
                <a:cubicBezTo>
                  <a:pt x="8590" y="20429"/>
                  <a:pt x="8567" y="20369"/>
                  <a:pt x="8566" y="20307"/>
                </a:cubicBezTo>
                <a:lnTo>
                  <a:pt x="8566" y="16873"/>
                </a:lnTo>
                <a:cubicBezTo>
                  <a:pt x="8581" y="16562"/>
                  <a:pt x="8490" y="16256"/>
                  <a:pt x="8309" y="16006"/>
                </a:cubicBezTo>
                <a:cubicBezTo>
                  <a:pt x="8124" y="15750"/>
                  <a:pt x="7855" y="15568"/>
                  <a:pt x="7551" y="15493"/>
                </a:cubicBezTo>
                <a:lnTo>
                  <a:pt x="7551" y="20352"/>
                </a:lnTo>
                <a:cubicBezTo>
                  <a:pt x="7542" y="20652"/>
                  <a:pt x="7643" y="20944"/>
                  <a:pt x="7835" y="21171"/>
                </a:cubicBezTo>
                <a:cubicBezTo>
                  <a:pt x="8067" y="21446"/>
                  <a:pt x="8406" y="21600"/>
                  <a:pt x="8762" y="21592"/>
                </a:cubicBezTo>
                <a:lnTo>
                  <a:pt x="13903" y="21592"/>
                </a:lnTo>
                <a:cubicBezTo>
                  <a:pt x="14294" y="21589"/>
                  <a:pt x="14661" y="21399"/>
                  <a:pt x="14895" y="21080"/>
                </a:cubicBezTo>
                <a:cubicBezTo>
                  <a:pt x="15079" y="20827"/>
                  <a:pt x="15162" y="20514"/>
                  <a:pt x="15130" y="20201"/>
                </a:cubicBezTo>
                <a:lnTo>
                  <a:pt x="15130" y="17465"/>
                </a:lnTo>
                <a:cubicBezTo>
                  <a:pt x="15109" y="16815"/>
                  <a:pt x="14979" y="16174"/>
                  <a:pt x="14745" y="15570"/>
                </a:cubicBezTo>
                <a:cubicBezTo>
                  <a:pt x="14482" y="14892"/>
                  <a:pt x="14096" y="14276"/>
                  <a:pt x="13693" y="13674"/>
                </a:cubicBezTo>
                <a:cubicBezTo>
                  <a:pt x="12908" y="12501"/>
                  <a:pt x="12058" y="11380"/>
                  <a:pt x="11070" y="10401"/>
                </a:cubicBezTo>
                <a:cubicBezTo>
                  <a:pt x="10126" y="9466"/>
                  <a:pt x="9054" y="8657"/>
                  <a:pt x="7851" y="8068"/>
                </a:cubicBezTo>
                <a:cubicBezTo>
                  <a:pt x="6778" y="7542"/>
                  <a:pt x="5623" y="7206"/>
                  <a:pt x="4439" y="7069"/>
                </a:cubicBezTo>
                <a:cubicBezTo>
                  <a:pt x="3781" y="6993"/>
                  <a:pt x="3119" y="6980"/>
                  <a:pt x="2458" y="6974"/>
                </a:cubicBezTo>
                <a:cubicBezTo>
                  <a:pt x="2102" y="6971"/>
                  <a:pt x="1745" y="6971"/>
                  <a:pt x="1389" y="6973"/>
                </a:cubicBezTo>
                <a:close/>
              </a:path>
            </a:pathLst>
          </a:custGeom>
          <a:gradFill>
            <a:gsLst>
              <a:gs pos="0">
                <a:schemeClr val="accent5">
                  <a:alpha val="71000"/>
                </a:schemeClr>
              </a:gs>
              <a:gs pos="100000">
                <a:schemeClr val="accent1">
                  <a:alpha val="84000"/>
                </a:schemeClr>
              </a:gs>
            </a:gsLst>
            <a:lin ang="5400000"/>
          </a:gradFill>
          <a:ln w="12700">
            <a:miter lim="400000"/>
          </a:ln>
        </p:spPr>
        <p:txBody>
          <a:bodyPr tIns="91439" bIns="91439"/>
          <a:lstStyle/>
          <a:p>
            <a:endParaRPr/>
          </a:p>
        </p:txBody>
      </p:sp>
      <p:sp>
        <p:nvSpPr>
          <p:cNvPr id="97" name="Shape"/>
          <p:cNvSpPr/>
          <p:nvPr/>
        </p:nvSpPr>
        <p:spPr>
          <a:xfrm>
            <a:off x="12856515" y="-27980"/>
            <a:ext cx="11527485" cy="13771960"/>
          </a:xfrm>
          <a:custGeom>
            <a:avLst/>
            <a:gdLst/>
            <a:ahLst/>
            <a:cxnLst>
              <a:cxn ang="0">
                <a:pos x="wd2" y="hd2"/>
              </a:cxn>
              <a:cxn ang="5400000">
                <a:pos x="wd2" y="hd2"/>
              </a:cxn>
              <a:cxn ang="10800000">
                <a:pos x="wd2" y="hd2"/>
              </a:cxn>
              <a:cxn ang="16200000">
                <a:pos x="wd2" y="hd2"/>
              </a:cxn>
            </a:cxnLst>
            <a:rect l="0" t="0" r="r" b="b"/>
            <a:pathLst>
              <a:path w="21530" h="21600" extrusionOk="0">
                <a:moveTo>
                  <a:pt x="9427" y="0"/>
                </a:moveTo>
                <a:lnTo>
                  <a:pt x="1600" y="6573"/>
                </a:lnTo>
                <a:cubicBezTo>
                  <a:pt x="841" y="7210"/>
                  <a:pt x="385" y="7593"/>
                  <a:pt x="208" y="7954"/>
                </a:cubicBezTo>
                <a:cubicBezTo>
                  <a:pt x="-70" y="8456"/>
                  <a:pt x="-70" y="9034"/>
                  <a:pt x="208" y="9535"/>
                </a:cubicBezTo>
                <a:cubicBezTo>
                  <a:pt x="385" y="9897"/>
                  <a:pt x="841" y="10279"/>
                  <a:pt x="1600" y="10917"/>
                </a:cubicBezTo>
                <a:lnTo>
                  <a:pt x="14322" y="21600"/>
                </a:lnTo>
                <a:lnTo>
                  <a:pt x="21530" y="21600"/>
                </a:lnTo>
                <a:lnTo>
                  <a:pt x="21530" y="0"/>
                </a:lnTo>
                <a:lnTo>
                  <a:pt x="9427" y="0"/>
                </a:lnTo>
                <a:close/>
              </a:path>
            </a:pathLst>
          </a:custGeom>
          <a:gradFill>
            <a:gsLst>
              <a:gs pos="0">
                <a:schemeClr val="accent5">
                  <a:alpha val="87000"/>
                </a:schemeClr>
              </a:gs>
              <a:gs pos="100000">
                <a:schemeClr val="accent1">
                  <a:alpha val="87000"/>
                </a:schemeClr>
              </a:gs>
            </a:gsLst>
            <a:lin ang="5400000"/>
          </a:gradFill>
          <a:ln w="25400">
            <a:miter lim="400000"/>
          </a:ln>
        </p:spPr>
        <p:txBody>
          <a:bodyPr tIns="91439" bIns="91439" anchor="ctr"/>
          <a:lstStyle/>
          <a:p>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 name="Rectangle"/>
          <p:cNvSpPr/>
          <p:nvPr/>
        </p:nvSpPr>
        <p:spPr>
          <a:xfrm>
            <a:off x="177241" y="-214506"/>
            <a:ext cx="24440357" cy="13838834"/>
          </a:xfrm>
          <a:prstGeom prst="rect">
            <a:avLst/>
          </a:prstGeom>
          <a:gradFill>
            <a:gsLst>
              <a:gs pos="0">
                <a:schemeClr val="accent5">
                  <a:alpha val="77000"/>
                </a:schemeClr>
              </a:gs>
              <a:gs pos="100000">
                <a:schemeClr val="accent1">
                  <a:alpha val="71000"/>
                </a:schemeClr>
              </a:gs>
            </a:gsLst>
            <a:lin ang="3255681"/>
          </a:gradFill>
          <a:ln w="25400">
            <a:miter lim="400000"/>
          </a:ln>
        </p:spPr>
        <p:txBody>
          <a:bodyPr tIns="91439" bIns="91439" anchor="ctr"/>
          <a:lstStyle/>
          <a:p>
            <a:endParaRPr/>
          </a:p>
        </p:txBody>
      </p:sp>
      <p:grpSp>
        <p:nvGrpSpPr>
          <p:cNvPr id="417" name="Group"/>
          <p:cNvGrpSpPr/>
          <p:nvPr/>
        </p:nvGrpSpPr>
        <p:grpSpPr>
          <a:xfrm>
            <a:off x="1672496" y="1204213"/>
            <a:ext cx="12289557" cy="8754434"/>
            <a:chOff x="-83417" y="0"/>
            <a:chExt cx="12289556" cy="5820302"/>
          </a:xfrm>
        </p:grpSpPr>
        <p:sp>
          <p:nvSpPr>
            <p:cNvPr id="410" name="Thank you!"/>
            <p:cNvSpPr txBox="1"/>
            <p:nvPr/>
          </p:nvSpPr>
          <p:spPr>
            <a:xfrm>
              <a:off x="-1" y="0"/>
              <a:ext cx="12206140" cy="1415770"/>
            </a:xfrm>
            <a:prstGeom prst="rect">
              <a:avLst/>
            </a:prstGeom>
            <a:noFill/>
            <a:ln w="254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9" tIns="91439" rIns="91439" bIns="91439" numCol="1" anchor="t">
              <a:spAutoFit/>
            </a:bodyPr>
            <a:lstStyle>
              <a:lvl1pPr>
                <a:defRPr sz="12000" b="1">
                  <a:solidFill>
                    <a:srgbClr val="FFFFFF"/>
                  </a:solidFill>
                  <a:latin typeface="Roboto"/>
                  <a:ea typeface="Roboto"/>
                  <a:cs typeface="Roboto"/>
                  <a:sym typeface="Roboto"/>
                </a:defRPr>
              </a:lvl1pPr>
            </a:lstStyle>
            <a:p>
              <a:r>
                <a:rPr lang="ru-RU" sz="8000" dirty="0" smtClean="0"/>
                <a:t>Спасибо за внимание</a:t>
              </a:r>
              <a:r>
                <a:rPr sz="8000" dirty="0" smtClean="0"/>
                <a:t>!</a:t>
              </a:r>
              <a:endParaRPr sz="8000" dirty="0"/>
            </a:p>
          </p:txBody>
        </p:sp>
        <p:sp>
          <p:nvSpPr>
            <p:cNvPr id="411" name="Any questions?"/>
            <p:cNvSpPr txBox="1"/>
            <p:nvPr/>
          </p:nvSpPr>
          <p:spPr>
            <a:xfrm>
              <a:off x="-83417" y="2362210"/>
              <a:ext cx="6621364" cy="491092"/>
            </a:xfrm>
            <a:prstGeom prst="rect">
              <a:avLst/>
            </a:prstGeom>
            <a:noFill/>
            <a:ln w="254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9" tIns="91439" rIns="91439" bIns="91439" numCol="1" anchor="t">
              <a:spAutoFit/>
            </a:bodyPr>
            <a:lstStyle>
              <a:lvl1pPr defTabSz="914400">
                <a:defRPr b="1">
                  <a:solidFill>
                    <a:srgbClr val="FFFFFF"/>
                  </a:solidFill>
                  <a:latin typeface="Roboto"/>
                  <a:ea typeface="Roboto"/>
                  <a:cs typeface="Roboto"/>
                  <a:sym typeface="Roboto"/>
                </a:defRPr>
              </a:lvl1pPr>
            </a:lstStyle>
            <a:p>
              <a:endParaRPr dirty="0"/>
            </a:p>
          </p:txBody>
        </p:sp>
        <p:sp>
          <p:nvSpPr>
            <p:cNvPr id="412" name="You can find me at…"/>
            <p:cNvSpPr txBox="1"/>
            <p:nvPr/>
          </p:nvSpPr>
          <p:spPr>
            <a:xfrm>
              <a:off x="76200" y="3174999"/>
              <a:ext cx="10508080" cy="2400655"/>
            </a:xfrm>
            <a:prstGeom prst="rect">
              <a:avLst/>
            </a:prstGeom>
            <a:noFill/>
            <a:ln w="254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9" tIns="91439" rIns="91439" bIns="91439" numCol="1" anchor="t">
              <a:spAutoFit/>
            </a:bodyPr>
            <a:lstStyle/>
            <a:p>
              <a:pPr defTabSz="914400">
                <a:defRPr>
                  <a:solidFill>
                    <a:srgbClr val="FFFFFF"/>
                  </a:solidFill>
                  <a:latin typeface="Roboto"/>
                  <a:ea typeface="Roboto"/>
                  <a:cs typeface="Roboto"/>
                  <a:sym typeface="Roboto"/>
                </a:defRPr>
              </a:pPr>
              <a:r>
                <a:rPr lang="en-US" u="sng" dirty="0">
                  <a:uFill>
                    <a:solidFill>
                      <a:srgbClr val="0563C1"/>
                    </a:solidFill>
                  </a:uFill>
                  <a:hlinkClick r:id="rId2"/>
                </a:rPr>
                <a:t>https://ru.wikipedia.org/wiki/</a:t>
              </a:r>
              <a:r>
                <a:rPr lang="ru-RU" u="sng" dirty="0" err="1" smtClean="0">
                  <a:uFill>
                    <a:solidFill>
                      <a:srgbClr val="0563C1"/>
                    </a:solidFill>
                  </a:uFill>
                  <a:hlinkClick r:id="rId2"/>
                </a:rPr>
                <a:t>Противоопухолевые_препараты</a:t>
              </a:r>
              <a:endParaRPr lang="ru-RU" u="sng" dirty="0" smtClean="0">
                <a:uFill>
                  <a:solidFill>
                    <a:srgbClr val="0563C1"/>
                  </a:solidFill>
                </a:uFill>
                <a:hlinkClick r:id="rId2"/>
              </a:endParaRPr>
            </a:p>
            <a:p>
              <a:pPr defTabSz="914400">
                <a:defRPr>
                  <a:solidFill>
                    <a:srgbClr val="FFFFFF"/>
                  </a:solidFill>
                  <a:latin typeface="Roboto"/>
                  <a:ea typeface="Roboto"/>
                  <a:cs typeface="Roboto"/>
                  <a:sym typeface="Roboto"/>
                </a:defRPr>
              </a:pPr>
              <a:r>
                <a:rPr lang="en-US" u="sng" dirty="0">
                  <a:uFill>
                    <a:solidFill>
                      <a:srgbClr val="0563C1"/>
                    </a:solidFill>
                  </a:uFill>
                  <a:hlinkClick r:id="rId2"/>
                </a:rPr>
                <a:t>https://www.euroonco.ru/preparations-from-a-z/protivoopuholevye-preparaty</a:t>
              </a:r>
              <a:endParaRPr u="sng" dirty="0">
                <a:uFill>
                  <a:solidFill>
                    <a:srgbClr val="0563C1"/>
                  </a:solidFill>
                </a:uFill>
                <a:hlinkClick r:id="rId2"/>
              </a:endParaRPr>
            </a:p>
          </p:txBody>
        </p:sp>
        <p:sp>
          <p:nvSpPr>
            <p:cNvPr id="413" name="Graphic 33"/>
            <p:cNvSpPr/>
            <p:nvPr/>
          </p:nvSpPr>
          <p:spPr>
            <a:xfrm>
              <a:off x="3982325" y="5248801"/>
              <a:ext cx="571501" cy="57150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8035" y="14363"/>
                  </a:moveTo>
                  <a:lnTo>
                    <a:pt x="18035" y="7235"/>
                  </a:lnTo>
                  <a:cubicBezTo>
                    <a:pt x="18034" y="6075"/>
                    <a:pt x="17093" y="5136"/>
                    <a:pt x="15934" y="5136"/>
                  </a:cubicBezTo>
                  <a:lnTo>
                    <a:pt x="5666" y="5136"/>
                  </a:lnTo>
                  <a:cubicBezTo>
                    <a:pt x="4506" y="5136"/>
                    <a:pt x="3565" y="6077"/>
                    <a:pt x="3565" y="7237"/>
                  </a:cubicBezTo>
                  <a:lnTo>
                    <a:pt x="3565" y="14365"/>
                  </a:lnTo>
                  <a:cubicBezTo>
                    <a:pt x="3566" y="15525"/>
                    <a:pt x="4506" y="16465"/>
                    <a:pt x="5666" y="16465"/>
                  </a:cubicBezTo>
                  <a:lnTo>
                    <a:pt x="15934" y="16465"/>
                  </a:lnTo>
                  <a:cubicBezTo>
                    <a:pt x="17094" y="16465"/>
                    <a:pt x="18035" y="15524"/>
                    <a:pt x="18035" y="14363"/>
                  </a:cubicBezTo>
                  <a:close/>
                  <a:moveTo>
                    <a:pt x="15947" y="6037"/>
                  </a:moveTo>
                  <a:lnTo>
                    <a:pt x="15552" y="6037"/>
                  </a:lnTo>
                  <a:lnTo>
                    <a:pt x="10800" y="9799"/>
                  </a:lnTo>
                  <a:lnTo>
                    <a:pt x="6048" y="6037"/>
                  </a:lnTo>
                  <a:lnTo>
                    <a:pt x="5652" y="6037"/>
                  </a:lnTo>
                  <a:cubicBezTo>
                    <a:pt x="4995" y="6037"/>
                    <a:pt x="4463" y="6570"/>
                    <a:pt x="4464" y="7227"/>
                  </a:cubicBezTo>
                  <a:lnTo>
                    <a:pt x="4464" y="14373"/>
                  </a:lnTo>
                  <a:cubicBezTo>
                    <a:pt x="4464" y="15030"/>
                    <a:pt x="4995" y="15563"/>
                    <a:pt x="5652" y="15564"/>
                  </a:cubicBezTo>
                  <a:lnTo>
                    <a:pt x="6048" y="15564"/>
                  </a:lnTo>
                  <a:lnTo>
                    <a:pt x="6048" y="8136"/>
                  </a:lnTo>
                  <a:lnTo>
                    <a:pt x="10800" y="11801"/>
                  </a:lnTo>
                  <a:lnTo>
                    <a:pt x="15552" y="8137"/>
                  </a:lnTo>
                  <a:lnTo>
                    <a:pt x="15552" y="15564"/>
                  </a:lnTo>
                  <a:lnTo>
                    <a:pt x="15948" y="15564"/>
                  </a:lnTo>
                  <a:cubicBezTo>
                    <a:pt x="16605" y="15563"/>
                    <a:pt x="17136" y="15030"/>
                    <a:pt x="17136" y="14373"/>
                  </a:cubicBezTo>
                  <a:lnTo>
                    <a:pt x="17136" y="7227"/>
                  </a:lnTo>
                  <a:cubicBezTo>
                    <a:pt x="17137" y="6570"/>
                    <a:pt x="16605" y="6037"/>
                    <a:pt x="15948" y="6037"/>
                  </a:cubicBezTo>
                  <a:close/>
                </a:path>
              </a:pathLst>
            </a:custGeom>
            <a:solidFill>
              <a:srgbClr val="FFFFFF"/>
            </a:solidFill>
            <a:ln w="25400" cap="flat">
              <a:noFill/>
              <a:miter lim="400000"/>
            </a:ln>
            <a:effectLst/>
          </p:spPr>
          <p:txBody>
            <a:bodyPr wrap="square" lIns="91439" tIns="91439" rIns="91439" bIns="91439" numCol="1" anchor="ctr">
              <a:noAutofit/>
            </a:bodyPr>
            <a:lstStyle/>
            <a:p>
              <a:endParaRPr/>
            </a:p>
          </p:txBody>
        </p:sp>
        <p:sp>
          <p:nvSpPr>
            <p:cNvPr id="414" name="Graphic 81"/>
            <p:cNvSpPr/>
            <p:nvPr/>
          </p:nvSpPr>
          <p:spPr>
            <a:xfrm>
              <a:off x="1424560" y="5248801"/>
              <a:ext cx="571501" cy="57150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0800" y="3509"/>
                  </a:moveTo>
                  <a:cubicBezTo>
                    <a:pt x="6443" y="3509"/>
                    <a:pt x="2910" y="6789"/>
                    <a:pt x="2910" y="10835"/>
                  </a:cubicBezTo>
                  <a:cubicBezTo>
                    <a:pt x="2930" y="13095"/>
                    <a:pt x="4021" y="15211"/>
                    <a:pt x="5850" y="16539"/>
                  </a:cubicBezTo>
                  <a:lnTo>
                    <a:pt x="5850" y="19333"/>
                  </a:lnTo>
                  <a:lnTo>
                    <a:pt x="8536" y="17856"/>
                  </a:lnTo>
                  <a:cubicBezTo>
                    <a:pt x="9274" y="18059"/>
                    <a:pt x="10035" y="18162"/>
                    <a:pt x="10800" y="18161"/>
                  </a:cubicBezTo>
                  <a:cubicBezTo>
                    <a:pt x="15157" y="18161"/>
                    <a:pt x="18690" y="14882"/>
                    <a:pt x="18690" y="10835"/>
                  </a:cubicBezTo>
                  <a:cubicBezTo>
                    <a:pt x="18690" y="6789"/>
                    <a:pt x="15157" y="3509"/>
                    <a:pt x="10800" y="3509"/>
                  </a:cubicBezTo>
                  <a:close/>
                  <a:moveTo>
                    <a:pt x="11584" y="13373"/>
                  </a:moveTo>
                  <a:lnTo>
                    <a:pt x="9576" y="11225"/>
                  </a:lnTo>
                  <a:lnTo>
                    <a:pt x="5655" y="13374"/>
                  </a:lnTo>
                  <a:lnTo>
                    <a:pt x="9966" y="8784"/>
                  </a:lnTo>
                  <a:lnTo>
                    <a:pt x="12024" y="10933"/>
                  </a:lnTo>
                  <a:lnTo>
                    <a:pt x="15897" y="8784"/>
                  </a:lnTo>
                  <a:close/>
                </a:path>
              </a:pathLst>
            </a:custGeom>
            <a:solidFill>
              <a:srgbClr val="FFFFFF"/>
            </a:solidFill>
            <a:ln w="25400" cap="flat">
              <a:noFill/>
              <a:miter lim="400000"/>
            </a:ln>
            <a:effectLst/>
          </p:spPr>
          <p:txBody>
            <a:bodyPr wrap="square" lIns="91439" tIns="91439" rIns="91439" bIns="91439" numCol="1" anchor="ctr">
              <a:noAutofit/>
            </a:bodyPr>
            <a:lstStyle/>
            <a:p>
              <a:endParaRPr/>
            </a:p>
          </p:txBody>
        </p:sp>
        <p:sp>
          <p:nvSpPr>
            <p:cNvPr id="416" name="Graphic 172"/>
            <p:cNvSpPr/>
            <p:nvPr/>
          </p:nvSpPr>
          <p:spPr>
            <a:xfrm>
              <a:off x="2703442" y="5248801"/>
              <a:ext cx="571501" cy="57150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7932" y="6872"/>
                  </a:moveTo>
                  <a:cubicBezTo>
                    <a:pt x="17415" y="7098"/>
                    <a:pt x="16868" y="7248"/>
                    <a:pt x="16309" y="7318"/>
                  </a:cubicBezTo>
                  <a:cubicBezTo>
                    <a:pt x="16899" y="6967"/>
                    <a:pt x="17340" y="6411"/>
                    <a:pt x="17549" y="5756"/>
                  </a:cubicBezTo>
                  <a:cubicBezTo>
                    <a:pt x="16996" y="6084"/>
                    <a:pt x="16392" y="6316"/>
                    <a:pt x="15762" y="6440"/>
                  </a:cubicBezTo>
                  <a:cubicBezTo>
                    <a:pt x="14701" y="5303"/>
                    <a:pt x="12919" y="5241"/>
                    <a:pt x="11782" y="6302"/>
                  </a:cubicBezTo>
                  <a:cubicBezTo>
                    <a:pt x="11208" y="6837"/>
                    <a:pt x="10883" y="7587"/>
                    <a:pt x="10886" y="8372"/>
                  </a:cubicBezTo>
                  <a:cubicBezTo>
                    <a:pt x="10884" y="8590"/>
                    <a:pt x="10906" y="8807"/>
                    <a:pt x="10952" y="9020"/>
                  </a:cubicBezTo>
                  <a:cubicBezTo>
                    <a:pt x="8682" y="8907"/>
                    <a:pt x="6569" y="7830"/>
                    <a:pt x="5143" y="6061"/>
                  </a:cubicBezTo>
                  <a:cubicBezTo>
                    <a:pt x="4390" y="7351"/>
                    <a:pt x="4768" y="9004"/>
                    <a:pt x="6007" y="9838"/>
                  </a:cubicBezTo>
                  <a:cubicBezTo>
                    <a:pt x="5561" y="9826"/>
                    <a:pt x="5124" y="9707"/>
                    <a:pt x="4733" y="9490"/>
                  </a:cubicBezTo>
                  <a:lnTo>
                    <a:pt x="4733" y="9521"/>
                  </a:lnTo>
                  <a:cubicBezTo>
                    <a:pt x="4734" y="10865"/>
                    <a:pt x="5676" y="12024"/>
                    <a:pt x="6991" y="12298"/>
                  </a:cubicBezTo>
                  <a:cubicBezTo>
                    <a:pt x="6750" y="12361"/>
                    <a:pt x="6502" y="12392"/>
                    <a:pt x="6252" y="12391"/>
                  </a:cubicBezTo>
                  <a:cubicBezTo>
                    <a:pt x="6073" y="12394"/>
                    <a:pt x="5895" y="12378"/>
                    <a:pt x="5719" y="12342"/>
                  </a:cubicBezTo>
                  <a:cubicBezTo>
                    <a:pt x="6090" y="13490"/>
                    <a:pt x="7146" y="14279"/>
                    <a:pt x="8352" y="14311"/>
                  </a:cubicBezTo>
                  <a:cubicBezTo>
                    <a:pt x="7356" y="15092"/>
                    <a:pt x="6126" y="15517"/>
                    <a:pt x="4860" y="15516"/>
                  </a:cubicBezTo>
                  <a:cubicBezTo>
                    <a:pt x="4635" y="15518"/>
                    <a:pt x="4410" y="15505"/>
                    <a:pt x="4186" y="15477"/>
                  </a:cubicBezTo>
                  <a:cubicBezTo>
                    <a:pt x="7913" y="17867"/>
                    <a:pt x="12872" y="16784"/>
                    <a:pt x="15262" y="13057"/>
                  </a:cubicBezTo>
                  <a:cubicBezTo>
                    <a:pt x="16095" y="11759"/>
                    <a:pt x="16535" y="10247"/>
                    <a:pt x="16530" y="8704"/>
                  </a:cubicBezTo>
                  <a:cubicBezTo>
                    <a:pt x="16530" y="8580"/>
                    <a:pt x="16526" y="8459"/>
                    <a:pt x="16520" y="8339"/>
                  </a:cubicBezTo>
                  <a:cubicBezTo>
                    <a:pt x="17076" y="7940"/>
                    <a:pt x="17555" y="7443"/>
                    <a:pt x="17932" y="6872"/>
                  </a:cubicBezTo>
                  <a:close/>
                </a:path>
              </a:pathLst>
            </a:custGeom>
            <a:solidFill>
              <a:srgbClr val="FFFFFF"/>
            </a:solidFill>
            <a:ln w="25400" cap="flat">
              <a:noFill/>
              <a:miter lim="400000"/>
            </a:ln>
            <a:effectLst/>
          </p:spPr>
          <p:txBody>
            <a:bodyPr wrap="square" lIns="91439" tIns="91439" rIns="91439" bIns="91439" numCol="1" anchor="ctr">
              <a:noAutofit/>
            </a:bodyPr>
            <a:lstStyle/>
            <a:p>
              <a:endParaRPr/>
            </a:p>
          </p:txBody>
        </p:sp>
      </p:grpSp>
      <p:sp>
        <p:nvSpPr>
          <p:cNvPr id="418" name="Shape"/>
          <p:cNvSpPr/>
          <p:nvPr/>
        </p:nvSpPr>
        <p:spPr>
          <a:xfrm>
            <a:off x="21078983" y="9019531"/>
            <a:ext cx="5349524" cy="5350370"/>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FFFFF">
              <a:alpha val="11338"/>
            </a:srgbClr>
          </a:solidFill>
          <a:ln w="25400">
            <a:miter lim="400000"/>
          </a:ln>
        </p:spPr>
        <p:txBody>
          <a:bodyPr tIns="91439" bIns="91439" anchor="ctr"/>
          <a:lstStyle/>
          <a:p>
            <a:endParaRPr/>
          </a:p>
        </p:txBody>
      </p:sp>
      <p:sp>
        <p:nvSpPr>
          <p:cNvPr id="419" name="Shape"/>
          <p:cNvSpPr/>
          <p:nvPr/>
        </p:nvSpPr>
        <p:spPr>
          <a:xfrm>
            <a:off x="19875069" y="475376"/>
            <a:ext cx="797753" cy="797880"/>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FFFFF">
              <a:alpha val="11338"/>
            </a:srgbClr>
          </a:solidFill>
          <a:ln w="25400">
            <a:miter lim="400000"/>
          </a:ln>
        </p:spPr>
        <p:txBody>
          <a:bodyPr tIns="91439" bIns="91439" anchor="ctr"/>
          <a:lstStyle/>
          <a:p>
            <a:endParaRPr/>
          </a:p>
        </p:txBody>
      </p:sp>
      <p:sp>
        <p:nvSpPr>
          <p:cNvPr id="420" name="Shape"/>
          <p:cNvSpPr/>
          <p:nvPr/>
        </p:nvSpPr>
        <p:spPr>
          <a:xfrm>
            <a:off x="23354869" y="4056776"/>
            <a:ext cx="797753" cy="797880"/>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FFFFF">
              <a:alpha val="11338"/>
            </a:srgbClr>
          </a:solidFill>
          <a:ln w="25400">
            <a:miter lim="400000"/>
          </a:ln>
        </p:spPr>
        <p:txBody>
          <a:bodyPr tIns="91439" bIns="91439" anchor="ctr"/>
          <a:lstStyle/>
          <a:p>
            <a:endParaRPr/>
          </a:p>
        </p:txBody>
      </p:sp>
      <p:sp>
        <p:nvSpPr>
          <p:cNvPr id="421" name="Shape"/>
          <p:cNvSpPr/>
          <p:nvPr/>
        </p:nvSpPr>
        <p:spPr>
          <a:xfrm>
            <a:off x="21490851" y="6272225"/>
            <a:ext cx="1528589" cy="1528831"/>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FFFFF">
              <a:alpha val="11338"/>
            </a:srgbClr>
          </a:solidFill>
          <a:ln w="25400">
            <a:miter lim="400000"/>
          </a:ln>
        </p:spPr>
        <p:txBody>
          <a:bodyPr tIns="91439" bIns="91439" anchor="ctr"/>
          <a:lstStyle/>
          <a:p>
            <a:endParaRPr/>
          </a:p>
        </p:txBody>
      </p:sp>
      <p:sp>
        <p:nvSpPr>
          <p:cNvPr id="422" name="Shape"/>
          <p:cNvSpPr/>
          <p:nvPr/>
        </p:nvSpPr>
        <p:spPr>
          <a:xfrm>
            <a:off x="21830869" y="658824"/>
            <a:ext cx="1528589" cy="1528831"/>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FFFFF">
              <a:alpha val="11338"/>
            </a:srgbClr>
          </a:solidFill>
          <a:ln w="25400">
            <a:miter lim="400000"/>
          </a:ln>
        </p:spPr>
        <p:txBody>
          <a:bodyPr tIns="91439" bIns="91439" anchor="ctr"/>
          <a:lstStyle/>
          <a:p>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ounded Rectangle"/>
          <p:cNvSpPr/>
          <p:nvPr/>
        </p:nvSpPr>
        <p:spPr>
          <a:xfrm>
            <a:off x="2870200" y="3261617"/>
            <a:ext cx="13882810" cy="2208710"/>
          </a:xfrm>
          <a:prstGeom prst="roundRect">
            <a:avLst>
              <a:gd name="adj" fmla="val 17169"/>
            </a:avLst>
          </a:prstGeom>
          <a:gradFill>
            <a:gsLst>
              <a:gs pos="0">
                <a:schemeClr val="accent5">
                  <a:alpha val="87000"/>
                </a:schemeClr>
              </a:gs>
              <a:gs pos="100000">
                <a:schemeClr val="accent1">
                  <a:alpha val="87000"/>
                </a:schemeClr>
              </a:gs>
            </a:gsLst>
            <a:lin ang="3255681"/>
          </a:gradFill>
          <a:ln w="25400">
            <a:miter lim="400000"/>
          </a:ln>
        </p:spPr>
        <p:txBody>
          <a:bodyPr tIns="91439" bIns="91439" anchor="ctr"/>
          <a:lstStyle/>
          <a:p>
            <a:endParaRPr/>
          </a:p>
        </p:txBody>
      </p:sp>
      <p:sp>
        <p:nvSpPr>
          <p:cNvPr id="101" name="TextBox 37"/>
          <p:cNvSpPr txBox="1"/>
          <p:nvPr/>
        </p:nvSpPr>
        <p:spPr>
          <a:xfrm>
            <a:off x="1605320" y="1517212"/>
            <a:ext cx="22778680" cy="800217"/>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tIns="91439" bIns="91439">
            <a:spAutoFit/>
          </a:bodyPr>
          <a:lstStyle>
            <a:lvl1pPr>
              <a:defRPr sz="4800" b="1">
                <a:solidFill>
                  <a:srgbClr val="232B35"/>
                </a:solidFill>
                <a:latin typeface="Roboto"/>
                <a:ea typeface="Roboto"/>
                <a:cs typeface="Roboto"/>
                <a:sym typeface="Roboto"/>
              </a:defRPr>
            </a:lvl1pPr>
          </a:lstStyle>
          <a:p>
            <a:r>
              <a:rPr lang="ru-RU" sz="4000" dirty="0"/>
              <a:t>П</a:t>
            </a:r>
            <a:r>
              <a:rPr lang="ru-RU" sz="4000" dirty="0" smtClean="0"/>
              <a:t>РОТИВООПУХОЛЕВАЯ </a:t>
            </a:r>
            <a:r>
              <a:rPr lang="ru-RU" sz="4000" dirty="0"/>
              <a:t>АКТИВНОСТЬ СОЕДИНЕНИЙ ПРИРОДНОГО ПРОИСХОЖДЕНИЯ</a:t>
            </a:r>
          </a:p>
        </p:txBody>
      </p:sp>
      <p:sp>
        <p:nvSpPr>
          <p:cNvPr id="102" name="TextBox 38"/>
          <p:cNvSpPr txBox="1"/>
          <p:nvPr/>
        </p:nvSpPr>
        <p:spPr>
          <a:xfrm>
            <a:off x="3445043" y="3574377"/>
            <a:ext cx="12754753" cy="1477325"/>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p>
            <a:pPr algn="ctr">
              <a:defRPr sz="2800">
                <a:solidFill>
                  <a:srgbClr val="FFFFFF"/>
                </a:solidFill>
                <a:latin typeface="Roboto"/>
                <a:ea typeface="Roboto"/>
                <a:cs typeface="Roboto"/>
                <a:sym typeface="Roboto"/>
              </a:defRPr>
            </a:pPr>
            <a:r>
              <a:rPr lang="ru-RU" sz="2800" dirty="0">
                <a:solidFill>
                  <a:schemeClr val="tx1"/>
                </a:solidFill>
                <a:sym typeface="Roboto"/>
              </a:rPr>
              <a:t>В современной терапии онкологических заболеваний применяется значительное количество лекарственных препаратов, различающихся по механизмам действия и происхождению . </a:t>
            </a:r>
            <a:endParaRPr dirty="0"/>
          </a:p>
        </p:txBody>
      </p:sp>
      <p:sp>
        <p:nvSpPr>
          <p:cNvPr id="103" name="TextBox 39"/>
          <p:cNvSpPr txBox="1"/>
          <p:nvPr/>
        </p:nvSpPr>
        <p:spPr>
          <a:xfrm>
            <a:off x="2965996" y="6423693"/>
            <a:ext cx="5324934" cy="4247315"/>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p>
            <a:pPr>
              <a:defRPr sz="2400" b="1">
                <a:solidFill>
                  <a:srgbClr val="222C35"/>
                </a:solidFill>
                <a:latin typeface="Roboto"/>
                <a:ea typeface="Roboto"/>
                <a:cs typeface="Roboto"/>
                <a:sym typeface="Roboto"/>
              </a:defRPr>
            </a:pPr>
            <a:r>
              <a:rPr lang="ru-RU" sz="2400" b="1" dirty="0" err="1">
                <a:sym typeface="Roboto"/>
              </a:rPr>
              <a:t>А</a:t>
            </a:r>
            <a:r>
              <a:rPr lang="ru-RU" sz="2400" b="1" dirty="0" err="1" smtClean="0">
                <a:sym typeface="Roboto"/>
              </a:rPr>
              <a:t>лкилирующие</a:t>
            </a:r>
            <a:r>
              <a:rPr lang="ru-RU" sz="2400" b="1" dirty="0" smtClean="0">
                <a:sym typeface="Roboto"/>
              </a:rPr>
              <a:t> </a:t>
            </a:r>
            <a:r>
              <a:rPr lang="ru-RU" sz="2400" b="1" dirty="0">
                <a:sym typeface="Roboto"/>
              </a:rPr>
              <a:t>агенты</a:t>
            </a:r>
            <a:endParaRPr dirty="0"/>
          </a:p>
          <a:p>
            <a:pPr>
              <a:defRPr sz="2400">
                <a:solidFill>
                  <a:srgbClr val="818E98"/>
                </a:solidFill>
                <a:latin typeface="Roboto"/>
                <a:ea typeface="Roboto"/>
                <a:cs typeface="Roboto"/>
                <a:sym typeface="Roboto"/>
              </a:defRPr>
            </a:pPr>
            <a:r>
              <a:rPr lang="ru-RU" sz="2400" dirty="0">
                <a:sym typeface="Roboto"/>
              </a:rPr>
              <a:t>Это химиотерапевтические противоопухолевые цитостатические лекарственные препараты, чей механизм действия основан на присоединении алкильной группы к ДНК и, как следствие, нарушении структуры ДНК и невозможности для злокачественной клетки поделиться, осуществить митоз.</a:t>
            </a:r>
            <a:endParaRPr dirty="0"/>
          </a:p>
        </p:txBody>
      </p:sp>
      <p:sp>
        <p:nvSpPr>
          <p:cNvPr id="104" name="TextBox 46"/>
          <p:cNvSpPr txBox="1"/>
          <p:nvPr/>
        </p:nvSpPr>
        <p:spPr>
          <a:xfrm>
            <a:off x="9450433" y="6423693"/>
            <a:ext cx="5324935" cy="6463306"/>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p>
            <a:pPr>
              <a:defRPr sz="2400" b="1">
                <a:solidFill>
                  <a:srgbClr val="232B35"/>
                </a:solidFill>
                <a:latin typeface="Roboto"/>
                <a:ea typeface="Roboto"/>
                <a:cs typeface="Roboto"/>
                <a:sym typeface="Roboto"/>
              </a:defRPr>
            </a:pPr>
            <a:r>
              <a:rPr lang="ru-RU" sz="2400" b="1" dirty="0">
                <a:sym typeface="Roboto"/>
              </a:rPr>
              <a:t>А</a:t>
            </a:r>
            <a:r>
              <a:rPr lang="ru-RU" sz="2400" b="1" dirty="0" smtClean="0">
                <a:sym typeface="Roboto"/>
              </a:rPr>
              <a:t>нтибиотики</a:t>
            </a:r>
            <a:endParaRPr dirty="0"/>
          </a:p>
          <a:p>
            <a:pPr>
              <a:defRPr sz="2400">
                <a:solidFill>
                  <a:srgbClr val="818E98"/>
                </a:solidFill>
                <a:latin typeface="Roboto"/>
                <a:ea typeface="Roboto"/>
                <a:cs typeface="Roboto"/>
                <a:sym typeface="Roboto"/>
              </a:defRPr>
            </a:pPr>
            <a:r>
              <a:rPr lang="ru-RU" sz="2400" dirty="0">
                <a:sym typeface="Roboto"/>
              </a:rPr>
              <a:t>Это вещества, продуцируемые живыми существами и обладающие противомикробным действием. Природные и синтетические антибиотики широко применяются в качестве препаратов для лечения инфекций. Они не действуют против вирусных инфекций, однако существуют противогрибковые и антипротозойные антибиотики. Антибиотики могут убивать микроорганизмы или останавливать их размножение, позволяя естественным защитным механизмам их устранять.</a:t>
            </a:r>
            <a:endParaRPr dirty="0"/>
          </a:p>
        </p:txBody>
      </p:sp>
      <p:sp>
        <p:nvSpPr>
          <p:cNvPr id="105" name="TextBox 47"/>
          <p:cNvSpPr txBox="1"/>
          <p:nvPr/>
        </p:nvSpPr>
        <p:spPr>
          <a:xfrm>
            <a:off x="16102572" y="6423693"/>
            <a:ext cx="5324934" cy="3139319"/>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p>
            <a:pPr>
              <a:defRPr sz="2400" b="1">
                <a:solidFill>
                  <a:srgbClr val="232B35"/>
                </a:solidFill>
                <a:latin typeface="Roboto"/>
                <a:ea typeface="Roboto"/>
                <a:cs typeface="Roboto"/>
                <a:sym typeface="Roboto"/>
              </a:defRPr>
            </a:pPr>
            <a:r>
              <a:rPr lang="ru-RU" sz="2400" b="1" dirty="0" err="1">
                <a:sym typeface="Roboto"/>
              </a:rPr>
              <a:t>А</a:t>
            </a:r>
            <a:r>
              <a:rPr lang="ru-RU" sz="2400" b="1" dirty="0" err="1" smtClean="0">
                <a:sym typeface="Roboto"/>
              </a:rPr>
              <a:t>нтимитотики</a:t>
            </a:r>
            <a:endParaRPr dirty="0"/>
          </a:p>
          <a:p>
            <a:pPr>
              <a:defRPr sz="2400">
                <a:solidFill>
                  <a:srgbClr val="818E98"/>
                </a:solidFill>
                <a:latin typeface="Roboto"/>
                <a:ea typeface="Roboto"/>
                <a:cs typeface="Roboto"/>
                <a:sym typeface="Roboto"/>
              </a:defRPr>
            </a:pPr>
            <a:r>
              <a:rPr lang="ru-RU" sz="2400" dirty="0" smtClean="0">
                <a:sym typeface="Roboto"/>
              </a:rPr>
              <a:t>Это соединение</a:t>
            </a:r>
            <a:r>
              <a:rPr lang="ru-RU" sz="2400" dirty="0">
                <a:sym typeface="Roboto"/>
              </a:rPr>
              <a:t>, подавляющее митотическую активность клеток (напр., такие митотические яды, как </a:t>
            </a:r>
            <a:r>
              <a:rPr lang="ru-RU" sz="2400" dirty="0" err="1">
                <a:sym typeface="Roboto"/>
              </a:rPr>
              <a:t>таксол</a:t>
            </a:r>
            <a:r>
              <a:rPr lang="ru-RU" sz="2400" dirty="0">
                <a:sym typeface="Roboto"/>
              </a:rPr>
              <a:t>, </a:t>
            </a:r>
            <a:r>
              <a:rPr lang="ru-RU" sz="2400" dirty="0" err="1">
                <a:sym typeface="Roboto"/>
              </a:rPr>
              <a:t>нокодазол</a:t>
            </a:r>
            <a:r>
              <a:rPr lang="ru-RU" sz="2400" dirty="0">
                <a:sym typeface="Roboto"/>
              </a:rPr>
              <a:t>, колхицин и </a:t>
            </a:r>
            <a:r>
              <a:rPr lang="ru-RU" sz="2400" dirty="0" err="1">
                <a:sym typeface="Roboto"/>
              </a:rPr>
              <a:t>цитохалазин</a:t>
            </a:r>
            <a:r>
              <a:rPr lang="ru-RU" sz="2400" dirty="0">
                <a:sym typeface="Roboto"/>
              </a:rPr>
              <a:t>). </a:t>
            </a:r>
            <a:r>
              <a:rPr lang="ru-RU" sz="2400" dirty="0" err="1">
                <a:sym typeface="Roboto"/>
              </a:rPr>
              <a:t>А.а</a:t>
            </a:r>
            <a:r>
              <a:rPr lang="ru-RU" sz="2400" dirty="0">
                <a:sym typeface="Roboto"/>
              </a:rPr>
              <a:t>. в основном используются для лечения злокачественных заболеваний</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his is your first text slide"/>
          <p:cNvSpPr txBox="1"/>
          <p:nvPr/>
        </p:nvSpPr>
        <p:spPr>
          <a:xfrm>
            <a:off x="7476296" y="3693806"/>
            <a:ext cx="13930214" cy="1538881"/>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lvl1pPr>
              <a:defRPr sz="12000" b="1">
                <a:solidFill>
                  <a:srgbClr val="222B35"/>
                </a:solidFill>
                <a:latin typeface="Roboto"/>
                <a:ea typeface="Roboto"/>
                <a:cs typeface="Roboto"/>
                <a:sym typeface="Roboto"/>
              </a:defRPr>
            </a:lvl1pPr>
          </a:lstStyle>
          <a:p>
            <a:r>
              <a:rPr lang="ru-RU" sz="8800" dirty="0"/>
              <a:t>Природные соединения</a:t>
            </a:r>
            <a:endParaRPr sz="8800" dirty="0"/>
          </a:p>
        </p:txBody>
      </p:sp>
      <p:sp>
        <p:nvSpPr>
          <p:cNvPr id="108"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7394222" y="6426463"/>
            <a:ext cx="14012288" cy="6832638"/>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lvl1pPr defTabSz="914400">
              <a:defRPr>
                <a:solidFill>
                  <a:srgbClr val="818E98"/>
                </a:solidFill>
                <a:latin typeface="Roboto"/>
                <a:ea typeface="Roboto"/>
                <a:cs typeface="Roboto"/>
                <a:sym typeface="Roboto"/>
              </a:defRPr>
            </a:lvl1pPr>
          </a:lstStyle>
          <a:p>
            <a:r>
              <a:rPr lang="ru-RU" dirty="0"/>
              <a:t>Природные соединения являются перспективным объектом исследований в области </a:t>
            </a:r>
            <a:r>
              <a:rPr lang="ru-RU" dirty="0" err="1"/>
              <a:t>онкотерапии</a:t>
            </a:r>
            <a:r>
              <a:rPr lang="ru-RU" dirty="0"/>
              <a:t> из-за возможности нахождения веществ с новым механизмом действия и меньшей токсичностью. В настоящее время на основании анализа структуры природных соединений, проявляющих </a:t>
            </a:r>
            <a:r>
              <a:rPr lang="ru-RU" dirty="0" err="1"/>
              <a:t>антибластомные</a:t>
            </a:r>
            <a:r>
              <a:rPr lang="ru-RU" dirty="0"/>
              <a:t> свойства, выделены наиболее перспективные вещества с полициклическим строением молекул (хиноны, алкалоиды, </a:t>
            </a:r>
            <a:r>
              <a:rPr lang="ru-RU" dirty="0" err="1"/>
              <a:t>терпеноиды</a:t>
            </a:r>
            <a:r>
              <a:rPr lang="ru-RU" dirty="0"/>
              <a:t> и др.). Многие из этих соединений уже используются в клинической практике, но одновременно продолжается дальнейшее исследование свойств природных соединений в целях выявления более эффективных противоопухолевых агентов.</a:t>
            </a:r>
            <a:endParaRPr dirty="0"/>
          </a:p>
        </p:txBody>
      </p:sp>
      <p:sp>
        <p:nvSpPr>
          <p:cNvPr id="109" name="Shape"/>
          <p:cNvSpPr/>
          <p:nvPr/>
        </p:nvSpPr>
        <p:spPr>
          <a:xfrm>
            <a:off x="-960041" y="5003799"/>
            <a:ext cx="2510236" cy="2510633"/>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110" name="Shape"/>
          <p:cNvSpPr/>
          <p:nvPr/>
        </p:nvSpPr>
        <p:spPr>
          <a:xfrm>
            <a:off x="936783" y="-22869"/>
            <a:ext cx="5349524" cy="5350370"/>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111" name="Shape"/>
          <p:cNvSpPr/>
          <p:nvPr/>
        </p:nvSpPr>
        <p:spPr>
          <a:xfrm>
            <a:off x="2356427" y="8026399"/>
            <a:ext cx="2510236" cy="2510633"/>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112" name="Shape"/>
          <p:cNvSpPr/>
          <p:nvPr/>
        </p:nvSpPr>
        <p:spPr>
          <a:xfrm>
            <a:off x="1503445" y="11233546"/>
            <a:ext cx="1269800" cy="1270001"/>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113" name="Shape"/>
          <p:cNvSpPr/>
          <p:nvPr/>
        </p:nvSpPr>
        <p:spPr>
          <a:xfrm>
            <a:off x="4449845" y="12935346"/>
            <a:ext cx="1269800" cy="1270001"/>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114" name="Shape"/>
          <p:cNvSpPr/>
          <p:nvPr/>
        </p:nvSpPr>
        <p:spPr>
          <a:xfrm>
            <a:off x="240868" y="8882776"/>
            <a:ext cx="797754" cy="797880"/>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115" name="Subtitle Demo Text"/>
          <p:cNvSpPr txBox="1"/>
          <p:nvPr/>
        </p:nvSpPr>
        <p:spPr>
          <a:xfrm>
            <a:off x="7446316" y="2701913"/>
            <a:ext cx="5072758" cy="800217"/>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lvl1pPr>
              <a:defRPr sz="4000" b="1">
                <a:gradFill flip="none" rotWithShape="1">
                  <a:gsLst>
                    <a:gs pos="0">
                      <a:srgbClr val="4C99F9"/>
                    </a:gs>
                    <a:gs pos="100000">
                      <a:srgbClr val="88DDD0"/>
                    </a:gs>
                  </a:gsLst>
                  <a:lin ang="21114992" scaled="0"/>
                </a:gradFill>
                <a:latin typeface="Roboto"/>
                <a:ea typeface="Roboto"/>
                <a:cs typeface="Roboto"/>
                <a:sym typeface="Roboto"/>
              </a:defRPr>
            </a:lvl1pPr>
          </a:lstStyle>
          <a:p>
            <a:endParaRPr dirty="0">
              <a:gradFill flip="none" rotWithShape="1">
                <a:gsLst>
                  <a:gs pos="0">
                    <a:schemeClr val="accent1"/>
                  </a:gs>
                  <a:gs pos="100000">
                    <a:schemeClr val="accent5"/>
                  </a:gs>
                </a:gsLst>
                <a:lin ang="21114992" scaled="0"/>
              </a:gradFill>
            </a:endParaRPr>
          </a:p>
        </p:txBody>
      </p:sp>
      <p:sp>
        <p:nvSpPr>
          <p:cNvPr id="116" name="Shape"/>
          <p:cNvSpPr/>
          <p:nvPr/>
        </p:nvSpPr>
        <p:spPr>
          <a:xfrm>
            <a:off x="6507559" y="-1168401"/>
            <a:ext cx="2510236" cy="2510633"/>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117" name="Shape"/>
          <p:cNvSpPr/>
          <p:nvPr/>
        </p:nvSpPr>
        <p:spPr>
          <a:xfrm>
            <a:off x="10477069" y="830976"/>
            <a:ext cx="797753" cy="797880"/>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p:cNvSpPr/>
          <p:nvPr/>
        </p:nvSpPr>
        <p:spPr>
          <a:xfrm>
            <a:off x="19813167" y="1480095"/>
            <a:ext cx="3055158" cy="3055641"/>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120" name="Rounded Rectangle"/>
          <p:cNvSpPr/>
          <p:nvPr/>
        </p:nvSpPr>
        <p:spPr>
          <a:xfrm>
            <a:off x="3005914" y="3120295"/>
            <a:ext cx="18334832" cy="8448179"/>
          </a:xfrm>
          <a:prstGeom prst="roundRect">
            <a:avLst>
              <a:gd name="adj" fmla="val 15060"/>
            </a:avLst>
          </a:prstGeom>
          <a:gradFill>
            <a:gsLst>
              <a:gs pos="0">
                <a:schemeClr val="accent5"/>
              </a:gs>
              <a:gs pos="100000">
                <a:schemeClr val="accent1">
                  <a:alpha val="67000"/>
                </a:schemeClr>
              </a:gs>
            </a:gsLst>
            <a:lin ang="3255681"/>
          </a:gradFill>
          <a:ln w="25400">
            <a:miter lim="400000"/>
          </a:ln>
        </p:spPr>
        <p:txBody>
          <a:bodyPr tIns="91439" bIns="91439" anchor="ctr"/>
          <a:lstStyle/>
          <a:p>
            <a:endParaRPr/>
          </a:p>
        </p:txBody>
      </p:sp>
      <p:sp>
        <p:nvSpPr>
          <p:cNvPr id="121" name="Quotation"/>
          <p:cNvSpPr txBox="1"/>
          <p:nvPr/>
        </p:nvSpPr>
        <p:spPr>
          <a:xfrm>
            <a:off x="5202623" y="4178028"/>
            <a:ext cx="14610543" cy="1415770"/>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tIns="91439" bIns="91439">
            <a:spAutoFit/>
          </a:bodyPr>
          <a:lstStyle>
            <a:lvl1pPr>
              <a:defRPr sz="8000" b="1">
                <a:solidFill>
                  <a:srgbClr val="FFFFFF"/>
                </a:solidFill>
                <a:latin typeface="Roboto"/>
                <a:ea typeface="Roboto"/>
                <a:cs typeface="Roboto"/>
                <a:sym typeface="Roboto"/>
              </a:defRPr>
            </a:lvl1pPr>
          </a:lstStyle>
          <a:p>
            <a:r>
              <a:rPr lang="ru-RU" dirty="0" smtClean="0"/>
              <a:t>Природные </a:t>
            </a:r>
            <a:r>
              <a:rPr lang="ru-RU" dirty="0" err="1" smtClean="0"/>
              <a:t>антрахинонамы</a:t>
            </a:r>
            <a:r>
              <a:rPr lang="ru-RU" dirty="0" smtClean="0"/>
              <a:t> </a:t>
            </a:r>
            <a:endParaRPr dirty="0"/>
          </a:p>
        </p:txBody>
      </p:sp>
      <p:sp>
        <p:nvSpPr>
          <p:cNvPr id="122"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5228023" y="5879828"/>
            <a:ext cx="14785259" cy="5170644"/>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tIns="91439" bIns="91439">
            <a:spAutoFit/>
          </a:bodyPr>
          <a:lstStyle>
            <a:lvl1pPr defTabSz="914400">
              <a:defRPr i="1">
                <a:solidFill>
                  <a:srgbClr val="FFFFFF"/>
                </a:solidFill>
                <a:latin typeface="Roboto"/>
                <a:ea typeface="Roboto"/>
                <a:cs typeface="Roboto"/>
                <a:sym typeface="Roboto"/>
              </a:defRPr>
            </a:lvl1pPr>
          </a:lstStyle>
          <a:p>
            <a:r>
              <a:rPr lang="ru-RU" dirty="0"/>
              <a:t>С</a:t>
            </a:r>
            <a:r>
              <a:rPr lang="ru-RU" dirty="0" smtClean="0"/>
              <a:t>амым </a:t>
            </a:r>
            <a:r>
              <a:rPr lang="ru-RU" dirty="0"/>
              <a:t>выраженным противоопухолевым эффектом относятся </a:t>
            </a:r>
            <a:r>
              <a:rPr lang="ru-RU" dirty="0" err="1"/>
              <a:t>антрациклиновые</a:t>
            </a:r>
            <a:r>
              <a:rPr lang="ru-RU" dirty="0"/>
              <a:t> антибиотики, полученные из продуктов жизнедеятельности микроорганизмов (</a:t>
            </a:r>
            <a:r>
              <a:rPr lang="ru-RU" dirty="0" err="1"/>
              <a:t>даунорубицин</a:t>
            </a:r>
            <a:r>
              <a:rPr lang="ru-RU" dirty="0"/>
              <a:t>, </a:t>
            </a:r>
            <a:r>
              <a:rPr lang="ru-RU" dirty="0" err="1"/>
              <a:t>доксорубицин</a:t>
            </a:r>
            <a:r>
              <a:rPr lang="ru-RU" dirty="0"/>
              <a:t>, </a:t>
            </a:r>
            <a:r>
              <a:rPr lang="ru-RU" dirty="0" err="1"/>
              <a:t>дактиномицин</a:t>
            </a:r>
            <a:r>
              <a:rPr lang="ru-RU" dirty="0"/>
              <a:t>, </a:t>
            </a:r>
            <a:r>
              <a:rPr lang="ru-RU" dirty="0" err="1"/>
              <a:t>митомицин</a:t>
            </a:r>
            <a:r>
              <a:rPr lang="ru-RU" dirty="0"/>
              <a:t> и другие продуценты </a:t>
            </a:r>
            <a:r>
              <a:rPr lang="ru-RU" dirty="0" err="1"/>
              <a:t>Streptomyces</a:t>
            </a:r>
            <a:r>
              <a:rPr lang="ru-RU" dirty="0"/>
              <a:t> </a:t>
            </a:r>
            <a:r>
              <a:rPr lang="ru-RU" dirty="0" err="1"/>
              <a:t>sр</a:t>
            </a:r>
            <a:r>
              <a:rPr lang="ru-RU" dirty="0"/>
              <a:t>.). В настоящее время они являются препаратами первой линии при лечении мелкоклеточного рака легкого, рака молочной железы, </a:t>
            </a:r>
            <a:r>
              <a:rPr lang="ru-RU" dirty="0" err="1"/>
              <a:t>гемобластозов</a:t>
            </a:r>
            <a:r>
              <a:rPr lang="ru-RU" dirty="0"/>
              <a:t>, мягкотканых опухолей, чаще всего при совместном введении с противоопухолевыми препаратами</a:t>
            </a:r>
            <a:endParaRPr dirty="0"/>
          </a:p>
        </p:txBody>
      </p:sp>
      <p:sp>
        <p:nvSpPr>
          <p:cNvPr id="123" name="Graphic 32"/>
          <p:cNvSpPr/>
          <p:nvPr/>
        </p:nvSpPr>
        <p:spPr>
          <a:xfrm>
            <a:off x="3617515" y="3313112"/>
            <a:ext cx="1887142" cy="1192610"/>
          </a:xfrm>
          <a:custGeom>
            <a:avLst/>
            <a:gdLst/>
            <a:ahLst/>
            <a:cxnLst>
              <a:cxn ang="0">
                <a:pos x="wd2" y="hd2"/>
              </a:cxn>
              <a:cxn ang="5400000">
                <a:pos x="wd2" y="hd2"/>
              </a:cxn>
              <a:cxn ang="10800000">
                <a:pos x="wd2" y="hd2"/>
              </a:cxn>
              <a:cxn ang="16200000">
                <a:pos x="wd2" y="hd2"/>
              </a:cxn>
            </a:cxnLst>
            <a:rect l="0" t="0" r="r" b="b"/>
            <a:pathLst>
              <a:path w="21600" h="21600" extrusionOk="0">
                <a:moveTo>
                  <a:pt x="12628" y="0"/>
                </a:moveTo>
                <a:cubicBezTo>
                  <a:pt x="11846" y="0"/>
                  <a:pt x="11211" y="1004"/>
                  <a:pt x="11211" y="2243"/>
                </a:cubicBezTo>
                <a:lnTo>
                  <a:pt x="11211" y="5226"/>
                </a:lnTo>
                <a:cubicBezTo>
                  <a:pt x="11211" y="6464"/>
                  <a:pt x="11846" y="7468"/>
                  <a:pt x="12628" y="7468"/>
                </a:cubicBezTo>
                <a:lnTo>
                  <a:pt x="14009" y="7468"/>
                </a:lnTo>
                <a:cubicBezTo>
                  <a:pt x="13880" y="8824"/>
                  <a:pt x="13408" y="10039"/>
                  <a:pt x="12701" y="10832"/>
                </a:cubicBezTo>
                <a:cubicBezTo>
                  <a:pt x="12513" y="11069"/>
                  <a:pt x="12470" y="11492"/>
                  <a:pt x="12601" y="11810"/>
                </a:cubicBezTo>
                <a:lnTo>
                  <a:pt x="13110" y="13075"/>
                </a:lnTo>
                <a:cubicBezTo>
                  <a:pt x="13253" y="13426"/>
                  <a:pt x="13547" y="13525"/>
                  <a:pt x="13769" y="13298"/>
                </a:cubicBezTo>
                <a:cubicBezTo>
                  <a:pt x="13779" y="13287"/>
                  <a:pt x="13791" y="13281"/>
                  <a:pt x="13800" y="13269"/>
                </a:cubicBezTo>
                <a:cubicBezTo>
                  <a:pt x="15138" y="11762"/>
                  <a:pt x="15934" y="9320"/>
                  <a:pt x="15935" y="6721"/>
                </a:cubicBezTo>
                <a:lnTo>
                  <a:pt x="15935" y="2243"/>
                </a:lnTo>
                <a:cubicBezTo>
                  <a:pt x="15935" y="1004"/>
                  <a:pt x="15301" y="0"/>
                  <a:pt x="14518" y="0"/>
                </a:cubicBezTo>
                <a:lnTo>
                  <a:pt x="12628" y="0"/>
                </a:lnTo>
                <a:close/>
                <a:moveTo>
                  <a:pt x="18293" y="0"/>
                </a:moveTo>
                <a:cubicBezTo>
                  <a:pt x="17510" y="0"/>
                  <a:pt x="16880" y="1004"/>
                  <a:pt x="16880" y="2243"/>
                </a:cubicBezTo>
                <a:lnTo>
                  <a:pt x="16880" y="5233"/>
                </a:lnTo>
                <a:cubicBezTo>
                  <a:pt x="16880" y="6471"/>
                  <a:pt x="17510" y="7476"/>
                  <a:pt x="18293" y="7476"/>
                </a:cubicBezTo>
                <a:lnTo>
                  <a:pt x="19674" y="7476"/>
                </a:lnTo>
                <a:cubicBezTo>
                  <a:pt x="19545" y="8831"/>
                  <a:pt x="19072" y="10046"/>
                  <a:pt x="18366" y="10840"/>
                </a:cubicBezTo>
                <a:cubicBezTo>
                  <a:pt x="18178" y="11076"/>
                  <a:pt x="18135" y="11499"/>
                  <a:pt x="18266" y="11817"/>
                </a:cubicBezTo>
                <a:lnTo>
                  <a:pt x="18775" y="13075"/>
                </a:lnTo>
                <a:cubicBezTo>
                  <a:pt x="18781" y="13091"/>
                  <a:pt x="18790" y="13110"/>
                  <a:pt x="18797" y="13125"/>
                </a:cubicBezTo>
                <a:cubicBezTo>
                  <a:pt x="18957" y="13458"/>
                  <a:pt x="19255" y="13522"/>
                  <a:pt x="19465" y="13269"/>
                </a:cubicBezTo>
                <a:cubicBezTo>
                  <a:pt x="20803" y="11761"/>
                  <a:pt x="21599" y="9320"/>
                  <a:pt x="21600" y="6721"/>
                </a:cubicBezTo>
                <a:lnTo>
                  <a:pt x="21600" y="2243"/>
                </a:lnTo>
                <a:cubicBezTo>
                  <a:pt x="21600" y="1004"/>
                  <a:pt x="20965" y="0"/>
                  <a:pt x="20183" y="0"/>
                </a:cubicBezTo>
                <a:lnTo>
                  <a:pt x="18293" y="0"/>
                </a:lnTo>
                <a:close/>
                <a:moveTo>
                  <a:pt x="2489" y="8180"/>
                </a:moveTo>
                <a:cubicBezTo>
                  <a:pt x="2368" y="8154"/>
                  <a:pt x="2240" y="8204"/>
                  <a:pt x="2135" y="8331"/>
                </a:cubicBezTo>
                <a:cubicBezTo>
                  <a:pt x="797" y="9839"/>
                  <a:pt x="1" y="12272"/>
                  <a:pt x="0" y="14872"/>
                </a:cubicBezTo>
                <a:lnTo>
                  <a:pt x="0" y="19357"/>
                </a:lnTo>
                <a:cubicBezTo>
                  <a:pt x="0" y="20596"/>
                  <a:pt x="635" y="21600"/>
                  <a:pt x="1417" y="21600"/>
                </a:cubicBezTo>
                <a:lnTo>
                  <a:pt x="3307" y="21600"/>
                </a:lnTo>
                <a:cubicBezTo>
                  <a:pt x="4090" y="21600"/>
                  <a:pt x="4724" y="20596"/>
                  <a:pt x="4724" y="19357"/>
                </a:cubicBezTo>
                <a:lnTo>
                  <a:pt x="4724" y="16367"/>
                </a:lnTo>
                <a:cubicBezTo>
                  <a:pt x="4724" y="15129"/>
                  <a:pt x="4090" y="14124"/>
                  <a:pt x="3307" y="14124"/>
                </a:cubicBezTo>
                <a:lnTo>
                  <a:pt x="1926" y="14124"/>
                </a:lnTo>
                <a:cubicBezTo>
                  <a:pt x="2055" y="12767"/>
                  <a:pt x="2527" y="11555"/>
                  <a:pt x="3234" y="10760"/>
                </a:cubicBezTo>
                <a:cubicBezTo>
                  <a:pt x="3422" y="10524"/>
                  <a:pt x="3465" y="10101"/>
                  <a:pt x="3334" y="9783"/>
                </a:cubicBezTo>
                <a:lnTo>
                  <a:pt x="2825" y="8518"/>
                </a:lnTo>
                <a:cubicBezTo>
                  <a:pt x="2819" y="8501"/>
                  <a:pt x="2810" y="8490"/>
                  <a:pt x="2803" y="8475"/>
                </a:cubicBezTo>
                <a:cubicBezTo>
                  <a:pt x="2723" y="8308"/>
                  <a:pt x="2611" y="8206"/>
                  <a:pt x="2489" y="8180"/>
                </a:cubicBezTo>
                <a:close/>
                <a:moveTo>
                  <a:pt x="8009" y="8187"/>
                </a:moveTo>
                <a:cubicBezTo>
                  <a:pt x="7947" y="8204"/>
                  <a:pt x="7887" y="8238"/>
                  <a:pt x="7831" y="8295"/>
                </a:cubicBezTo>
                <a:cubicBezTo>
                  <a:pt x="7821" y="8305"/>
                  <a:pt x="7814" y="8319"/>
                  <a:pt x="7804" y="8331"/>
                </a:cubicBezTo>
                <a:cubicBezTo>
                  <a:pt x="6466" y="9838"/>
                  <a:pt x="5671" y="12273"/>
                  <a:pt x="5669" y="14872"/>
                </a:cubicBezTo>
                <a:lnTo>
                  <a:pt x="5669" y="19357"/>
                </a:lnTo>
                <a:cubicBezTo>
                  <a:pt x="5669" y="20596"/>
                  <a:pt x="6304" y="21600"/>
                  <a:pt x="7086" y="21600"/>
                </a:cubicBezTo>
                <a:lnTo>
                  <a:pt x="8972" y="21600"/>
                </a:lnTo>
                <a:cubicBezTo>
                  <a:pt x="9754" y="21600"/>
                  <a:pt x="10389" y="20596"/>
                  <a:pt x="10389" y="19357"/>
                </a:cubicBezTo>
                <a:lnTo>
                  <a:pt x="10389" y="16367"/>
                </a:lnTo>
                <a:cubicBezTo>
                  <a:pt x="10389" y="15129"/>
                  <a:pt x="9754" y="14124"/>
                  <a:pt x="8972" y="14124"/>
                </a:cubicBezTo>
                <a:lnTo>
                  <a:pt x="7595" y="14124"/>
                </a:lnTo>
                <a:cubicBezTo>
                  <a:pt x="7724" y="12767"/>
                  <a:pt x="8196" y="11555"/>
                  <a:pt x="8903" y="10760"/>
                </a:cubicBezTo>
                <a:cubicBezTo>
                  <a:pt x="9091" y="10524"/>
                  <a:pt x="9130" y="10101"/>
                  <a:pt x="8999" y="9783"/>
                </a:cubicBezTo>
                <a:lnTo>
                  <a:pt x="8495" y="8518"/>
                </a:lnTo>
                <a:cubicBezTo>
                  <a:pt x="8387" y="8255"/>
                  <a:pt x="8192" y="8136"/>
                  <a:pt x="8009" y="8187"/>
                </a:cubicBezTo>
                <a:close/>
              </a:path>
            </a:pathLst>
          </a:custGeom>
          <a:solidFill>
            <a:srgbClr val="FFFFFF">
              <a:alpha val="23755"/>
            </a:srgbClr>
          </a:solidFill>
          <a:ln w="25400">
            <a:miter lim="400000"/>
          </a:ln>
        </p:spPr>
        <p:txBody>
          <a:bodyPr tIns="91439" bIns="91439" anchor="ctr"/>
          <a:lstStyle/>
          <a:p>
            <a:endParaRPr/>
          </a:p>
        </p:txBody>
      </p:sp>
      <p:sp>
        <p:nvSpPr>
          <p:cNvPr id="124" name="Shape"/>
          <p:cNvSpPr/>
          <p:nvPr/>
        </p:nvSpPr>
        <p:spPr>
          <a:xfrm>
            <a:off x="20992696" y="5326788"/>
            <a:ext cx="1000898" cy="1001056"/>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125" name="Shape"/>
          <p:cNvSpPr/>
          <p:nvPr/>
        </p:nvSpPr>
        <p:spPr>
          <a:xfrm>
            <a:off x="18478096" y="957988"/>
            <a:ext cx="1000898" cy="1001056"/>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126" name="Shape"/>
          <p:cNvSpPr/>
          <p:nvPr/>
        </p:nvSpPr>
        <p:spPr>
          <a:xfrm>
            <a:off x="15825134" y="1759359"/>
            <a:ext cx="1836424" cy="1836714"/>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127" name="Shape"/>
          <p:cNvSpPr/>
          <p:nvPr/>
        </p:nvSpPr>
        <p:spPr>
          <a:xfrm>
            <a:off x="12672627" y="1338987"/>
            <a:ext cx="1000898" cy="1001057"/>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128" name="Shape"/>
          <p:cNvSpPr/>
          <p:nvPr/>
        </p:nvSpPr>
        <p:spPr>
          <a:xfrm>
            <a:off x="22081749" y="7344385"/>
            <a:ext cx="549991" cy="550077"/>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Rounded Rectangle"/>
          <p:cNvSpPr/>
          <p:nvPr/>
        </p:nvSpPr>
        <p:spPr>
          <a:xfrm rot="4407554">
            <a:off x="13451771" y="1409098"/>
            <a:ext cx="10431909" cy="10431909"/>
          </a:xfrm>
          <a:prstGeom prst="roundRect">
            <a:avLst>
              <a:gd name="adj" fmla="val 12449"/>
            </a:avLst>
          </a:prstGeom>
          <a:gradFill>
            <a:gsLst>
              <a:gs pos="0">
                <a:schemeClr val="accent5">
                  <a:alpha val="87000"/>
                </a:schemeClr>
              </a:gs>
              <a:gs pos="99000">
                <a:schemeClr val="accent1">
                  <a:alpha val="87000"/>
                </a:schemeClr>
              </a:gs>
            </a:gsLst>
            <a:lin ang="3255681"/>
          </a:gradFill>
          <a:ln w="25400">
            <a:miter lim="400000"/>
          </a:ln>
        </p:spPr>
        <p:txBody>
          <a:bodyPr tIns="91439" bIns="91439" anchor="ctr"/>
          <a:lstStyle/>
          <a:p>
            <a:endParaRPr/>
          </a:p>
        </p:txBody>
      </p:sp>
      <p:pic>
        <p:nvPicPr>
          <p:cNvPr id="3" name="Рисунок 2"/>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l="445" r="427" b="705"/>
          <a:stretch/>
        </p:blipFill>
        <p:spPr>
          <a:xfrm>
            <a:off x="13517116" y="1502179"/>
            <a:ext cx="10514012" cy="10357619"/>
          </a:xfrm>
          <a:prstGeom prst="roundRect">
            <a:avLst>
              <a:gd name="adj" fmla="val 14286"/>
            </a:avLst>
          </a:prstGeom>
        </p:spPr>
      </p:pic>
      <p:sp>
        <p:nvSpPr>
          <p:cNvPr id="145" name="This is text and photo slide"/>
          <p:cNvSpPr txBox="1"/>
          <p:nvPr/>
        </p:nvSpPr>
        <p:spPr>
          <a:xfrm>
            <a:off x="1601760" y="1502179"/>
            <a:ext cx="9459219" cy="3231652"/>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lvl1pPr>
              <a:defRPr sz="8000" b="1">
                <a:solidFill>
                  <a:srgbClr val="222B35"/>
                </a:solidFill>
                <a:latin typeface="Roboto"/>
                <a:ea typeface="Roboto"/>
                <a:cs typeface="Roboto"/>
                <a:sym typeface="Roboto"/>
              </a:defRPr>
            </a:lvl1pPr>
          </a:lstStyle>
          <a:p>
            <a:r>
              <a:rPr lang="ru-RU" sz="6600" dirty="0" err="1"/>
              <a:t>Тристетрагидроизохинолиновый</a:t>
            </a:r>
            <a:r>
              <a:rPr lang="ru-RU" sz="6600" dirty="0"/>
              <a:t> алкалоид </a:t>
            </a:r>
            <a:r>
              <a:rPr lang="ru-RU" sz="6600" dirty="0" err="1"/>
              <a:t>трабектедин</a:t>
            </a:r>
            <a:r>
              <a:rPr lang="ru-RU" sz="6600" dirty="0"/>
              <a:t> </a:t>
            </a:r>
            <a:endParaRPr sz="6600" dirty="0"/>
          </a:p>
        </p:txBody>
      </p:sp>
      <p:sp>
        <p:nvSpPr>
          <p:cNvPr id="146" name="Lorem ipsum dolor sit amet, consectetur adipiscing elit, sed do eiusmod tempor incididunt ut labore et dolore magna aliqua. Ut enim ad exercitation ullamco laboris nisi ut aliquip ex ea commodo consequat. reprehenderit in voluptate velit esse cillum dolo"/>
          <p:cNvSpPr txBox="1"/>
          <p:nvPr/>
        </p:nvSpPr>
        <p:spPr>
          <a:xfrm>
            <a:off x="298938" y="5052474"/>
            <a:ext cx="13218178" cy="7940633"/>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tIns="91439" bIns="91439">
            <a:spAutoFit/>
          </a:bodyPr>
          <a:lstStyle>
            <a:lvl1pPr defTabSz="914400">
              <a:defRPr>
                <a:solidFill>
                  <a:srgbClr val="808E98"/>
                </a:solidFill>
                <a:latin typeface="Roboto"/>
                <a:ea typeface="Roboto"/>
                <a:cs typeface="Roboto"/>
                <a:sym typeface="Roboto"/>
              </a:defRPr>
            </a:lvl1pPr>
          </a:lstStyle>
          <a:p>
            <a:r>
              <a:rPr lang="ru-RU" dirty="0"/>
              <a:t>О</a:t>
            </a:r>
            <a:r>
              <a:rPr lang="ru-RU" dirty="0" smtClean="0"/>
              <a:t>снова </a:t>
            </a:r>
            <a:r>
              <a:rPr lang="ru-RU" dirty="0"/>
              <a:t>препарата </a:t>
            </a:r>
            <a:r>
              <a:rPr lang="ru-RU" dirty="0" err="1"/>
              <a:t>Йонделис</a:t>
            </a:r>
            <a:r>
              <a:rPr lang="ru-RU" dirty="0"/>
              <a:t>), выделенный из карибского оболочника </a:t>
            </a:r>
            <a:r>
              <a:rPr lang="ru-RU" i="1" dirty="0" err="1"/>
              <a:t>Ecteinascidia</a:t>
            </a:r>
            <a:r>
              <a:rPr lang="ru-RU" i="1" dirty="0"/>
              <a:t> </a:t>
            </a:r>
            <a:r>
              <a:rPr lang="ru-RU" i="1" dirty="0" err="1"/>
              <a:t>turbinata</a:t>
            </a:r>
            <a:r>
              <a:rPr lang="ru-RU" i="1" dirty="0"/>
              <a:t>,</a:t>
            </a:r>
            <a:r>
              <a:rPr lang="ru-RU" dirty="0"/>
              <a:t> действует как </a:t>
            </a:r>
            <a:r>
              <a:rPr lang="ru-RU" dirty="0" err="1"/>
              <a:t>интеркалятор</a:t>
            </a:r>
            <a:r>
              <a:rPr lang="ru-RU" dirty="0"/>
              <a:t> ДНК, при совместном применении с </a:t>
            </a:r>
            <a:r>
              <a:rPr lang="ru-RU" dirty="0" err="1"/>
              <a:t>доксорубицином</a:t>
            </a:r>
            <a:r>
              <a:rPr lang="ru-RU" dirty="0"/>
              <a:t> усиливает эффект последнего при лечении диссеминированных сарком мягких тканей. Также при использовании </a:t>
            </a:r>
            <a:r>
              <a:rPr lang="ru-RU" dirty="0" err="1"/>
              <a:t>трабектидина</a:t>
            </a:r>
            <a:r>
              <a:rPr lang="ru-RU" dirty="0"/>
              <a:t> не отмечено проявлений </a:t>
            </a:r>
            <a:r>
              <a:rPr lang="ru-RU" dirty="0" err="1"/>
              <a:t>кардио</a:t>
            </a:r>
            <a:r>
              <a:rPr lang="ru-RU" dirty="0"/>
              <a:t>- и </a:t>
            </a:r>
            <a:r>
              <a:rPr lang="ru-RU" dirty="0" err="1"/>
              <a:t>нейротоксичности</a:t>
            </a:r>
            <a:r>
              <a:rPr lang="ru-RU" dirty="0"/>
              <a:t> </a:t>
            </a:r>
            <a:r>
              <a:rPr lang="ru-RU" dirty="0" smtClean="0"/>
              <a:t>. </a:t>
            </a:r>
            <a:r>
              <a:rPr lang="ru-RU" dirty="0" err="1"/>
              <a:t>Изохинолиновые</a:t>
            </a:r>
            <a:r>
              <a:rPr lang="ru-RU" dirty="0"/>
              <a:t> алкалоиды </a:t>
            </a:r>
            <a:r>
              <a:rPr lang="ru-RU" dirty="0" err="1"/>
              <a:t>хемантамин</a:t>
            </a:r>
            <a:r>
              <a:rPr lang="ru-RU" dirty="0"/>
              <a:t> и </a:t>
            </a:r>
            <a:r>
              <a:rPr lang="ru-RU" dirty="0" err="1"/>
              <a:t>хемантидин</a:t>
            </a:r>
            <a:r>
              <a:rPr lang="ru-RU" dirty="0"/>
              <a:t> из растений семейства </a:t>
            </a:r>
            <a:r>
              <a:rPr lang="ru-RU" i="1" dirty="0" err="1"/>
              <a:t>Amaryllidaceae</a:t>
            </a:r>
            <a:r>
              <a:rPr lang="ru-RU" i="1" dirty="0"/>
              <a:t> блокируют синтез белков рибосомами, что замедляет рост опухолевых клеток, </a:t>
            </a:r>
            <a:r>
              <a:rPr lang="ru-RU" dirty="0"/>
              <a:t>вызывает </a:t>
            </a:r>
            <a:r>
              <a:rPr lang="ru-RU" dirty="0" err="1"/>
              <a:t>апоптоз</a:t>
            </a:r>
            <a:r>
              <a:rPr lang="ru-RU" dirty="0"/>
              <a:t> p53-негативных </a:t>
            </a:r>
            <a:r>
              <a:rPr lang="ru-RU" dirty="0" err="1"/>
              <a:t>Jurkat</a:t>
            </a:r>
            <a:r>
              <a:rPr lang="ru-RU" dirty="0"/>
              <a:t>-клеток человеческой лейкемии. </a:t>
            </a:r>
            <a:r>
              <a:rPr lang="ru-RU" i="1" dirty="0" err="1"/>
              <a:t>Апоптотический</a:t>
            </a:r>
            <a:r>
              <a:rPr lang="ru-RU" i="1" dirty="0"/>
              <a:t> эффект </a:t>
            </a:r>
            <a:r>
              <a:rPr lang="ru-RU" i="1" dirty="0" err="1"/>
              <a:t>гемантамина</a:t>
            </a:r>
            <a:r>
              <a:rPr lang="ru-RU" i="1" dirty="0"/>
              <a:t> и </a:t>
            </a:r>
            <a:r>
              <a:rPr lang="ru-RU" i="1" dirty="0" err="1"/>
              <a:t>гемантидина</a:t>
            </a:r>
            <a:r>
              <a:rPr lang="ru-RU" i="1" dirty="0"/>
              <a:t> на лейкемические клетки более выражен, чем у гамма-излучения</a:t>
            </a:r>
            <a:r>
              <a:rPr dirty="0" smtClean="0"/>
              <a:t>.</a:t>
            </a:r>
            <a:endParaRPr dirty="0"/>
          </a:p>
        </p:txBody>
      </p:sp>
      <p:sp>
        <p:nvSpPr>
          <p:cNvPr id="148" name="Subtitle Demo Text"/>
          <p:cNvSpPr txBox="1"/>
          <p:nvPr/>
        </p:nvSpPr>
        <p:spPr>
          <a:xfrm>
            <a:off x="2315516" y="2848286"/>
            <a:ext cx="5072758" cy="800217"/>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lvl1pPr>
              <a:defRPr sz="4000" b="1">
                <a:gradFill flip="none" rotWithShape="1">
                  <a:gsLst>
                    <a:gs pos="0">
                      <a:srgbClr val="4C99F9"/>
                    </a:gs>
                    <a:gs pos="100000">
                      <a:srgbClr val="88DDD0"/>
                    </a:gs>
                  </a:gsLst>
                  <a:lin ang="21114992" scaled="0"/>
                </a:gradFill>
                <a:latin typeface="Roboto"/>
                <a:ea typeface="Roboto"/>
                <a:cs typeface="Roboto"/>
                <a:sym typeface="Roboto"/>
              </a:defRPr>
            </a:lvl1pPr>
          </a:lstStyle>
          <a:p>
            <a:endParaRPr dirty="0">
              <a:gradFill flip="none" rotWithShape="1">
                <a:gsLst>
                  <a:gs pos="0">
                    <a:schemeClr val="accent1"/>
                  </a:gs>
                  <a:gs pos="100000">
                    <a:schemeClr val="accent5"/>
                  </a:gs>
                </a:gsLst>
                <a:lin ang="21114992" scaled="0"/>
              </a:gradFill>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p:cNvSpPr/>
          <p:nvPr/>
        </p:nvSpPr>
        <p:spPr>
          <a:xfrm>
            <a:off x="936783" y="-22869"/>
            <a:ext cx="5349524" cy="5350370"/>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alpha val="60118"/>
            </a:srgbClr>
          </a:solidFill>
          <a:ln w="25400">
            <a:miter lim="400000"/>
          </a:ln>
        </p:spPr>
        <p:txBody>
          <a:bodyPr tIns="91439" bIns="91439" anchor="ctr"/>
          <a:lstStyle/>
          <a:p>
            <a:endParaRPr/>
          </a:p>
        </p:txBody>
      </p:sp>
      <p:sp>
        <p:nvSpPr>
          <p:cNvPr id="182" name="Rectangle"/>
          <p:cNvSpPr/>
          <p:nvPr/>
        </p:nvSpPr>
        <p:spPr>
          <a:xfrm>
            <a:off x="11504917" y="-592324"/>
            <a:ext cx="12186743" cy="13729098"/>
          </a:xfrm>
          <a:prstGeom prst="rect">
            <a:avLst/>
          </a:prstGeom>
          <a:solidFill>
            <a:srgbClr val="F2F2F2"/>
          </a:solidFill>
          <a:ln w="25400">
            <a:miter lim="400000"/>
          </a:ln>
        </p:spPr>
        <p:txBody>
          <a:bodyPr tIns="91439" bIns="91439" anchor="ctr"/>
          <a:lstStyle/>
          <a:p>
            <a:endParaRPr/>
          </a:p>
        </p:txBody>
      </p:sp>
      <p:pic>
        <p:nvPicPr>
          <p:cNvPr id="4" name="Рисунок 3"/>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4280" b="4280"/>
          <a:stretch>
            <a:fillRect/>
          </a:stretch>
        </p:blipFill>
        <p:spPr>
          <a:xfrm>
            <a:off x="5272088" y="1677988"/>
            <a:ext cx="5619750" cy="5618162"/>
          </a:xfrm>
          <a:prstGeom prst="roundRect">
            <a:avLst>
              <a:gd name="adj" fmla="val 13346"/>
            </a:avLst>
          </a:prstGeom>
          <a:solidFill>
            <a:schemeClr val="bg1">
              <a:lumMod val="85000"/>
            </a:schemeClr>
          </a:solidFill>
        </p:spPr>
      </p:pic>
      <p:pic>
        <p:nvPicPr>
          <p:cNvPr id="5" name="Рисунок 4"/>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l="1861" r="1861"/>
          <a:stretch>
            <a:fillRect/>
          </a:stretch>
        </p:blipFill>
        <p:spPr>
          <a:xfrm>
            <a:off x="13619163" y="1677988"/>
            <a:ext cx="5619750" cy="5618162"/>
          </a:xfrm>
          <a:prstGeom prst="roundRect">
            <a:avLst>
              <a:gd name="adj" fmla="val 14010"/>
            </a:avLst>
          </a:prstGeom>
          <a:solidFill>
            <a:schemeClr val="bg1">
              <a:lumMod val="85000"/>
            </a:schemeClr>
          </a:solidFill>
        </p:spPr>
      </p:pic>
      <p:sp>
        <p:nvSpPr>
          <p:cNvPr id="172" name="Shape"/>
          <p:cNvSpPr/>
          <p:nvPr/>
        </p:nvSpPr>
        <p:spPr>
          <a:xfrm>
            <a:off x="-960041" y="5003799"/>
            <a:ext cx="2510236" cy="2510633"/>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alpha val="60118"/>
            </a:srgbClr>
          </a:solidFill>
          <a:ln w="25400">
            <a:miter lim="400000"/>
          </a:ln>
        </p:spPr>
        <p:txBody>
          <a:bodyPr tIns="91439" bIns="91439" anchor="ctr"/>
          <a:lstStyle/>
          <a:p>
            <a:endParaRPr/>
          </a:p>
        </p:txBody>
      </p:sp>
      <p:sp>
        <p:nvSpPr>
          <p:cNvPr id="174" name="Shape"/>
          <p:cNvSpPr/>
          <p:nvPr/>
        </p:nvSpPr>
        <p:spPr>
          <a:xfrm>
            <a:off x="1503445" y="11233546"/>
            <a:ext cx="1269800" cy="1270001"/>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alpha val="60118"/>
            </a:srgbClr>
          </a:solidFill>
          <a:ln w="25400">
            <a:miter lim="400000"/>
          </a:ln>
        </p:spPr>
        <p:txBody>
          <a:bodyPr tIns="91439" bIns="91439" anchor="ctr"/>
          <a:lstStyle/>
          <a:p>
            <a:endParaRPr/>
          </a:p>
        </p:txBody>
      </p:sp>
      <p:sp>
        <p:nvSpPr>
          <p:cNvPr id="175" name="Shape"/>
          <p:cNvSpPr/>
          <p:nvPr/>
        </p:nvSpPr>
        <p:spPr>
          <a:xfrm>
            <a:off x="6507559" y="-1168401"/>
            <a:ext cx="2510236" cy="2510633"/>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alpha val="60118"/>
            </a:srgbClr>
          </a:solidFill>
          <a:ln w="25400">
            <a:miter lim="400000"/>
          </a:ln>
        </p:spPr>
        <p:txBody>
          <a:bodyPr tIns="91439" bIns="91439" anchor="ctr"/>
          <a:lstStyle/>
          <a:p>
            <a:endParaRPr/>
          </a:p>
        </p:txBody>
      </p:sp>
      <p:sp>
        <p:nvSpPr>
          <p:cNvPr id="176" name="Shape"/>
          <p:cNvSpPr/>
          <p:nvPr/>
        </p:nvSpPr>
        <p:spPr>
          <a:xfrm>
            <a:off x="10477069" y="830976"/>
            <a:ext cx="797753" cy="797880"/>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alpha val="60118"/>
            </a:srgbClr>
          </a:solidFill>
          <a:ln w="25400">
            <a:miter lim="400000"/>
          </a:ln>
        </p:spPr>
        <p:txBody>
          <a:bodyPr tIns="91439" bIns="91439" anchor="ctr"/>
          <a:lstStyle/>
          <a:p>
            <a:endParaRPr/>
          </a:p>
        </p:txBody>
      </p:sp>
      <p:sp>
        <p:nvSpPr>
          <p:cNvPr id="177" name="Lory Eddison"/>
          <p:cNvSpPr txBox="1"/>
          <p:nvPr/>
        </p:nvSpPr>
        <p:spPr>
          <a:xfrm>
            <a:off x="4506139" y="7752110"/>
            <a:ext cx="6494067" cy="1415770"/>
          </a:xfrm>
          <a:prstGeom prst="rect">
            <a:avLst/>
          </a:prstGeom>
          <a:noFill/>
          <a:ln w="254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9" tIns="91439" rIns="91439" bIns="91439" numCol="1" anchor="t">
            <a:spAutoFit/>
          </a:bodyPr>
          <a:lstStyle>
            <a:lvl1pPr algn="r">
              <a:defRPr sz="8000" b="1">
                <a:solidFill>
                  <a:srgbClr val="222B35"/>
                </a:solidFill>
                <a:latin typeface="Roboto"/>
                <a:ea typeface="Roboto"/>
                <a:cs typeface="Roboto"/>
                <a:sym typeface="Roboto"/>
              </a:defRPr>
            </a:lvl1pPr>
          </a:lstStyle>
          <a:p>
            <a:r>
              <a:rPr lang="ru-RU" dirty="0" err="1" smtClean="0"/>
              <a:t>Арглобин</a:t>
            </a:r>
            <a:endParaRPr dirty="0"/>
          </a:p>
        </p:txBody>
      </p:sp>
      <p:sp>
        <p:nvSpPr>
          <p:cNvPr id="178" name="Lorem ipsum dolor sit amet, consectetur adipiscing elit, sed do eiusmod tempor incididunt ut labore et dolore magna"/>
          <p:cNvSpPr txBox="1"/>
          <p:nvPr/>
        </p:nvSpPr>
        <p:spPr>
          <a:xfrm>
            <a:off x="2239486" y="10215910"/>
            <a:ext cx="8704682" cy="2400655"/>
          </a:xfrm>
          <a:prstGeom prst="rect">
            <a:avLst/>
          </a:prstGeom>
          <a:noFill/>
          <a:ln w="254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9" tIns="91439" rIns="91439" bIns="91439" numCol="1" anchor="t">
            <a:spAutoFit/>
          </a:bodyPr>
          <a:lstStyle>
            <a:lvl1pPr algn="r" defTabSz="914400">
              <a:defRPr>
                <a:solidFill>
                  <a:srgbClr val="808E98"/>
                </a:solidFill>
                <a:latin typeface="Roboto"/>
                <a:ea typeface="Roboto"/>
                <a:cs typeface="Roboto"/>
                <a:sym typeface="Roboto"/>
              </a:defRPr>
            </a:lvl1pPr>
          </a:lstStyle>
          <a:p>
            <a:r>
              <a:rPr lang="ru-RU" dirty="0"/>
              <a:t>Доклинические испытания показали его выраженный ингибирующий эффект по отношению к ряду солидных перевиваемых опухолей </a:t>
            </a:r>
            <a:endParaRPr dirty="0"/>
          </a:p>
        </p:txBody>
      </p:sp>
      <p:sp>
        <p:nvSpPr>
          <p:cNvPr id="180" name="Doctor"/>
          <p:cNvSpPr txBox="1"/>
          <p:nvPr/>
        </p:nvSpPr>
        <p:spPr>
          <a:xfrm>
            <a:off x="2463617" y="9019531"/>
            <a:ext cx="8511788" cy="800217"/>
          </a:xfrm>
          <a:prstGeom prst="rect">
            <a:avLst/>
          </a:prstGeom>
          <a:noFill/>
          <a:ln w="254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9" tIns="91439" rIns="91439" bIns="91439" numCol="1" anchor="t">
            <a:spAutoFit/>
          </a:bodyPr>
          <a:lstStyle>
            <a:lvl1pPr algn="r">
              <a:defRPr sz="4000" b="1">
                <a:gradFill flip="none" rotWithShape="1">
                  <a:gsLst>
                    <a:gs pos="0">
                      <a:srgbClr val="4C99F9"/>
                    </a:gs>
                    <a:gs pos="100000">
                      <a:srgbClr val="88DDD0"/>
                    </a:gs>
                  </a:gsLst>
                  <a:lin ang="21114992" scaled="0"/>
                </a:gradFill>
                <a:latin typeface="Roboto"/>
                <a:ea typeface="Roboto"/>
                <a:cs typeface="Roboto"/>
                <a:sym typeface="Roboto"/>
              </a:defRPr>
            </a:lvl1pPr>
          </a:lstStyle>
          <a:p>
            <a:r>
              <a:rPr lang="ru-RU" dirty="0">
                <a:gradFill flip="none" rotWithShape="1">
                  <a:gsLst>
                    <a:gs pos="0">
                      <a:schemeClr val="accent1"/>
                    </a:gs>
                    <a:gs pos="99000">
                      <a:schemeClr val="accent5"/>
                    </a:gs>
                  </a:gsLst>
                  <a:lin ang="21114992" scaled="0"/>
                </a:gradFill>
              </a:rPr>
              <a:t>П</a:t>
            </a:r>
            <a:r>
              <a:rPr lang="ru-RU" dirty="0" smtClean="0">
                <a:gradFill flip="none" rotWithShape="1">
                  <a:gsLst>
                    <a:gs pos="0">
                      <a:schemeClr val="accent1"/>
                    </a:gs>
                    <a:gs pos="99000">
                      <a:schemeClr val="accent5"/>
                    </a:gs>
                  </a:gsLst>
                  <a:lin ang="21114992" scaled="0"/>
                </a:gradFill>
              </a:rPr>
              <a:t>ротивоопухолевый </a:t>
            </a:r>
            <a:r>
              <a:rPr lang="ru-RU" dirty="0">
                <a:gradFill flip="none" rotWithShape="1">
                  <a:gsLst>
                    <a:gs pos="0">
                      <a:schemeClr val="accent1"/>
                    </a:gs>
                    <a:gs pos="99000">
                      <a:schemeClr val="accent5"/>
                    </a:gs>
                  </a:gsLst>
                  <a:lin ang="21114992" scaled="0"/>
                </a:gradFill>
              </a:rPr>
              <a:t>препарат</a:t>
            </a:r>
            <a:endParaRPr dirty="0">
              <a:gradFill flip="none" rotWithShape="1">
                <a:gsLst>
                  <a:gs pos="0">
                    <a:schemeClr val="accent1"/>
                  </a:gs>
                  <a:gs pos="99000">
                    <a:schemeClr val="accent5"/>
                  </a:gs>
                </a:gsLst>
                <a:lin ang="21114992" scaled="0"/>
              </a:gradFill>
            </a:endParaRPr>
          </a:p>
        </p:txBody>
      </p:sp>
      <p:sp>
        <p:nvSpPr>
          <p:cNvPr id="183" name="Shape"/>
          <p:cNvSpPr/>
          <p:nvPr/>
        </p:nvSpPr>
        <p:spPr>
          <a:xfrm>
            <a:off x="21029417" y="9059562"/>
            <a:ext cx="5349524" cy="5350370"/>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FFFFF">
              <a:alpha val="51745"/>
            </a:srgbClr>
          </a:solidFill>
          <a:ln w="25400">
            <a:miter lim="400000"/>
          </a:ln>
        </p:spPr>
        <p:txBody>
          <a:bodyPr tIns="91439" bIns="91439" anchor="ctr"/>
          <a:lstStyle/>
          <a:p>
            <a:endParaRPr/>
          </a:p>
        </p:txBody>
      </p:sp>
      <p:sp>
        <p:nvSpPr>
          <p:cNvPr id="184" name="Shape"/>
          <p:cNvSpPr/>
          <p:nvPr/>
        </p:nvSpPr>
        <p:spPr>
          <a:xfrm>
            <a:off x="19875069" y="475376"/>
            <a:ext cx="797753" cy="797880"/>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FFFFF">
              <a:alpha val="51745"/>
            </a:srgbClr>
          </a:solidFill>
          <a:ln w="25400">
            <a:miter lim="400000"/>
          </a:ln>
        </p:spPr>
        <p:txBody>
          <a:bodyPr tIns="91439" bIns="91439" anchor="ctr"/>
          <a:lstStyle/>
          <a:p>
            <a:endParaRPr/>
          </a:p>
        </p:txBody>
      </p:sp>
      <p:sp>
        <p:nvSpPr>
          <p:cNvPr id="185" name="Shape"/>
          <p:cNvSpPr/>
          <p:nvPr/>
        </p:nvSpPr>
        <p:spPr>
          <a:xfrm>
            <a:off x="23354869" y="4056776"/>
            <a:ext cx="797753" cy="797880"/>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FFFFF">
              <a:alpha val="51745"/>
            </a:srgbClr>
          </a:solidFill>
          <a:ln w="25400">
            <a:miter lim="400000"/>
          </a:ln>
        </p:spPr>
        <p:txBody>
          <a:bodyPr tIns="91439" bIns="91439" anchor="ctr"/>
          <a:lstStyle/>
          <a:p>
            <a:endParaRPr/>
          </a:p>
        </p:txBody>
      </p:sp>
      <p:sp>
        <p:nvSpPr>
          <p:cNvPr id="186" name="Shape"/>
          <p:cNvSpPr/>
          <p:nvPr/>
        </p:nvSpPr>
        <p:spPr>
          <a:xfrm>
            <a:off x="21490851" y="6272225"/>
            <a:ext cx="1528589" cy="1528831"/>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FFFFF">
              <a:alpha val="51745"/>
            </a:srgbClr>
          </a:solidFill>
          <a:ln w="25400">
            <a:miter lim="400000"/>
          </a:ln>
        </p:spPr>
        <p:txBody>
          <a:bodyPr tIns="91439" bIns="91439" anchor="ctr"/>
          <a:lstStyle/>
          <a:p>
            <a:endParaRPr/>
          </a:p>
        </p:txBody>
      </p:sp>
      <p:sp>
        <p:nvSpPr>
          <p:cNvPr id="187" name="Shape"/>
          <p:cNvSpPr/>
          <p:nvPr/>
        </p:nvSpPr>
        <p:spPr>
          <a:xfrm>
            <a:off x="21830869" y="658824"/>
            <a:ext cx="1528589" cy="1528831"/>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FFFFF">
              <a:alpha val="51745"/>
            </a:srgbClr>
          </a:solidFill>
          <a:ln w="25400">
            <a:miter lim="400000"/>
          </a:ln>
        </p:spPr>
        <p:txBody>
          <a:bodyPr tIns="91439" bIns="91439" anchor="ctr"/>
          <a:lstStyle/>
          <a:p>
            <a:endParaRPr/>
          </a:p>
        </p:txBody>
      </p:sp>
      <p:sp>
        <p:nvSpPr>
          <p:cNvPr id="188" name="Mike Stark"/>
          <p:cNvSpPr txBox="1"/>
          <p:nvPr/>
        </p:nvSpPr>
        <p:spPr>
          <a:xfrm>
            <a:off x="13618686" y="7752110"/>
            <a:ext cx="6494067" cy="1415770"/>
          </a:xfrm>
          <a:prstGeom prst="rect">
            <a:avLst/>
          </a:prstGeom>
          <a:noFill/>
          <a:ln w="254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9" tIns="91439" rIns="91439" bIns="91439" numCol="1" anchor="t">
            <a:spAutoFit/>
          </a:bodyPr>
          <a:lstStyle>
            <a:lvl1pPr>
              <a:defRPr sz="8000" b="1">
                <a:solidFill>
                  <a:srgbClr val="222B35"/>
                </a:solidFill>
                <a:latin typeface="Roboto"/>
                <a:ea typeface="Roboto"/>
                <a:cs typeface="Roboto"/>
                <a:sym typeface="Roboto"/>
              </a:defRPr>
            </a:lvl1pPr>
          </a:lstStyle>
          <a:p>
            <a:r>
              <a:rPr lang="ru-RU" dirty="0" err="1" smtClean="0"/>
              <a:t>Ликопин</a:t>
            </a:r>
            <a:endParaRPr dirty="0"/>
          </a:p>
        </p:txBody>
      </p:sp>
      <p:sp>
        <p:nvSpPr>
          <p:cNvPr id="189" name="Lorem ipsum dolor sit amet, consectetur adipiscing elit, sed do eiusmod tempor incididunt ut labore et dolore magna"/>
          <p:cNvSpPr txBox="1"/>
          <p:nvPr/>
        </p:nvSpPr>
        <p:spPr>
          <a:xfrm>
            <a:off x="13618686" y="10215910"/>
            <a:ext cx="8704681" cy="2400655"/>
          </a:xfrm>
          <a:prstGeom prst="rect">
            <a:avLst/>
          </a:prstGeom>
          <a:noFill/>
          <a:ln w="254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9" tIns="91439" rIns="91439" bIns="91439" numCol="1" anchor="t">
            <a:spAutoFit/>
          </a:bodyPr>
          <a:lstStyle>
            <a:lvl1pPr defTabSz="914400">
              <a:defRPr>
                <a:solidFill>
                  <a:srgbClr val="808E98"/>
                </a:solidFill>
                <a:latin typeface="Roboto"/>
                <a:ea typeface="Roboto"/>
                <a:cs typeface="Roboto"/>
                <a:sym typeface="Roboto"/>
              </a:defRPr>
            </a:lvl1pPr>
          </a:lstStyle>
          <a:p>
            <a:r>
              <a:rPr lang="ru-RU" dirty="0"/>
              <a:t>И</a:t>
            </a:r>
            <a:r>
              <a:rPr lang="ru-RU" dirty="0" smtClean="0"/>
              <a:t>зомер </a:t>
            </a:r>
            <a:r>
              <a:rPr lang="ru-RU" dirty="0"/>
              <a:t>β-каротина и самый сильный из </a:t>
            </a:r>
            <a:r>
              <a:rPr lang="ru-RU" dirty="0" err="1"/>
              <a:t>каротиноидов</a:t>
            </a:r>
            <a:r>
              <a:rPr lang="ru-RU" dirty="0"/>
              <a:t> антиоксидант, может использоваться для профилактики раковых заболеваний (как и β-каротин). </a:t>
            </a:r>
            <a:endParaRPr dirty="0"/>
          </a:p>
        </p:txBody>
      </p:sp>
      <p:sp>
        <p:nvSpPr>
          <p:cNvPr id="191" name="Doctor"/>
          <p:cNvSpPr txBox="1"/>
          <p:nvPr/>
        </p:nvSpPr>
        <p:spPr>
          <a:xfrm>
            <a:off x="13618686" y="9059562"/>
            <a:ext cx="7460297" cy="800217"/>
          </a:xfrm>
          <a:prstGeom prst="rect">
            <a:avLst/>
          </a:prstGeom>
          <a:noFill/>
          <a:ln w="254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9" tIns="91439" rIns="91439" bIns="91439" numCol="1" anchor="t">
            <a:spAutoFit/>
          </a:bodyPr>
          <a:lstStyle>
            <a:lvl1pPr>
              <a:defRPr sz="4000" b="1">
                <a:gradFill flip="none" rotWithShape="1">
                  <a:gsLst>
                    <a:gs pos="0">
                      <a:srgbClr val="4C99F9"/>
                    </a:gs>
                    <a:gs pos="100000">
                      <a:srgbClr val="88DDD0"/>
                    </a:gs>
                  </a:gsLst>
                  <a:lin ang="21114992" scaled="0"/>
                </a:gradFill>
                <a:latin typeface="Roboto"/>
                <a:ea typeface="Roboto"/>
                <a:cs typeface="Roboto"/>
                <a:sym typeface="Roboto"/>
              </a:defRPr>
            </a:lvl1pPr>
          </a:lstStyle>
          <a:p>
            <a:r>
              <a:rPr lang="ru-RU" dirty="0" err="1"/>
              <a:t>К</a:t>
            </a:r>
            <a:r>
              <a:rPr lang="ru-RU" dirty="0" err="1" smtClean="0"/>
              <a:t>аротиноидный</a:t>
            </a:r>
            <a:r>
              <a:rPr lang="ru-RU" dirty="0" smtClean="0"/>
              <a:t> </a:t>
            </a:r>
            <a:r>
              <a:rPr lang="ru-RU" dirty="0"/>
              <a:t>пигмент</a:t>
            </a:r>
            <a:endParaRPr dirty="0">
              <a:gradFill flip="none" rotWithShape="1">
                <a:gsLst>
                  <a:gs pos="0">
                    <a:schemeClr val="accent1"/>
                  </a:gs>
                  <a:gs pos="99000">
                    <a:schemeClr val="accent5"/>
                  </a:gs>
                </a:gsLst>
                <a:lin ang="21114992" scaled="0"/>
              </a:gradFill>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p:cNvSpPr/>
          <p:nvPr/>
        </p:nvSpPr>
        <p:spPr>
          <a:xfrm rot="10800000">
            <a:off x="23648987" y="6584437"/>
            <a:ext cx="2510236" cy="2510633"/>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228" name="Shape"/>
          <p:cNvSpPr/>
          <p:nvPr/>
        </p:nvSpPr>
        <p:spPr>
          <a:xfrm rot="10800000">
            <a:off x="19268473" y="775246"/>
            <a:ext cx="5349524" cy="5350370"/>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229" name="Shape"/>
          <p:cNvSpPr/>
          <p:nvPr/>
        </p:nvSpPr>
        <p:spPr>
          <a:xfrm rot="10800000">
            <a:off x="16014806" y="896687"/>
            <a:ext cx="2510236" cy="2510633"/>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230" name="Shape"/>
          <p:cNvSpPr/>
          <p:nvPr/>
        </p:nvSpPr>
        <p:spPr>
          <a:xfrm rot="10800000">
            <a:off x="22857736" y="-279400"/>
            <a:ext cx="1269801" cy="1270001"/>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231" name="Shape"/>
          <p:cNvSpPr/>
          <p:nvPr/>
        </p:nvSpPr>
        <p:spPr>
          <a:xfrm rot="10800000">
            <a:off x="14001574" y="101600"/>
            <a:ext cx="1269801" cy="1270001"/>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232" name="Shape"/>
          <p:cNvSpPr/>
          <p:nvPr/>
        </p:nvSpPr>
        <p:spPr>
          <a:xfrm rot="10800000">
            <a:off x="10342959" y="765491"/>
            <a:ext cx="797754" cy="797880"/>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233" name="Shape"/>
          <p:cNvSpPr/>
          <p:nvPr/>
        </p:nvSpPr>
        <p:spPr>
          <a:xfrm rot="10800000">
            <a:off x="22069911" y="9782492"/>
            <a:ext cx="2510236" cy="2510632"/>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234" name="Shape"/>
          <p:cNvSpPr/>
          <p:nvPr/>
        </p:nvSpPr>
        <p:spPr>
          <a:xfrm rot="10800000">
            <a:off x="19105959" y="13109891"/>
            <a:ext cx="797754" cy="797880"/>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235" name="This is your list slide"/>
          <p:cNvSpPr txBox="1"/>
          <p:nvPr/>
        </p:nvSpPr>
        <p:spPr>
          <a:xfrm>
            <a:off x="1111082" y="416308"/>
            <a:ext cx="21117463" cy="2646876"/>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tIns="91439" bIns="91439">
            <a:spAutoFit/>
          </a:bodyPr>
          <a:lstStyle>
            <a:lvl1pPr>
              <a:defRPr sz="12000" b="1">
                <a:solidFill>
                  <a:srgbClr val="222B34"/>
                </a:solidFill>
                <a:latin typeface="Roboto"/>
                <a:ea typeface="Roboto"/>
                <a:cs typeface="Roboto"/>
                <a:sym typeface="Roboto"/>
              </a:defRPr>
            </a:lvl1pPr>
          </a:lstStyle>
          <a:p>
            <a:r>
              <a:rPr lang="ru-RU" sz="8000" dirty="0"/>
              <a:t>Принципы и фазы разработки противоопухолевых препаратов </a:t>
            </a:r>
            <a:endParaRPr sz="8000" dirty="0"/>
          </a:p>
        </p:txBody>
      </p:sp>
      <p:sp>
        <p:nvSpPr>
          <p:cNvPr id="236" name="Lorem ipsum dolor sit adipiscing elit, sed do incididunt exercitation ullamco laboris nisi consequat."/>
          <p:cNvSpPr txBox="1"/>
          <p:nvPr/>
        </p:nvSpPr>
        <p:spPr>
          <a:xfrm>
            <a:off x="376470" y="4906489"/>
            <a:ext cx="8170718" cy="7386635"/>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tIns="91439" bIns="91439">
            <a:spAutoFit/>
          </a:bodyPr>
          <a:lstStyle>
            <a:lvl1pPr defTabSz="914400">
              <a:defRPr>
                <a:solidFill>
                  <a:srgbClr val="818E99"/>
                </a:solidFill>
                <a:latin typeface="Roboto"/>
                <a:ea typeface="Roboto"/>
                <a:cs typeface="Roboto"/>
                <a:sym typeface="Roboto"/>
              </a:defRPr>
            </a:lvl1pPr>
          </a:lstStyle>
          <a:p>
            <a:r>
              <a:rPr lang="ru-RU" dirty="0"/>
              <a:t>Прежде чем препарат начинает использоваться в клинической практике, его эффективность проверяется на культурах клеток опухоли человека и в экспериментах на животных, а затем он проходит клинические испытания. На стадии доклинического отбора препаратов используют несколько клеточных линий опухолей человека. При этом отбирают препараты, обладающие эффективностью в отношении определенных типов опухолей. </a:t>
            </a:r>
            <a:r>
              <a:rPr dirty="0" smtClean="0"/>
              <a:t>.</a:t>
            </a:r>
            <a:endParaRPr dirty="0"/>
          </a:p>
        </p:txBody>
      </p:sp>
      <p:sp>
        <p:nvSpPr>
          <p:cNvPr id="237" name="Lorem ipsum dolor sit adipiscing elit, sed do incididunt exercitation ullamco laboris nisi consequat."/>
          <p:cNvSpPr txBox="1"/>
          <p:nvPr/>
        </p:nvSpPr>
        <p:spPr>
          <a:xfrm>
            <a:off x="8721031" y="4902332"/>
            <a:ext cx="5915443" cy="7386635"/>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lvl1pPr defTabSz="914400">
              <a:defRPr>
                <a:solidFill>
                  <a:srgbClr val="818E99"/>
                </a:solidFill>
                <a:latin typeface="Roboto"/>
                <a:ea typeface="Roboto"/>
                <a:cs typeface="Roboto"/>
                <a:sym typeface="Roboto"/>
              </a:defRPr>
            </a:lvl1pPr>
          </a:lstStyle>
          <a:p>
            <a:r>
              <a:rPr lang="ru-RU" dirty="0"/>
              <a:t>А</a:t>
            </a:r>
            <a:r>
              <a:rPr lang="ru-RU" dirty="0" smtClean="0"/>
              <a:t>ктивные </a:t>
            </a:r>
            <a:r>
              <a:rPr lang="ru-RU" dirty="0"/>
              <a:t>препараты передаются на предварительные испытания в клинику (фаза 1). Для испытаний отбирают онкологических больных с обширным опухолевым процессом, которые обычно проявляют устойчивость к большинству лекарственных препаратов. </a:t>
            </a:r>
            <a:endParaRPr dirty="0"/>
          </a:p>
        </p:txBody>
      </p:sp>
      <p:sp>
        <p:nvSpPr>
          <p:cNvPr id="238" name="Lorem ipsum dolor sit adipiscing elit, sed do incididunt exercitation ullamco laboris nisi consequat."/>
          <p:cNvSpPr txBox="1"/>
          <p:nvPr/>
        </p:nvSpPr>
        <p:spPr>
          <a:xfrm>
            <a:off x="16127183" y="4869081"/>
            <a:ext cx="5915443" cy="6832638"/>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lvl1pPr defTabSz="914400">
              <a:defRPr>
                <a:solidFill>
                  <a:srgbClr val="818E99"/>
                </a:solidFill>
                <a:latin typeface="Roboto"/>
                <a:ea typeface="Roboto"/>
                <a:cs typeface="Roboto"/>
                <a:sym typeface="Roboto"/>
              </a:defRPr>
            </a:lvl1pPr>
          </a:lstStyle>
          <a:p>
            <a:r>
              <a:rPr lang="ru-RU" dirty="0"/>
              <a:t>На следующей </a:t>
            </a:r>
            <a:r>
              <a:rPr lang="ru-RU" dirty="0" smtClean="0"/>
              <a:t>2 фазе  проводятся </a:t>
            </a:r>
            <a:r>
              <a:rPr lang="ru-RU" dirty="0"/>
              <a:t>детальные испытания препаратов на контингенте ранее леченных или </a:t>
            </a:r>
            <a:r>
              <a:rPr lang="ru-RU" dirty="0" err="1"/>
              <a:t>нелеченных</a:t>
            </a:r>
            <a:r>
              <a:rPr lang="ru-RU" dirty="0"/>
              <a:t> больных с определенными типами опухолей. В этих испытаниях устанавливают эффективность лекарственных средств</a:t>
            </a:r>
            <a:endParaRPr dirty="0"/>
          </a:p>
        </p:txBody>
      </p:sp>
      <p:sp>
        <p:nvSpPr>
          <p:cNvPr id="239" name="Circle"/>
          <p:cNvSpPr/>
          <p:nvPr/>
        </p:nvSpPr>
        <p:spPr>
          <a:xfrm>
            <a:off x="3012400" y="3248708"/>
            <a:ext cx="1270000" cy="1270000"/>
          </a:xfrm>
          <a:prstGeom prst="ellipse">
            <a:avLst/>
          </a:prstGeom>
          <a:gradFill>
            <a:gsLst>
              <a:gs pos="0">
                <a:schemeClr val="accent5"/>
              </a:gs>
              <a:gs pos="100000">
                <a:schemeClr val="accent2"/>
              </a:gs>
            </a:gsLst>
            <a:lin ang="3374081"/>
          </a:gradFill>
          <a:ln w="25400">
            <a:miter lim="400000"/>
          </a:ln>
        </p:spPr>
        <p:txBody>
          <a:bodyPr tIns="91439" bIns="91439" anchor="ctr"/>
          <a:lstStyle/>
          <a:p>
            <a:endParaRPr/>
          </a:p>
        </p:txBody>
      </p:sp>
      <p:sp>
        <p:nvSpPr>
          <p:cNvPr id="240" name="Circle"/>
          <p:cNvSpPr/>
          <p:nvPr/>
        </p:nvSpPr>
        <p:spPr>
          <a:xfrm>
            <a:off x="10088639" y="3273135"/>
            <a:ext cx="1270001" cy="1270000"/>
          </a:xfrm>
          <a:prstGeom prst="ellipse">
            <a:avLst/>
          </a:prstGeom>
          <a:gradFill>
            <a:gsLst>
              <a:gs pos="0">
                <a:schemeClr val="accent5"/>
              </a:gs>
              <a:gs pos="100000">
                <a:schemeClr val="accent2"/>
              </a:gs>
            </a:gsLst>
            <a:lin ang="3374081"/>
          </a:gradFill>
          <a:ln w="25400">
            <a:miter lim="400000"/>
          </a:ln>
        </p:spPr>
        <p:txBody>
          <a:bodyPr tIns="91439" bIns="91439" anchor="ctr"/>
          <a:lstStyle/>
          <a:p>
            <a:endParaRPr/>
          </a:p>
        </p:txBody>
      </p:sp>
      <p:sp>
        <p:nvSpPr>
          <p:cNvPr id="241" name="Circle"/>
          <p:cNvSpPr/>
          <p:nvPr/>
        </p:nvSpPr>
        <p:spPr>
          <a:xfrm>
            <a:off x="17998472" y="3208148"/>
            <a:ext cx="1270001" cy="1270000"/>
          </a:xfrm>
          <a:prstGeom prst="ellipse">
            <a:avLst/>
          </a:prstGeom>
          <a:gradFill>
            <a:gsLst>
              <a:gs pos="0">
                <a:schemeClr val="accent5"/>
              </a:gs>
              <a:gs pos="100000">
                <a:schemeClr val="accent2"/>
              </a:gs>
            </a:gsLst>
            <a:lin ang="3374081"/>
          </a:gradFill>
          <a:ln w="25400">
            <a:miter lim="400000"/>
          </a:ln>
        </p:spPr>
        <p:txBody>
          <a:bodyPr tIns="91439" bIns="91439" anchor="ctr"/>
          <a:lstStyle/>
          <a:p>
            <a:endParaRPr/>
          </a:p>
        </p:txBody>
      </p:sp>
      <p:sp>
        <p:nvSpPr>
          <p:cNvPr id="242" name="Subtitle Demo Text"/>
          <p:cNvSpPr txBox="1"/>
          <p:nvPr/>
        </p:nvSpPr>
        <p:spPr>
          <a:xfrm>
            <a:off x="2899716" y="1762113"/>
            <a:ext cx="5072758" cy="800217"/>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lvl1pPr>
              <a:defRPr sz="4000" b="1">
                <a:gradFill flip="none" rotWithShape="1">
                  <a:gsLst>
                    <a:gs pos="0">
                      <a:srgbClr val="4C99F9"/>
                    </a:gs>
                    <a:gs pos="100000">
                      <a:srgbClr val="88DDD0"/>
                    </a:gs>
                  </a:gsLst>
                  <a:lin ang="21114992" scaled="0"/>
                </a:gradFill>
                <a:latin typeface="Roboto"/>
                <a:ea typeface="Roboto"/>
                <a:cs typeface="Roboto"/>
                <a:sym typeface="Roboto"/>
              </a:defRPr>
            </a:lvl1pPr>
          </a:lstStyle>
          <a:p>
            <a:endParaRPr dirty="0">
              <a:gradFill flip="none" rotWithShape="1">
                <a:gsLst>
                  <a:gs pos="0">
                    <a:schemeClr val="accent1"/>
                  </a:gs>
                  <a:gs pos="100000">
                    <a:schemeClr val="accent5"/>
                  </a:gs>
                </a:gsLst>
                <a:lin ang="21114992" scaled="0"/>
              </a:gradFill>
            </a:endParaRPr>
          </a:p>
        </p:txBody>
      </p:sp>
      <p:sp>
        <p:nvSpPr>
          <p:cNvPr id="243" name="Shape"/>
          <p:cNvSpPr/>
          <p:nvPr/>
        </p:nvSpPr>
        <p:spPr>
          <a:xfrm rot="10800000">
            <a:off x="13365559" y="12551092"/>
            <a:ext cx="797754" cy="797879"/>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2F2F3"/>
          </a:solidFill>
          <a:ln w="25400">
            <a:miter lim="400000"/>
          </a:ln>
        </p:spPr>
        <p:txBody>
          <a:bodyPr tIns="91439" bIns="91439" anchor="ctr"/>
          <a:lstStyle/>
          <a:p>
            <a:endParaRPr/>
          </a:p>
        </p:txBody>
      </p:sp>
      <p:sp>
        <p:nvSpPr>
          <p:cNvPr id="245" name="Graphic 95"/>
          <p:cNvSpPr/>
          <p:nvPr/>
        </p:nvSpPr>
        <p:spPr>
          <a:xfrm>
            <a:off x="3452419" y="3684374"/>
            <a:ext cx="389962" cy="447522"/>
          </a:xfrm>
          <a:custGeom>
            <a:avLst/>
            <a:gdLst/>
            <a:ahLst/>
            <a:cxnLst>
              <a:cxn ang="0">
                <a:pos x="wd2" y="hd2"/>
              </a:cxn>
              <a:cxn ang="5400000">
                <a:pos x="wd2" y="hd2"/>
              </a:cxn>
              <a:cxn ang="10800000">
                <a:pos x="wd2" y="hd2"/>
              </a:cxn>
              <a:cxn ang="16200000">
                <a:pos x="wd2" y="hd2"/>
              </a:cxn>
            </a:cxnLst>
            <a:rect l="0" t="0" r="r" b="b"/>
            <a:pathLst>
              <a:path w="21356" h="20727" extrusionOk="0">
                <a:moveTo>
                  <a:pt x="13459" y="20057"/>
                </a:moveTo>
                <a:cubicBezTo>
                  <a:pt x="13459" y="20427"/>
                  <a:pt x="13105" y="20727"/>
                  <a:pt x="12668" y="20727"/>
                </a:cubicBezTo>
                <a:lnTo>
                  <a:pt x="4751" y="20727"/>
                </a:lnTo>
                <a:cubicBezTo>
                  <a:pt x="4314" y="20727"/>
                  <a:pt x="3959" y="20427"/>
                  <a:pt x="3959" y="20057"/>
                </a:cubicBezTo>
                <a:cubicBezTo>
                  <a:pt x="3959" y="19688"/>
                  <a:pt x="4314" y="19388"/>
                  <a:pt x="4751" y="19388"/>
                </a:cubicBezTo>
                <a:lnTo>
                  <a:pt x="7918" y="19388"/>
                </a:lnTo>
                <a:lnTo>
                  <a:pt x="7918" y="18094"/>
                </a:lnTo>
                <a:lnTo>
                  <a:pt x="9501" y="18202"/>
                </a:lnTo>
                <a:lnTo>
                  <a:pt x="9501" y="19388"/>
                </a:lnTo>
                <a:lnTo>
                  <a:pt x="12668" y="19388"/>
                </a:lnTo>
                <a:cubicBezTo>
                  <a:pt x="13105" y="19388"/>
                  <a:pt x="13459" y="19688"/>
                  <a:pt x="13459" y="20057"/>
                </a:cubicBezTo>
                <a:close/>
                <a:moveTo>
                  <a:pt x="20160" y="1685"/>
                </a:moveTo>
                <a:cubicBezTo>
                  <a:pt x="17904" y="-873"/>
                  <a:pt x="13972" y="-56"/>
                  <a:pt x="11027" y="1117"/>
                </a:cubicBezTo>
                <a:cubicBezTo>
                  <a:pt x="9869" y="1578"/>
                  <a:pt x="8128" y="2162"/>
                  <a:pt x="7857" y="3373"/>
                </a:cubicBezTo>
                <a:cubicBezTo>
                  <a:pt x="7683" y="4149"/>
                  <a:pt x="8339" y="4457"/>
                  <a:pt x="9159" y="4426"/>
                </a:cubicBezTo>
                <a:cubicBezTo>
                  <a:pt x="10288" y="4382"/>
                  <a:pt x="10822" y="3820"/>
                  <a:pt x="11640" y="3247"/>
                </a:cubicBezTo>
                <a:cubicBezTo>
                  <a:pt x="13396" y="2017"/>
                  <a:pt x="16166" y="364"/>
                  <a:pt x="18333" y="1968"/>
                </a:cubicBezTo>
                <a:cubicBezTo>
                  <a:pt x="18539" y="2124"/>
                  <a:pt x="18724" y="2297"/>
                  <a:pt x="18887" y="2485"/>
                </a:cubicBezTo>
                <a:cubicBezTo>
                  <a:pt x="19607" y="3247"/>
                  <a:pt x="19908" y="4233"/>
                  <a:pt x="19714" y="5194"/>
                </a:cubicBezTo>
                <a:cubicBezTo>
                  <a:pt x="19593" y="5713"/>
                  <a:pt x="19347" y="6205"/>
                  <a:pt x="18993" y="6640"/>
                </a:cubicBezTo>
                <a:cubicBezTo>
                  <a:pt x="18998" y="6739"/>
                  <a:pt x="18995" y="6838"/>
                  <a:pt x="18983" y="6937"/>
                </a:cubicBezTo>
                <a:cubicBezTo>
                  <a:pt x="18862" y="7691"/>
                  <a:pt x="18607" y="8426"/>
                  <a:pt x="18228" y="9117"/>
                </a:cubicBezTo>
                <a:cubicBezTo>
                  <a:pt x="19786" y="8285"/>
                  <a:pt x="20882" y="6958"/>
                  <a:pt x="21270" y="5435"/>
                </a:cubicBezTo>
                <a:cubicBezTo>
                  <a:pt x="21549" y="4108"/>
                  <a:pt x="21145" y="2744"/>
                  <a:pt x="20160" y="1685"/>
                </a:cubicBezTo>
                <a:close/>
                <a:moveTo>
                  <a:pt x="16188" y="20431"/>
                </a:moveTo>
                <a:cubicBezTo>
                  <a:pt x="15087" y="19089"/>
                  <a:pt x="13561" y="18036"/>
                  <a:pt x="11785" y="17394"/>
                </a:cubicBezTo>
                <a:cubicBezTo>
                  <a:pt x="10399" y="17014"/>
                  <a:pt x="8959" y="16791"/>
                  <a:pt x="7504" y="16731"/>
                </a:cubicBezTo>
                <a:cubicBezTo>
                  <a:pt x="6324" y="16688"/>
                  <a:pt x="5169" y="16437"/>
                  <a:pt x="4111" y="15994"/>
                </a:cubicBezTo>
                <a:cubicBezTo>
                  <a:pt x="3077" y="15518"/>
                  <a:pt x="2362" y="14664"/>
                  <a:pt x="2174" y="13680"/>
                </a:cubicBezTo>
                <a:cubicBezTo>
                  <a:pt x="2012" y="12799"/>
                  <a:pt x="2340" y="11903"/>
                  <a:pt x="3064" y="11253"/>
                </a:cubicBezTo>
                <a:cubicBezTo>
                  <a:pt x="3099" y="11222"/>
                  <a:pt x="3143" y="11196"/>
                  <a:pt x="3179" y="11166"/>
                </a:cubicBezTo>
                <a:cubicBezTo>
                  <a:pt x="1460" y="10119"/>
                  <a:pt x="316" y="8528"/>
                  <a:pt x="7" y="6756"/>
                </a:cubicBezTo>
                <a:cubicBezTo>
                  <a:pt x="-51" y="6390"/>
                  <a:pt x="253" y="6053"/>
                  <a:pt x="686" y="6004"/>
                </a:cubicBezTo>
                <a:cubicBezTo>
                  <a:pt x="722" y="6000"/>
                  <a:pt x="757" y="5998"/>
                  <a:pt x="793" y="5998"/>
                </a:cubicBezTo>
                <a:lnTo>
                  <a:pt x="16626" y="5998"/>
                </a:lnTo>
                <a:cubicBezTo>
                  <a:pt x="17063" y="5998"/>
                  <a:pt x="17418" y="6297"/>
                  <a:pt x="17418" y="6667"/>
                </a:cubicBezTo>
                <a:cubicBezTo>
                  <a:pt x="17418" y="6697"/>
                  <a:pt x="17415" y="6727"/>
                  <a:pt x="17411" y="6757"/>
                </a:cubicBezTo>
                <a:cubicBezTo>
                  <a:pt x="16902" y="9937"/>
                  <a:pt x="13569" y="12381"/>
                  <a:pt x="9501" y="12665"/>
                </a:cubicBezTo>
                <a:lnTo>
                  <a:pt x="9501" y="15554"/>
                </a:lnTo>
                <a:cubicBezTo>
                  <a:pt x="10491" y="15623"/>
                  <a:pt x="11461" y="15827"/>
                  <a:pt x="12375" y="16157"/>
                </a:cubicBezTo>
                <a:cubicBezTo>
                  <a:pt x="14436" y="16927"/>
                  <a:pt x="15879" y="18545"/>
                  <a:pt x="16188" y="20433"/>
                </a:cubicBezTo>
                <a:close/>
                <a:moveTo>
                  <a:pt x="7665" y="15400"/>
                </a:moveTo>
                <a:lnTo>
                  <a:pt x="7918" y="15421"/>
                </a:lnTo>
                <a:lnTo>
                  <a:pt x="7918" y="12664"/>
                </a:lnTo>
                <a:cubicBezTo>
                  <a:pt x="6765" y="12584"/>
                  <a:pt x="5639" y="12323"/>
                  <a:pt x="4599" y="11895"/>
                </a:cubicBezTo>
                <a:cubicBezTo>
                  <a:pt x="4461" y="11976"/>
                  <a:pt x="4334" y="12069"/>
                  <a:pt x="4217" y="12172"/>
                </a:cubicBezTo>
                <a:cubicBezTo>
                  <a:pt x="3824" y="12521"/>
                  <a:pt x="3648" y="13007"/>
                  <a:pt x="3742" y="13483"/>
                </a:cubicBezTo>
                <a:cubicBezTo>
                  <a:pt x="3858" y="14059"/>
                  <a:pt x="4281" y="14557"/>
                  <a:pt x="4890" y="14833"/>
                </a:cubicBezTo>
                <a:cubicBezTo>
                  <a:pt x="5761" y="15177"/>
                  <a:pt x="6705" y="15370"/>
                  <a:pt x="7665" y="15400"/>
                </a:cubicBezTo>
                <a:close/>
                <a:moveTo>
                  <a:pt x="6503" y="10433"/>
                </a:moveTo>
                <a:cubicBezTo>
                  <a:pt x="6683" y="10096"/>
                  <a:pt x="6506" y="9700"/>
                  <a:pt x="6108" y="9547"/>
                </a:cubicBezTo>
                <a:cubicBezTo>
                  <a:pt x="6108" y="9547"/>
                  <a:pt x="6107" y="9547"/>
                  <a:pt x="6107" y="9547"/>
                </a:cubicBezTo>
                <a:cubicBezTo>
                  <a:pt x="5075" y="9162"/>
                  <a:pt x="4215" y="8509"/>
                  <a:pt x="3653" y="7682"/>
                </a:cubicBezTo>
                <a:cubicBezTo>
                  <a:pt x="3441" y="7359"/>
                  <a:pt x="2959" y="7242"/>
                  <a:pt x="2577" y="7421"/>
                </a:cubicBezTo>
                <a:cubicBezTo>
                  <a:pt x="2194" y="7600"/>
                  <a:pt x="2056" y="8007"/>
                  <a:pt x="2267" y="8331"/>
                </a:cubicBezTo>
                <a:cubicBezTo>
                  <a:pt x="2996" y="9409"/>
                  <a:pt x="4113" y="10262"/>
                  <a:pt x="5455" y="10766"/>
                </a:cubicBezTo>
                <a:cubicBezTo>
                  <a:pt x="5853" y="10918"/>
                  <a:pt x="6322" y="10769"/>
                  <a:pt x="6502" y="10432"/>
                </a:cubicBezTo>
                <a:cubicBezTo>
                  <a:pt x="6503" y="10432"/>
                  <a:pt x="6503" y="10431"/>
                  <a:pt x="6503" y="10431"/>
                </a:cubicBezTo>
                <a:close/>
              </a:path>
            </a:pathLst>
          </a:custGeom>
          <a:solidFill>
            <a:srgbClr val="FFFFFF"/>
          </a:solidFill>
          <a:ln w="12700">
            <a:miter lim="400000"/>
          </a:ln>
        </p:spPr>
        <p:txBody>
          <a:bodyPr lIns="45719" rIns="45719"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46" name="Graphic 167"/>
          <p:cNvSpPr/>
          <p:nvPr/>
        </p:nvSpPr>
        <p:spPr>
          <a:xfrm>
            <a:off x="16040224" y="7403945"/>
            <a:ext cx="462588" cy="462589"/>
          </a:xfrm>
          <a:custGeom>
            <a:avLst/>
            <a:gdLst/>
            <a:ahLst/>
            <a:cxnLst>
              <a:cxn ang="0">
                <a:pos x="wd2" y="hd2"/>
              </a:cxn>
              <a:cxn ang="5400000">
                <a:pos x="wd2" y="hd2"/>
              </a:cxn>
              <a:cxn ang="10800000">
                <a:pos x="wd2" y="hd2"/>
              </a:cxn>
              <a:cxn ang="16200000">
                <a:pos x="wd2" y="hd2"/>
              </a:cxn>
            </a:cxnLst>
            <a:rect l="0" t="0" r="r" b="b"/>
            <a:pathLst>
              <a:path w="21600" h="21600" extrusionOk="0">
                <a:moveTo>
                  <a:pt x="16949" y="13568"/>
                </a:moveTo>
                <a:lnTo>
                  <a:pt x="18299" y="14357"/>
                </a:lnTo>
                <a:cubicBezTo>
                  <a:pt x="18945" y="13984"/>
                  <a:pt x="19771" y="14206"/>
                  <a:pt x="20143" y="14851"/>
                </a:cubicBezTo>
                <a:cubicBezTo>
                  <a:pt x="20516" y="15497"/>
                  <a:pt x="20295" y="16323"/>
                  <a:pt x="19649" y="16695"/>
                </a:cubicBezTo>
                <a:cubicBezTo>
                  <a:pt x="19004" y="17068"/>
                  <a:pt x="18178" y="16847"/>
                  <a:pt x="17805" y="16201"/>
                </a:cubicBezTo>
                <a:cubicBezTo>
                  <a:pt x="17686" y="15996"/>
                  <a:pt x="17624" y="15762"/>
                  <a:pt x="17624" y="15525"/>
                </a:cubicBezTo>
                <a:lnTo>
                  <a:pt x="16274" y="14735"/>
                </a:lnTo>
                <a:cubicBezTo>
                  <a:pt x="15851" y="15327"/>
                  <a:pt x="15334" y="15845"/>
                  <a:pt x="14742" y="16268"/>
                </a:cubicBezTo>
                <a:lnTo>
                  <a:pt x="15539" y="17618"/>
                </a:lnTo>
                <a:cubicBezTo>
                  <a:pt x="16284" y="17619"/>
                  <a:pt x="16887" y="18224"/>
                  <a:pt x="16886" y="18970"/>
                </a:cubicBezTo>
                <a:cubicBezTo>
                  <a:pt x="16885" y="19450"/>
                  <a:pt x="16629" y="19894"/>
                  <a:pt x="16214" y="20135"/>
                </a:cubicBezTo>
                <a:cubicBezTo>
                  <a:pt x="15567" y="20506"/>
                  <a:pt x="14742" y="20283"/>
                  <a:pt x="14371" y="19636"/>
                </a:cubicBezTo>
                <a:cubicBezTo>
                  <a:pt x="14132" y="19220"/>
                  <a:pt x="14132" y="18709"/>
                  <a:pt x="14371" y="18293"/>
                </a:cubicBezTo>
                <a:lnTo>
                  <a:pt x="13581" y="16943"/>
                </a:lnTo>
                <a:cubicBezTo>
                  <a:pt x="12918" y="17261"/>
                  <a:pt x="12206" y="17467"/>
                  <a:pt x="11475" y="17550"/>
                </a:cubicBezTo>
                <a:lnTo>
                  <a:pt x="11475" y="19123"/>
                </a:lnTo>
                <a:cubicBezTo>
                  <a:pt x="11880" y="19356"/>
                  <a:pt x="12135" y="19783"/>
                  <a:pt x="12150" y="20250"/>
                </a:cubicBezTo>
                <a:cubicBezTo>
                  <a:pt x="12150" y="20996"/>
                  <a:pt x="11546" y="21600"/>
                  <a:pt x="10800" y="21600"/>
                </a:cubicBezTo>
                <a:cubicBezTo>
                  <a:pt x="10054" y="21600"/>
                  <a:pt x="9450" y="20996"/>
                  <a:pt x="9450" y="20250"/>
                </a:cubicBezTo>
                <a:cubicBezTo>
                  <a:pt x="9453" y="19771"/>
                  <a:pt x="9710" y="19329"/>
                  <a:pt x="10125" y="19089"/>
                </a:cubicBezTo>
                <a:lnTo>
                  <a:pt x="10125" y="17550"/>
                </a:lnTo>
                <a:cubicBezTo>
                  <a:pt x="9401" y="17478"/>
                  <a:pt x="8694" y="17286"/>
                  <a:pt x="8033" y="16983"/>
                </a:cubicBezTo>
                <a:lnTo>
                  <a:pt x="7243" y="18333"/>
                </a:lnTo>
                <a:cubicBezTo>
                  <a:pt x="7617" y="18978"/>
                  <a:pt x="7397" y="19804"/>
                  <a:pt x="6752" y="20178"/>
                </a:cubicBezTo>
                <a:cubicBezTo>
                  <a:pt x="6107" y="20552"/>
                  <a:pt x="5281" y="20333"/>
                  <a:pt x="4907" y="19688"/>
                </a:cubicBezTo>
                <a:cubicBezTo>
                  <a:pt x="4664" y="19269"/>
                  <a:pt x="4664" y="18752"/>
                  <a:pt x="4907" y="18333"/>
                </a:cubicBezTo>
                <a:cubicBezTo>
                  <a:pt x="5147" y="17918"/>
                  <a:pt x="5589" y="17661"/>
                  <a:pt x="6068" y="17658"/>
                </a:cubicBezTo>
                <a:lnTo>
                  <a:pt x="6865" y="16308"/>
                </a:lnTo>
                <a:cubicBezTo>
                  <a:pt x="6270" y="15873"/>
                  <a:pt x="5752" y="15341"/>
                  <a:pt x="5333" y="14735"/>
                </a:cubicBezTo>
                <a:lnTo>
                  <a:pt x="3962" y="15525"/>
                </a:lnTo>
                <a:cubicBezTo>
                  <a:pt x="3962" y="16007"/>
                  <a:pt x="3705" y="16452"/>
                  <a:pt x="3287" y="16693"/>
                </a:cubicBezTo>
                <a:cubicBezTo>
                  <a:pt x="2642" y="17067"/>
                  <a:pt x="1816" y="16847"/>
                  <a:pt x="1442" y="16202"/>
                </a:cubicBezTo>
                <a:cubicBezTo>
                  <a:pt x="1068" y="15557"/>
                  <a:pt x="1288" y="14731"/>
                  <a:pt x="1932" y="14357"/>
                </a:cubicBezTo>
                <a:cubicBezTo>
                  <a:pt x="2351" y="14114"/>
                  <a:pt x="2868" y="14114"/>
                  <a:pt x="3287" y="14357"/>
                </a:cubicBezTo>
                <a:lnTo>
                  <a:pt x="4637" y="13568"/>
                </a:lnTo>
                <a:cubicBezTo>
                  <a:pt x="4338" y="12905"/>
                  <a:pt x="4151" y="12198"/>
                  <a:pt x="4084" y="11475"/>
                </a:cubicBezTo>
                <a:lnTo>
                  <a:pt x="2511" y="11475"/>
                </a:lnTo>
                <a:cubicBezTo>
                  <a:pt x="2271" y="11890"/>
                  <a:pt x="1829" y="12147"/>
                  <a:pt x="1350" y="12150"/>
                </a:cubicBezTo>
                <a:cubicBezTo>
                  <a:pt x="604" y="12150"/>
                  <a:pt x="0" y="11546"/>
                  <a:pt x="0" y="10800"/>
                </a:cubicBezTo>
                <a:cubicBezTo>
                  <a:pt x="0" y="10054"/>
                  <a:pt x="604" y="9450"/>
                  <a:pt x="1350" y="9450"/>
                </a:cubicBezTo>
                <a:cubicBezTo>
                  <a:pt x="1829" y="9453"/>
                  <a:pt x="2271" y="9710"/>
                  <a:pt x="2511" y="10125"/>
                </a:cubicBezTo>
                <a:lnTo>
                  <a:pt x="4084" y="10125"/>
                </a:lnTo>
                <a:cubicBezTo>
                  <a:pt x="4156" y="9401"/>
                  <a:pt x="4347" y="8694"/>
                  <a:pt x="4651" y="8033"/>
                </a:cubicBezTo>
                <a:lnTo>
                  <a:pt x="3301" y="7243"/>
                </a:lnTo>
                <a:cubicBezTo>
                  <a:pt x="2659" y="7623"/>
                  <a:pt x="1831" y="7411"/>
                  <a:pt x="1451" y="6770"/>
                </a:cubicBezTo>
                <a:cubicBezTo>
                  <a:pt x="1071" y="6129"/>
                  <a:pt x="1282" y="5301"/>
                  <a:pt x="1924" y="4920"/>
                </a:cubicBezTo>
                <a:cubicBezTo>
                  <a:pt x="2565" y="4540"/>
                  <a:pt x="3393" y="4752"/>
                  <a:pt x="3773" y="5393"/>
                </a:cubicBezTo>
                <a:cubicBezTo>
                  <a:pt x="3896" y="5599"/>
                  <a:pt x="3961" y="5835"/>
                  <a:pt x="3962" y="6075"/>
                </a:cubicBezTo>
                <a:lnTo>
                  <a:pt x="5312" y="6865"/>
                </a:lnTo>
                <a:cubicBezTo>
                  <a:pt x="5741" y="6271"/>
                  <a:pt x="6266" y="5754"/>
                  <a:pt x="6865" y="5333"/>
                </a:cubicBezTo>
                <a:lnTo>
                  <a:pt x="6075" y="3962"/>
                </a:lnTo>
                <a:cubicBezTo>
                  <a:pt x="5329" y="3959"/>
                  <a:pt x="4727" y="3352"/>
                  <a:pt x="4730" y="2607"/>
                </a:cubicBezTo>
                <a:cubicBezTo>
                  <a:pt x="4733" y="1861"/>
                  <a:pt x="5340" y="1259"/>
                  <a:pt x="6086" y="1262"/>
                </a:cubicBezTo>
                <a:cubicBezTo>
                  <a:pt x="6831" y="1265"/>
                  <a:pt x="7433" y="1872"/>
                  <a:pt x="7430" y="2618"/>
                </a:cubicBezTo>
                <a:cubicBezTo>
                  <a:pt x="7429" y="2853"/>
                  <a:pt x="7367" y="3084"/>
                  <a:pt x="7250" y="3287"/>
                </a:cubicBezTo>
                <a:lnTo>
                  <a:pt x="8039" y="4637"/>
                </a:lnTo>
                <a:cubicBezTo>
                  <a:pt x="8699" y="4339"/>
                  <a:pt x="9404" y="4152"/>
                  <a:pt x="10125" y="4084"/>
                </a:cubicBezTo>
                <a:lnTo>
                  <a:pt x="10125" y="2511"/>
                </a:lnTo>
                <a:cubicBezTo>
                  <a:pt x="9710" y="2271"/>
                  <a:pt x="9453" y="1829"/>
                  <a:pt x="9450" y="1350"/>
                </a:cubicBezTo>
                <a:cubicBezTo>
                  <a:pt x="9450" y="604"/>
                  <a:pt x="10054" y="0"/>
                  <a:pt x="10800" y="0"/>
                </a:cubicBezTo>
                <a:cubicBezTo>
                  <a:pt x="11546" y="0"/>
                  <a:pt x="12150" y="604"/>
                  <a:pt x="12150" y="1350"/>
                </a:cubicBezTo>
                <a:cubicBezTo>
                  <a:pt x="12147" y="1829"/>
                  <a:pt x="11890" y="2271"/>
                  <a:pt x="11475" y="2511"/>
                </a:cubicBezTo>
                <a:lnTo>
                  <a:pt x="11475" y="4084"/>
                </a:lnTo>
                <a:cubicBezTo>
                  <a:pt x="12199" y="4156"/>
                  <a:pt x="12906" y="4347"/>
                  <a:pt x="13568" y="4651"/>
                </a:cubicBezTo>
                <a:lnTo>
                  <a:pt x="14357" y="3301"/>
                </a:lnTo>
                <a:cubicBezTo>
                  <a:pt x="13984" y="2655"/>
                  <a:pt x="14206" y="1829"/>
                  <a:pt x="14851" y="1457"/>
                </a:cubicBezTo>
                <a:cubicBezTo>
                  <a:pt x="15497" y="1084"/>
                  <a:pt x="16323" y="1305"/>
                  <a:pt x="16695" y="1951"/>
                </a:cubicBezTo>
                <a:cubicBezTo>
                  <a:pt x="17068" y="2596"/>
                  <a:pt x="16847" y="3422"/>
                  <a:pt x="16201" y="3795"/>
                </a:cubicBezTo>
                <a:cubicBezTo>
                  <a:pt x="15998" y="3912"/>
                  <a:pt x="15767" y="3975"/>
                  <a:pt x="15532" y="3976"/>
                </a:cubicBezTo>
                <a:lnTo>
                  <a:pt x="14735" y="5326"/>
                </a:lnTo>
                <a:cubicBezTo>
                  <a:pt x="15327" y="5749"/>
                  <a:pt x="15845" y="6266"/>
                  <a:pt x="16268" y="6858"/>
                </a:cubicBezTo>
                <a:lnTo>
                  <a:pt x="17618" y="6068"/>
                </a:lnTo>
                <a:cubicBezTo>
                  <a:pt x="17618" y="5586"/>
                  <a:pt x="17875" y="5141"/>
                  <a:pt x="18293" y="4901"/>
                </a:cubicBezTo>
                <a:cubicBezTo>
                  <a:pt x="18937" y="4526"/>
                  <a:pt x="19764" y="4746"/>
                  <a:pt x="20138" y="5391"/>
                </a:cubicBezTo>
                <a:cubicBezTo>
                  <a:pt x="20512" y="6036"/>
                  <a:pt x="20292" y="6862"/>
                  <a:pt x="19647" y="7236"/>
                </a:cubicBezTo>
                <a:cubicBezTo>
                  <a:pt x="19228" y="7479"/>
                  <a:pt x="18711" y="7479"/>
                  <a:pt x="18293" y="7236"/>
                </a:cubicBezTo>
                <a:lnTo>
                  <a:pt x="16943" y="8026"/>
                </a:lnTo>
                <a:cubicBezTo>
                  <a:pt x="17261" y="8687"/>
                  <a:pt x="17466" y="9396"/>
                  <a:pt x="17550" y="10125"/>
                </a:cubicBezTo>
                <a:lnTo>
                  <a:pt x="19123" y="10125"/>
                </a:lnTo>
                <a:cubicBezTo>
                  <a:pt x="19356" y="9720"/>
                  <a:pt x="19783" y="9465"/>
                  <a:pt x="20250" y="9450"/>
                </a:cubicBezTo>
                <a:cubicBezTo>
                  <a:pt x="20996" y="9450"/>
                  <a:pt x="21600" y="10054"/>
                  <a:pt x="21600" y="10800"/>
                </a:cubicBezTo>
                <a:cubicBezTo>
                  <a:pt x="21600" y="11546"/>
                  <a:pt x="20996" y="12150"/>
                  <a:pt x="20250" y="12150"/>
                </a:cubicBezTo>
                <a:cubicBezTo>
                  <a:pt x="19771" y="12147"/>
                  <a:pt x="19329" y="11890"/>
                  <a:pt x="19089" y="11475"/>
                </a:cubicBezTo>
                <a:lnTo>
                  <a:pt x="17550" y="11475"/>
                </a:lnTo>
                <a:cubicBezTo>
                  <a:pt x="17467" y="12201"/>
                  <a:pt x="17264" y="12908"/>
                  <a:pt x="16949" y="13568"/>
                </a:cubicBezTo>
                <a:close/>
                <a:moveTo>
                  <a:pt x="14175" y="14175"/>
                </a:moveTo>
                <a:cubicBezTo>
                  <a:pt x="16020" y="12330"/>
                  <a:pt x="16020" y="9338"/>
                  <a:pt x="14175" y="7493"/>
                </a:cubicBezTo>
                <a:cubicBezTo>
                  <a:pt x="12329" y="5648"/>
                  <a:pt x="9338" y="5648"/>
                  <a:pt x="7492" y="7493"/>
                </a:cubicBezTo>
                <a:cubicBezTo>
                  <a:pt x="5647" y="9338"/>
                  <a:pt x="5647" y="12330"/>
                  <a:pt x="7492" y="14175"/>
                </a:cubicBezTo>
                <a:cubicBezTo>
                  <a:pt x="7776" y="14418"/>
                  <a:pt x="8202" y="14385"/>
                  <a:pt x="8444" y="14101"/>
                </a:cubicBezTo>
                <a:cubicBezTo>
                  <a:pt x="8661" y="13849"/>
                  <a:pt x="8661" y="13476"/>
                  <a:pt x="8444" y="13223"/>
                </a:cubicBezTo>
                <a:cubicBezTo>
                  <a:pt x="7128" y="11904"/>
                  <a:pt x="7131" y="9767"/>
                  <a:pt x="8450" y="8450"/>
                </a:cubicBezTo>
                <a:cubicBezTo>
                  <a:pt x="9770" y="7134"/>
                  <a:pt x="11907" y="7137"/>
                  <a:pt x="13223" y="8456"/>
                </a:cubicBezTo>
                <a:cubicBezTo>
                  <a:pt x="14537" y="9774"/>
                  <a:pt x="14537" y="11906"/>
                  <a:pt x="13223" y="13223"/>
                </a:cubicBezTo>
                <a:cubicBezTo>
                  <a:pt x="12962" y="13487"/>
                  <a:pt x="12962" y="13912"/>
                  <a:pt x="13223" y="14175"/>
                </a:cubicBezTo>
                <a:cubicBezTo>
                  <a:pt x="13349" y="14300"/>
                  <a:pt x="13519" y="14370"/>
                  <a:pt x="13696" y="14371"/>
                </a:cubicBezTo>
                <a:cubicBezTo>
                  <a:pt x="13875" y="14372"/>
                  <a:pt x="14048" y="14301"/>
                  <a:pt x="14175" y="14175"/>
                </a:cubicBezTo>
                <a:close/>
              </a:path>
            </a:pathLst>
          </a:custGeom>
          <a:solidFill>
            <a:srgbClr val="FFFFFF"/>
          </a:solidFill>
          <a:ln w="12700">
            <a:miter lim="400000"/>
          </a:ln>
        </p:spPr>
        <p:txBody>
          <a:bodyPr lIns="45719" rIns="45719"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 name="Прямоугольник 1"/>
          <p:cNvSpPr/>
          <p:nvPr/>
        </p:nvSpPr>
        <p:spPr>
          <a:xfrm>
            <a:off x="10455777" y="3381483"/>
            <a:ext cx="535724" cy="923330"/>
          </a:xfrm>
          <a:prstGeom prst="rect">
            <a:avLst/>
          </a:prstGeom>
          <a:noFill/>
        </p:spPr>
        <p:txBody>
          <a:bodyPr wrap="none" lIns="91440" tIns="45720" rIns="91440" bIns="45720">
            <a:spAutoFit/>
          </a:bodyPr>
          <a:lstStyle/>
          <a:p>
            <a:pPr algn="ctr"/>
            <a:r>
              <a:rPr lang="ru-RU" sz="5400" b="0" cap="none" spc="0" dirty="0" smtClean="0">
                <a:ln w="0"/>
                <a:solidFill>
                  <a:schemeClr val="tx1"/>
                </a:solidFill>
                <a:effectLst>
                  <a:outerShdw blurRad="38100" dist="19050" dir="2700000" algn="tl" rotWithShape="0">
                    <a:schemeClr val="dk1">
                      <a:alpha val="40000"/>
                    </a:schemeClr>
                  </a:outerShdw>
                </a:effectLst>
              </a:rPr>
              <a:t>1</a:t>
            </a: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3" name="Прямоугольник 2"/>
          <p:cNvSpPr/>
          <p:nvPr/>
        </p:nvSpPr>
        <p:spPr>
          <a:xfrm>
            <a:off x="18365611" y="3377893"/>
            <a:ext cx="535724" cy="923330"/>
          </a:xfrm>
          <a:prstGeom prst="rect">
            <a:avLst/>
          </a:prstGeom>
          <a:noFill/>
        </p:spPr>
        <p:txBody>
          <a:bodyPr wrap="none" lIns="91440" tIns="45720" rIns="91440" bIns="45720">
            <a:spAutoFit/>
          </a:bodyPr>
          <a:lstStyle/>
          <a:p>
            <a:pPr algn="ctr"/>
            <a:r>
              <a:rPr lang="ru-RU" sz="5400" b="0" cap="none" spc="0" dirty="0" smtClean="0">
                <a:ln w="0"/>
                <a:solidFill>
                  <a:schemeClr val="tx1"/>
                </a:solidFill>
                <a:effectLst>
                  <a:outerShdw blurRad="38100" dist="19050" dir="2700000" algn="tl" rotWithShape="0">
                    <a:schemeClr val="dk1">
                      <a:alpha val="40000"/>
                    </a:schemeClr>
                  </a:outerShdw>
                </a:effectLst>
              </a:rPr>
              <a:t>2</a:t>
            </a:r>
            <a:endParaRPr lang="ru-RU" sz="5400" b="0" cap="none" spc="0" dirty="0">
              <a:ln w="0"/>
              <a:solidFill>
                <a:schemeClr val="tx1"/>
              </a:solidFill>
              <a:effectLst>
                <a:outerShdw blurRad="38100" dist="19050" dir="2700000" algn="tl" rotWithShape="0">
                  <a:schemeClr val="dk1">
                    <a:alpha val="40000"/>
                  </a:schemeClr>
                </a:outerShdw>
              </a:effectLst>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Shape"/>
          <p:cNvSpPr/>
          <p:nvPr/>
        </p:nvSpPr>
        <p:spPr>
          <a:xfrm>
            <a:off x="-806635" y="5106826"/>
            <a:ext cx="2510236" cy="2510633"/>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gradFill>
            <a:gsLst>
              <a:gs pos="0">
                <a:schemeClr val="accent5"/>
              </a:gs>
              <a:gs pos="100000">
                <a:schemeClr val="accent1">
                  <a:alpha val="87000"/>
                </a:schemeClr>
              </a:gs>
            </a:gsLst>
            <a:lin ang="5400000"/>
          </a:gradFill>
          <a:ln w="25400">
            <a:miter lim="400000"/>
          </a:ln>
        </p:spPr>
        <p:txBody>
          <a:bodyPr tIns="91439" bIns="91439" anchor="ctr"/>
          <a:lstStyle/>
          <a:p>
            <a:endParaRPr/>
          </a:p>
        </p:txBody>
      </p:sp>
      <p:sp>
        <p:nvSpPr>
          <p:cNvPr id="271" name="Shape"/>
          <p:cNvSpPr/>
          <p:nvPr/>
        </p:nvSpPr>
        <p:spPr>
          <a:xfrm>
            <a:off x="-889289" y="-1717846"/>
            <a:ext cx="5349524" cy="5350370"/>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gradFill>
            <a:gsLst>
              <a:gs pos="0">
                <a:srgbClr val="88DDCF">
                  <a:alpha val="34940"/>
                </a:srgbClr>
              </a:gs>
              <a:gs pos="100000">
                <a:schemeClr val="accent1">
                  <a:alpha val="35000"/>
                </a:schemeClr>
              </a:gs>
            </a:gsLst>
            <a:lin ang="5400000"/>
          </a:gradFill>
          <a:ln w="25400">
            <a:miter lim="400000"/>
          </a:ln>
        </p:spPr>
        <p:txBody>
          <a:bodyPr tIns="91439" bIns="91439" anchor="ctr"/>
          <a:lstStyle/>
          <a:p>
            <a:endParaRPr/>
          </a:p>
        </p:txBody>
      </p:sp>
      <p:sp>
        <p:nvSpPr>
          <p:cNvPr id="272" name="Shape"/>
          <p:cNvSpPr/>
          <p:nvPr/>
        </p:nvSpPr>
        <p:spPr>
          <a:xfrm>
            <a:off x="1359594" y="7924799"/>
            <a:ext cx="2510236" cy="2510633"/>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gradFill>
            <a:gsLst>
              <a:gs pos="0">
                <a:srgbClr val="88DDCF">
                  <a:alpha val="34940"/>
                </a:srgbClr>
              </a:gs>
              <a:gs pos="100000">
                <a:schemeClr val="accent1">
                  <a:alpha val="35000"/>
                </a:schemeClr>
              </a:gs>
            </a:gsLst>
            <a:lin ang="5400000"/>
          </a:gradFill>
          <a:ln w="25400">
            <a:miter lim="400000"/>
          </a:ln>
        </p:spPr>
        <p:txBody>
          <a:bodyPr tIns="91439" bIns="91439" anchor="ctr"/>
          <a:lstStyle/>
          <a:p>
            <a:endParaRPr/>
          </a:p>
        </p:txBody>
      </p:sp>
      <p:sp>
        <p:nvSpPr>
          <p:cNvPr id="273" name="Shape"/>
          <p:cNvSpPr/>
          <p:nvPr/>
        </p:nvSpPr>
        <p:spPr>
          <a:xfrm>
            <a:off x="589045" y="11766946"/>
            <a:ext cx="1269800" cy="1270001"/>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gradFill>
            <a:gsLst>
              <a:gs pos="0">
                <a:schemeClr val="accent5"/>
              </a:gs>
              <a:gs pos="100000">
                <a:schemeClr val="accent1">
                  <a:alpha val="87000"/>
                </a:schemeClr>
              </a:gs>
            </a:gsLst>
            <a:lin ang="5400000"/>
          </a:gradFill>
          <a:ln w="25400">
            <a:miter lim="400000"/>
          </a:ln>
        </p:spPr>
        <p:txBody>
          <a:bodyPr tIns="91439" bIns="91439" anchor="ctr"/>
          <a:lstStyle/>
          <a:p>
            <a:endParaRPr/>
          </a:p>
        </p:txBody>
      </p:sp>
      <p:sp>
        <p:nvSpPr>
          <p:cNvPr id="274" name="Three columns of content"/>
          <p:cNvSpPr txBox="1"/>
          <p:nvPr/>
        </p:nvSpPr>
        <p:spPr>
          <a:xfrm>
            <a:off x="6837345" y="1553224"/>
            <a:ext cx="11999318" cy="2031323"/>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lvl1pPr>
              <a:defRPr sz="12000" b="1">
                <a:solidFill>
                  <a:srgbClr val="222C35"/>
                </a:solidFill>
                <a:latin typeface="Roboto"/>
                <a:ea typeface="Roboto"/>
                <a:cs typeface="Roboto"/>
                <a:sym typeface="Roboto"/>
              </a:defRPr>
            </a:lvl1pPr>
          </a:lstStyle>
          <a:p>
            <a:r>
              <a:rPr lang="ru-RU" dirty="0" smtClean="0"/>
              <a:t>Конечная фаза</a:t>
            </a:r>
            <a:endParaRPr dirty="0"/>
          </a:p>
        </p:txBody>
      </p:sp>
      <p:sp>
        <p:nvSpPr>
          <p:cNvPr id="275" name="Lorem ipsum dolor sit adipiscing elit, sed do incididunt exercitation ullamco laboris nisi consequat. Duis aute irure dolor velit esse cillum dolore eu fugiat nulla."/>
          <p:cNvSpPr txBox="1"/>
          <p:nvPr/>
        </p:nvSpPr>
        <p:spPr>
          <a:xfrm>
            <a:off x="4446208" y="3547805"/>
            <a:ext cx="16748278" cy="9048629"/>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tIns="91439" bIns="91439">
            <a:spAutoFit/>
          </a:bodyPr>
          <a:lstStyle>
            <a:lvl1pPr defTabSz="914400">
              <a:defRPr>
                <a:solidFill>
                  <a:srgbClr val="828E99"/>
                </a:solidFill>
                <a:latin typeface="Roboto"/>
                <a:ea typeface="Roboto"/>
                <a:cs typeface="Roboto"/>
                <a:sym typeface="Roboto"/>
              </a:defRPr>
            </a:lvl1pPr>
          </a:lstStyle>
          <a:p>
            <a:r>
              <a:rPr lang="ru-RU" sz="3200" dirty="0"/>
              <a:t>В дальнейших испытаниях на больных с конкретным типом опухоли оценивают эффективность препарата при его изолированном применении или совместно с другими противоопухолевыми агентами. Простейшая оценка включает </a:t>
            </a:r>
            <a:r>
              <a:rPr lang="ru-RU" sz="3200" dirty="0" err="1"/>
              <a:t>нерандомизированные</a:t>
            </a:r>
            <a:r>
              <a:rPr lang="ru-RU" sz="3200" dirty="0"/>
              <a:t> исследования препарата. При этом для определенного типа опухоли возможно достаточно точно оценить чувствительность к тому или иному препарату, а также его токсичность. Иногда подобные исследования проводят на </a:t>
            </a:r>
            <a:r>
              <a:rPr lang="ru-RU" sz="3200" dirty="0" err="1"/>
              <a:t>рандомизированных</a:t>
            </a:r>
            <a:r>
              <a:rPr lang="ru-RU" sz="3200" dirty="0"/>
              <a:t> группах больных, сравнивая эффективность нового препарата с одним из уже используемых в клинике. После подтверждения эффективности лекарственного средства его применяют в комбинации с другими противоопухолевыми препаратами и снова испытывают на больных с определенным типом опухоли, находящейся на определенной стадии развития. Целью этих испытаний является оценка эффективности и переносимости назначенной рецептуры. Третья фаза испытаний оказывается более результативной, если проводится </a:t>
            </a:r>
            <a:r>
              <a:rPr lang="ru-RU" sz="3200" dirty="0" err="1"/>
              <a:t>рандомизированное</a:t>
            </a:r>
            <a:r>
              <a:rPr lang="ru-RU" sz="3200" dirty="0"/>
              <a:t> сравнение с группой больных, проходящих лечение по какой-либо из стандартных схем. После этого эффективность новой рецептуры можно оценить в крупномасштабных испытаниях. В результате таких исследований тщательно оценивают эффективность лечения определенной категории онкологических больных.</a:t>
            </a:r>
          </a:p>
        </p:txBody>
      </p:sp>
      <p:sp>
        <p:nvSpPr>
          <p:cNvPr id="276" name="Lorem ipsum dolor sit adipiscing elit, sed do incididunt exercitation ullamco laboris nisi consequat. Duis aute irure dolor velit esse cillum dolore eu fugiat nulla."/>
          <p:cNvSpPr txBox="1"/>
          <p:nvPr/>
        </p:nvSpPr>
        <p:spPr>
          <a:xfrm>
            <a:off x="10981729" y="7617459"/>
            <a:ext cx="5915443" cy="738662"/>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lvl1pPr defTabSz="914400">
              <a:defRPr>
                <a:solidFill>
                  <a:srgbClr val="828E99"/>
                </a:solidFill>
                <a:latin typeface="Roboto"/>
                <a:ea typeface="Roboto"/>
                <a:cs typeface="Roboto"/>
                <a:sym typeface="Roboto"/>
              </a:defRPr>
            </a:lvl1pPr>
          </a:lstStyle>
          <a:p>
            <a:endParaRPr dirty="0"/>
          </a:p>
        </p:txBody>
      </p:sp>
      <p:sp>
        <p:nvSpPr>
          <p:cNvPr id="277" name="Lorem ipsum dolor sit adipiscing elit, sed do incididunt exercitation ullamco laboris nisi consequat. Duis aute irure dolor velit esse cillum dolore eu fugiat nulla."/>
          <p:cNvSpPr txBox="1"/>
          <p:nvPr/>
        </p:nvSpPr>
        <p:spPr>
          <a:xfrm>
            <a:off x="17242831" y="7617459"/>
            <a:ext cx="5915443" cy="738662"/>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lvl1pPr defTabSz="914400">
              <a:defRPr>
                <a:solidFill>
                  <a:srgbClr val="828E99"/>
                </a:solidFill>
                <a:latin typeface="Roboto"/>
                <a:ea typeface="Roboto"/>
                <a:cs typeface="Roboto"/>
                <a:sym typeface="Roboto"/>
              </a:defRPr>
            </a:lvl1pPr>
          </a:lstStyle>
          <a:p>
            <a:endParaRPr dirty="0"/>
          </a:p>
        </p:txBody>
      </p:sp>
      <p:sp>
        <p:nvSpPr>
          <p:cNvPr id="278" name="Shape"/>
          <p:cNvSpPr/>
          <p:nvPr/>
        </p:nvSpPr>
        <p:spPr>
          <a:xfrm>
            <a:off x="6411430" y="732257"/>
            <a:ext cx="851831" cy="851966"/>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gradFill>
            <a:gsLst>
              <a:gs pos="0">
                <a:schemeClr val="accent5"/>
              </a:gs>
              <a:gs pos="100000">
                <a:schemeClr val="accent1">
                  <a:alpha val="87000"/>
                </a:schemeClr>
              </a:gs>
            </a:gsLst>
            <a:lin ang="5400000"/>
          </a:gradFill>
          <a:ln w="25400">
            <a:miter lim="400000"/>
          </a:ln>
        </p:spPr>
        <p:txBody>
          <a:bodyPr tIns="91439" bIns="91439" anchor="ctr"/>
          <a:lstStyle/>
          <a:p>
            <a:endParaRPr/>
          </a:p>
        </p:txBody>
      </p:sp>
      <p:sp>
        <p:nvSpPr>
          <p:cNvPr id="279" name="Shape"/>
          <p:cNvSpPr/>
          <p:nvPr/>
        </p:nvSpPr>
        <p:spPr>
          <a:xfrm>
            <a:off x="10500830" y="198857"/>
            <a:ext cx="851831" cy="851966"/>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gradFill>
            <a:gsLst>
              <a:gs pos="0">
                <a:srgbClr val="88DDCF">
                  <a:alpha val="34940"/>
                </a:srgbClr>
              </a:gs>
              <a:gs pos="100000">
                <a:schemeClr val="accent1">
                  <a:alpha val="35000"/>
                </a:schemeClr>
              </a:gs>
            </a:gsLst>
            <a:lin ang="5400000"/>
          </a:gradFill>
          <a:ln w="25400">
            <a:miter lim="400000"/>
          </a:ln>
        </p:spPr>
        <p:txBody>
          <a:bodyPr tIns="91439" bIns="91439" anchor="ctr"/>
          <a:lstStyle/>
          <a:p>
            <a:endParaRPr/>
          </a:p>
        </p:txBody>
      </p:sp>
      <p:sp>
        <p:nvSpPr>
          <p:cNvPr id="280" name="Subtitle Demo Text"/>
          <p:cNvSpPr txBox="1"/>
          <p:nvPr/>
        </p:nvSpPr>
        <p:spPr>
          <a:xfrm>
            <a:off x="4639616" y="2568886"/>
            <a:ext cx="5072758" cy="800217"/>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lvl1pPr>
              <a:defRPr sz="4000" b="1">
                <a:gradFill flip="none" rotWithShape="1">
                  <a:gsLst>
                    <a:gs pos="0">
                      <a:srgbClr val="4C99F9"/>
                    </a:gs>
                    <a:gs pos="100000">
                      <a:srgbClr val="88DDD0"/>
                    </a:gs>
                  </a:gsLst>
                  <a:lin ang="21114992" scaled="0"/>
                </a:gradFill>
                <a:latin typeface="Roboto"/>
                <a:ea typeface="Roboto"/>
                <a:cs typeface="Roboto"/>
                <a:sym typeface="Roboto"/>
              </a:defRPr>
            </a:lvl1pPr>
          </a:lstStyle>
          <a:p>
            <a:endParaRPr dirty="0">
              <a:gradFill flip="none" rotWithShape="1">
                <a:gsLst>
                  <a:gs pos="0">
                    <a:schemeClr val="accent1"/>
                  </a:gs>
                  <a:gs pos="100000">
                    <a:schemeClr val="accent5"/>
                  </a:gs>
                </a:gsLst>
                <a:lin ang="21114992" scaled="0"/>
              </a:gradFill>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Rectangle"/>
          <p:cNvSpPr/>
          <p:nvPr/>
        </p:nvSpPr>
        <p:spPr>
          <a:xfrm>
            <a:off x="63878" y="0"/>
            <a:ext cx="24440357" cy="13838834"/>
          </a:xfrm>
          <a:prstGeom prst="rect">
            <a:avLst/>
          </a:prstGeom>
          <a:gradFill>
            <a:gsLst>
              <a:gs pos="0">
                <a:schemeClr val="accent5"/>
              </a:gs>
              <a:gs pos="100000">
                <a:schemeClr val="accent2">
                  <a:alpha val="64000"/>
                </a:schemeClr>
              </a:gs>
            </a:gsLst>
            <a:lin ang="3255681"/>
          </a:gradFill>
          <a:ln w="25400">
            <a:miter lim="400000"/>
          </a:ln>
        </p:spPr>
        <p:txBody>
          <a:bodyPr tIns="91439" bIns="91439" anchor="ctr"/>
          <a:lstStyle/>
          <a:p>
            <a:endParaRPr/>
          </a:p>
        </p:txBody>
      </p:sp>
      <p:sp>
        <p:nvSpPr>
          <p:cNvPr id="283" name="This is slide with bullets"/>
          <p:cNvSpPr txBox="1"/>
          <p:nvPr/>
        </p:nvSpPr>
        <p:spPr>
          <a:xfrm>
            <a:off x="789527" y="764701"/>
            <a:ext cx="13930215" cy="1415770"/>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lvl1pPr>
              <a:defRPr sz="8000" b="1">
                <a:solidFill>
                  <a:srgbClr val="FFFFFF"/>
                </a:solidFill>
                <a:latin typeface="Roboto"/>
                <a:ea typeface="Roboto"/>
                <a:cs typeface="Roboto"/>
                <a:sym typeface="Roboto"/>
              </a:defRPr>
            </a:lvl1pPr>
          </a:lstStyle>
          <a:p>
            <a:r>
              <a:rPr lang="ru-RU" dirty="0" smtClean="0"/>
              <a:t>Выводы</a:t>
            </a:r>
            <a:endParaRPr dirty="0"/>
          </a:p>
        </p:txBody>
      </p:sp>
      <p:sp>
        <p:nvSpPr>
          <p:cNvPr id="284" name="Lorem ipsum dolor sit amet, consectetur adipiscing elit, sed do eiusmod tempor incididunt ut labore et dolore magna…"/>
          <p:cNvSpPr txBox="1"/>
          <p:nvPr/>
        </p:nvSpPr>
        <p:spPr>
          <a:xfrm>
            <a:off x="1478737" y="4040046"/>
            <a:ext cx="14858525" cy="7386635"/>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p>
            <a:r>
              <a:rPr lang="ru-RU" dirty="0">
                <a:solidFill>
                  <a:schemeClr val="bg1"/>
                </a:solidFill>
              </a:rPr>
              <a:t>Фармакотерапия опухолевой патологии, наряду с лучевой терапией и хирургией, является наиболее важной составляющей борьбы с онкологическими заболеваниями. За последние годы она обогатилась многочисленными новыми препаратами, повысившими ее эффективность и безопасность.</a:t>
            </a:r>
          </a:p>
          <a:p>
            <a:r>
              <a:rPr lang="ru-RU" dirty="0">
                <a:solidFill>
                  <a:schemeClr val="bg1"/>
                </a:solidFill>
              </a:rPr>
              <a:t>Все противоопухолевые препараты разделяют на ряд групп, исходя из их химической структуры, механизма действия, источников получения: </a:t>
            </a:r>
            <a:r>
              <a:rPr lang="ru-RU" dirty="0" err="1">
                <a:solidFill>
                  <a:schemeClr val="bg1"/>
                </a:solidFill>
              </a:rPr>
              <a:t>алкилирующие</a:t>
            </a:r>
            <a:r>
              <a:rPr lang="ru-RU" dirty="0">
                <a:solidFill>
                  <a:schemeClr val="bg1"/>
                </a:solidFill>
              </a:rPr>
              <a:t> вещества, антиметаболиты, антибиотики, агонисты и антагонисты гормонов, алкалоиды и другие средства растительного происхождения.</a:t>
            </a:r>
          </a:p>
          <a:p>
            <a:r>
              <a:rPr lang="ru-RU" dirty="0">
                <a:solidFill>
                  <a:schemeClr val="bg1"/>
                </a:solidFill>
              </a:rPr>
              <a:t>Среди различных групп синтетических химических веществ, используемых для лечения опухолевой болезни, наиболее важными продолжают оставаться </a:t>
            </a:r>
            <a:r>
              <a:rPr lang="ru-RU" dirty="0" err="1">
                <a:solidFill>
                  <a:schemeClr val="bg1"/>
                </a:solidFill>
              </a:rPr>
              <a:t>алкилирующие</a:t>
            </a:r>
            <a:r>
              <a:rPr lang="ru-RU" dirty="0">
                <a:solidFill>
                  <a:schemeClr val="bg1"/>
                </a:solidFill>
              </a:rPr>
              <a:t> соединения и антиметаболиты</a:t>
            </a:r>
            <a:endParaRPr dirty="0">
              <a:solidFill>
                <a:schemeClr val="bg1"/>
              </a:solidFill>
            </a:endParaRPr>
          </a:p>
        </p:txBody>
      </p:sp>
      <p:sp>
        <p:nvSpPr>
          <p:cNvPr id="285" name="Subtitle Demo Text"/>
          <p:cNvSpPr txBox="1"/>
          <p:nvPr/>
        </p:nvSpPr>
        <p:spPr>
          <a:xfrm>
            <a:off x="2681877" y="3641713"/>
            <a:ext cx="5072758" cy="800217"/>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lvl1pPr>
              <a:defRPr sz="4000" b="1">
                <a:solidFill>
                  <a:srgbClr val="FFFFFF"/>
                </a:solidFill>
                <a:latin typeface="Roboto"/>
                <a:ea typeface="Roboto"/>
                <a:cs typeface="Roboto"/>
                <a:sym typeface="Roboto"/>
              </a:defRPr>
            </a:lvl1pPr>
          </a:lstStyle>
          <a:p>
            <a:endParaRPr dirty="0"/>
          </a:p>
        </p:txBody>
      </p:sp>
      <p:sp>
        <p:nvSpPr>
          <p:cNvPr id="286" name="Shape"/>
          <p:cNvSpPr/>
          <p:nvPr/>
        </p:nvSpPr>
        <p:spPr>
          <a:xfrm>
            <a:off x="20858559" y="9524999"/>
            <a:ext cx="2510236" cy="2510633"/>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FFFFF">
              <a:alpha val="29692"/>
            </a:srgbClr>
          </a:solidFill>
          <a:ln w="25400">
            <a:miter lim="400000"/>
          </a:ln>
        </p:spPr>
        <p:txBody>
          <a:bodyPr tIns="91439" bIns="91439" anchor="ctr"/>
          <a:lstStyle/>
          <a:p>
            <a:endParaRPr/>
          </a:p>
        </p:txBody>
      </p:sp>
      <p:sp>
        <p:nvSpPr>
          <p:cNvPr id="287" name="Shape"/>
          <p:cNvSpPr/>
          <p:nvPr/>
        </p:nvSpPr>
        <p:spPr>
          <a:xfrm>
            <a:off x="17954783" y="1247131"/>
            <a:ext cx="5349524" cy="5350370"/>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FFFFF">
              <a:alpha val="68952"/>
            </a:srgbClr>
          </a:solidFill>
          <a:ln w="25400">
            <a:miter lim="400000"/>
          </a:ln>
        </p:spPr>
        <p:txBody>
          <a:bodyPr tIns="91439" bIns="91439" anchor="ctr"/>
          <a:lstStyle/>
          <a:p>
            <a:endParaRPr/>
          </a:p>
        </p:txBody>
      </p:sp>
      <p:sp>
        <p:nvSpPr>
          <p:cNvPr id="288" name="Shape"/>
          <p:cNvSpPr/>
          <p:nvPr/>
        </p:nvSpPr>
        <p:spPr>
          <a:xfrm>
            <a:off x="14305359" y="-330201"/>
            <a:ext cx="2510236" cy="2510633"/>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FFFFF">
              <a:alpha val="29692"/>
            </a:srgbClr>
          </a:solidFill>
          <a:ln w="25400">
            <a:miter lim="400000"/>
          </a:ln>
        </p:spPr>
        <p:txBody>
          <a:bodyPr tIns="91439" bIns="91439" anchor="ctr"/>
          <a:lstStyle/>
          <a:p>
            <a:endParaRPr/>
          </a:p>
        </p:txBody>
      </p:sp>
      <p:sp>
        <p:nvSpPr>
          <p:cNvPr id="289" name="Shape"/>
          <p:cNvSpPr/>
          <p:nvPr/>
        </p:nvSpPr>
        <p:spPr>
          <a:xfrm>
            <a:off x="22745269" y="907176"/>
            <a:ext cx="797753" cy="797880"/>
          </a:xfrm>
          <a:custGeom>
            <a:avLst/>
            <a:gdLst/>
            <a:ahLst/>
            <a:cxnLst>
              <a:cxn ang="0">
                <a:pos x="wd2" y="hd2"/>
              </a:cxn>
              <a:cxn ang="5400000">
                <a:pos x="wd2" y="hd2"/>
              </a:cxn>
              <a:cxn ang="10800000">
                <a:pos x="wd2" y="hd2"/>
              </a:cxn>
              <a:cxn ang="16200000">
                <a:pos x="wd2" y="hd2"/>
              </a:cxn>
            </a:cxnLst>
            <a:rect l="0" t="0" r="r" b="b"/>
            <a:pathLst>
              <a:path w="21597" h="21599" extrusionOk="0">
                <a:moveTo>
                  <a:pt x="8694" y="0"/>
                </a:moveTo>
                <a:cubicBezTo>
                  <a:pt x="8195" y="0"/>
                  <a:pt x="7896" y="-1"/>
                  <a:pt x="7697" y="82"/>
                </a:cubicBezTo>
                <a:cubicBezTo>
                  <a:pt x="7409" y="187"/>
                  <a:pt x="7183" y="416"/>
                  <a:pt x="7079" y="704"/>
                </a:cubicBezTo>
                <a:cubicBezTo>
                  <a:pt x="6996" y="903"/>
                  <a:pt x="6997" y="1202"/>
                  <a:pt x="6997" y="1701"/>
                </a:cubicBezTo>
                <a:lnTo>
                  <a:pt x="6997" y="6996"/>
                </a:lnTo>
                <a:lnTo>
                  <a:pt x="1701" y="6996"/>
                </a:lnTo>
                <a:cubicBezTo>
                  <a:pt x="1202" y="6996"/>
                  <a:pt x="903" y="6995"/>
                  <a:pt x="704" y="7078"/>
                </a:cubicBezTo>
                <a:cubicBezTo>
                  <a:pt x="416" y="7183"/>
                  <a:pt x="187" y="7409"/>
                  <a:pt x="82" y="7696"/>
                </a:cubicBezTo>
                <a:cubicBezTo>
                  <a:pt x="-1" y="7895"/>
                  <a:pt x="0" y="8195"/>
                  <a:pt x="0" y="8693"/>
                </a:cubicBezTo>
                <a:lnTo>
                  <a:pt x="0" y="12903"/>
                </a:lnTo>
                <a:cubicBezTo>
                  <a:pt x="0" y="13401"/>
                  <a:pt x="-1" y="13700"/>
                  <a:pt x="82" y="13900"/>
                </a:cubicBezTo>
                <a:cubicBezTo>
                  <a:pt x="187" y="14187"/>
                  <a:pt x="416" y="14413"/>
                  <a:pt x="704" y="14518"/>
                </a:cubicBezTo>
                <a:cubicBezTo>
                  <a:pt x="903" y="14601"/>
                  <a:pt x="1202" y="14603"/>
                  <a:pt x="1701" y="14603"/>
                </a:cubicBezTo>
                <a:lnTo>
                  <a:pt x="6997" y="14603"/>
                </a:lnTo>
                <a:lnTo>
                  <a:pt x="6997" y="19899"/>
                </a:lnTo>
                <a:cubicBezTo>
                  <a:pt x="6997" y="20397"/>
                  <a:pt x="6996" y="20696"/>
                  <a:pt x="7079" y="20896"/>
                </a:cubicBezTo>
                <a:cubicBezTo>
                  <a:pt x="7183" y="21183"/>
                  <a:pt x="7409" y="21409"/>
                  <a:pt x="7697" y="21514"/>
                </a:cubicBezTo>
                <a:cubicBezTo>
                  <a:pt x="7896" y="21597"/>
                  <a:pt x="8195" y="21599"/>
                  <a:pt x="8694" y="21599"/>
                </a:cubicBezTo>
                <a:lnTo>
                  <a:pt x="12904" y="21599"/>
                </a:lnTo>
                <a:cubicBezTo>
                  <a:pt x="13403" y="21599"/>
                  <a:pt x="13702" y="21597"/>
                  <a:pt x="13901" y="21514"/>
                </a:cubicBezTo>
                <a:cubicBezTo>
                  <a:pt x="14189" y="21409"/>
                  <a:pt x="14415" y="21183"/>
                  <a:pt x="14519" y="20896"/>
                </a:cubicBezTo>
                <a:cubicBezTo>
                  <a:pt x="14602" y="20696"/>
                  <a:pt x="14605" y="20397"/>
                  <a:pt x="14605" y="19899"/>
                </a:cubicBezTo>
                <a:lnTo>
                  <a:pt x="14605" y="14603"/>
                </a:lnTo>
                <a:lnTo>
                  <a:pt x="19901" y="14603"/>
                </a:lnTo>
                <a:cubicBezTo>
                  <a:pt x="20399" y="14603"/>
                  <a:pt x="20698" y="14601"/>
                  <a:pt x="20898" y="14518"/>
                </a:cubicBezTo>
                <a:cubicBezTo>
                  <a:pt x="21185" y="14413"/>
                  <a:pt x="21411" y="14187"/>
                  <a:pt x="21516" y="13900"/>
                </a:cubicBezTo>
                <a:cubicBezTo>
                  <a:pt x="21599" y="13700"/>
                  <a:pt x="21598" y="13401"/>
                  <a:pt x="21598" y="12903"/>
                </a:cubicBezTo>
                <a:lnTo>
                  <a:pt x="21598" y="8693"/>
                </a:lnTo>
                <a:cubicBezTo>
                  <a:pt x="21598" y="8195"/>
                  <a:pt x="21599" y="7895"/>
                  <a:pt x="21516" y="7696"/>
                </a:cubicBezTo>
                <a:cubicBezTo>
                  <a:pt x="21411" y="7409"/>
                  <a:pt x="21185" y="7183"/>
                  <a:pt x="20898" y="7078"/>
                </a:cubicBezTo>
                <a:cubicBezTo>
                  <a:pt x="20698" y="6995"/>
                  <a:pt x="20399" y="6996"/>
                  <a:pt x="19901" y="6996"/>
                </a:cubicBezTo>
                <a:lnTo>
                  <a:pt x="14605" y="6996"/>
                </a:lnTo>
                <a:lnTo>
                  <a:pt x="14605" y="1701"/>
                </a:lnTo>
                <a:cubicBezTo>
                  <a:pt x="14605" y="1202"/>
                  <a:pt x="14602" y="903"/>
                  <a:pt x="14519" y="704"/>
                </a:cubicBezTo>
                <a:cubicBezTo>
                  <a:pt x="14415" y="416"/>
                  <a:pt x="14189" y="187"/>
                  <a:pt x="13901" y="82"/>
                </a:cubicBezTo>
                <a:cubicBezTo>
                  <a:pt x="13702" y="-1"/>
                  <a:pt x="13403" y="0"/>
                  <a:pt x="12904" y="0"/>
                </a:cubicBezTo>
                <a:lnTo>
                  <a:pt x="8694" y="0"/>
                </a:lnTo>
                <a:close/>
              </a:path>
            </a:pathLst>
          </a:custGeom>
          <a:solidFill>
            <a:srgbClr val="FFFFFF">
              <a:alpha val="68952"/>
            </a:srgbClr>
          </a:solidFill>
          <a:ln w="25400">
            <a:miter lim="400000"/>
          </a:ln>
        </p:spPr>
        <p:txBody>
          <a:bodyPr tIns="91439" bIns="91439" anchor="ctr"/>
          <a:lstStyle/>
          <a:p>
            <a:endParaRPr/>
          </a:p>
        </p:txBody>
      </p:sp>
      <p:sp>
        <p:nvSpPr>
          <p:cNvPr id="290" name="Graphic 95"/>
          <p:cNvSpPr/>
          <p:nvPr/>
        </p:nvSpPr>
        <p:spPr>
          <a:xfrm>
            <a:off x="19976735" y="3195451"/>
            <a:ext cx="1305622" cy="1498335"/>
          </a:xfrm>
          <a:custGeom>
            <a:avLst/>
            <a:gdLst/>
            <a:ahLst/>
            <a:cxnLst>
              <a:cxn ang="0">
                <a:pos x="wd2" y="hd2"/>
              </a:cxn>
              <a:cxn ang="5400000">
                <a:pos x="wd2" y="hd2"/>
              </a:cxn>
              <a:cxn ang="10800000">
                <a:pos x="wd2" y="hd2"/>
              </a:cxn>
              <a:cxn ang="16200000">
                <a:pos x="wd2" y="hd2"/>
              </a:cxn>
            </a:cxnLst>
            <a:rect l="0" t="0" r="r" b="b"/>
            <a:pathLst>
              <a:path w="21356" h="20727" extrusionOk="0">
                <a:moveTo>
                  <a:pt x="13459" y="20057"/>
                </a:moveTo>
                <a:cubicBezTo>
                  <a:pt x="13459" y="20427"/>
                  <a:pt x="13105" y="20727"/>
                  <a:pt x="12668" y="20727"/>
                </a:cubicBezTo>
                <a:lnTo>
                  <a:pt x="4751" y="20727"/>
                </a:lnTo>
                <a:cubicBezTo>
                  <a:pt x="4314" y="20727"/>
                  <a:pt x="3959" y="20427"/>
                  <a:pt x="3959" y="20057"/>
                </a:cubicBezTo>
                <a:cubicBezTo>
                  <a:pt x="3959" y="19688"/>
                  <a:pt x="4314" y="19388"/>
                  <a:pt x="4751" y="19388"/>
                </a:cubicBezTo>
                <a:lnTo>
                  <a:pt x="7918" y="19388"/>
                </a:lnTo>
                <a:lnTo>
                  <a:pt x="7918" y="18094"/>
                </a:lnTo>
                <a:lnTo>
                  <a:pt x="9501" y="18202"/>
                </a:lnTo>
                <a:lnTo>
                  <a:pt x="9501" y="19388"/>
                </a:lnTo>
                <a:lnTo>
                  <a:pt x="12668" y="19388"/>
                </a:lnTo>
                <a:cubicBezTo>
                  <a:pt x="13105" y="19388"/>
                  <a:pt x="13459" y="19688"/>
                  <a:pt x="13459" y="20057"/>
                </a:cubicBezTo>
                <a:close/>
                <a:moveTo>
                  <a:pt x="20160" y="1685"/>
                </a:moveTo>
                <a:cubicBezTo>
                  <a:pt x="17904" y="-873"/>
                  <a:pt x="13972" y="-56"/>
                  <a:pt x="11027" y="1117"/>
                </a:cubicBezTo>
                <a:cubicBezTo>
                  <a:pt x="9869" y="1578"/>
                  <a:pt x="8128" y="2162"/>
                  <a:pt x="7857" y="3373"/>
                </a:cubicBezTo>
                <a:cubicBezTo>
                  <a:pt x="7683" y="4149"/>
                  <a:pt x="8339" y="4457"/>
                  <a:pt x="9159" y="4426"/>
                </a:cubicBezTo>
                <a:cubicBezTo>
                  <a:pt x="10288" y="4382"/>
                  <a:pt x="10822" y="3820"/>
                  <a:pt x="11640" y="3247"/>
                </a:cubicBezTo>
                <a:cubicBezTo>
                  <a:pt x="13396" y="2017"/>
                  <a:pt x="16166" y="364"/>
                  <a:pt x="18333" y="1968"/>
                </a:cubicBezTo>
                <a:cubicBezTo>
                  <a:pt x="18539" y="2124"/>
                  <a:pt x="18724" y="2297"/>
                  <a:pt x="18887" y="2485"/>
                </a:cubicBezTo>
                <a:cubicBezTo>
                  <a:pt x="19607" y="3247"/>
                  <a:pt x="19908" y="4233"/>
                  <a:pt x="19714" y="5194"/>
                </a:cubicBezTo>
                <a:cubicBezTo>
                  <a:pt x="19593" y="5713"/>
                  <a:pt x="19347" y="6205"/>
                  <a:pt x="18993" y="6640"/>
                </a:cubicBezTo>
                <a:cubicBezTo>
                  <a:pt x="18998" y="6739"/>
                  <a:pt x="18995" y="6838"/>
                  <a:pt x="18983" y="6937"/>
                </a:cubicBezTo>
                <a:cubicBezTo>
                  <a:pt x="18862" y="7691"/>
                  <a:pt x="18607" y="8426"/>
                  <a:pt x="18228" y="9117"/>
                </a:cubicBezTo>
                <a:cubicBezTo>
                  <a:pt x="19786" y="8285"/>
                  <a:pt x="20882" y="6958"/>
                  <a:pt x="21270" y="5435"/>
                </a:cubicBezTo>
                <a:cubicBezTo>
                  <a:pt x="21549" y="4108"/>
                  <a:pt x="21145" y="2744"/>
                  <a:pt x="20160" y="1685"/>
                </a:cubicBezTo>
                <a:close/>
                <a:moveTo>
                  <a:pt x="16188" y="20431"/>
                </a:moveTo>
                <a:cubicBezTo>
                  <a:pt x="15087" y="19089"/>
                  <a:pt x="13561" y="18036"/>
                  <a:pt x="11785" y="17394"/>
                </a:cubicBezTo>
                <a:cubicBezTo>
                  <a:pt x="10399" y="17014"/>
                  <a:pt x="8959" y="16791"/>
                  <a:pt x="7504" y="16731"/>
                </a:cubicBezTo>
                <a:cubicBezTo>
                  <a:pt x="6324" y="16688"/>
                  <a:pt x="5169" y="16437"/>
                  <a:pt x="4111" y="15994"/>
                </a:cubicBezTo>
                <a:cubicBezTo>
                  <a:pt x="3077" y="15518"/>
                  <a:pt x="2362" y="14664"/>
                  <a:pt x="2174" y="13680"/>
                </a:cubicBezTo>
                <a:cubicBezTo>
                  <a:pt x="2012" y="12799"/>
                  <a:pt x="2340" y="11903"/>
                  <a:pt x="3064" y="11253"/>
                </a:cubicBezTo>
                <a:cubicBezTo>
                  <a:pt x="3099" y="11222"/>
                  <a:pt x="3143" y="11196"/>
                  <a:pt x="3179" y="11166"/>
                </a:cubicBezTo>
                <a:cubicBezTo>
                  <a:pt x="1460" y="10119"/>
                  <a:pt x="316" y="8528"/>
                  <a:pt x="7" y="6756"/>
                </a:cubicBezTo>
                <a:cubicBezTo>
                  <a:pt x="-51" y="6390"/>
                  <a:pt x="253" y="6053"/>
                  <a:pt x="686" y="6004"/>
                </a:cubicBezTo>
                <a:cubicBezTo>
                  <a:pt x="722" y="6000"/>
                  <a:pt x="757" y="5998"/>
                  <a:pt x="793" y="5998"/>
                </a:cubicBezTo>
                <a:lnTo>
                  <a:pt x="16626" y="5998"/>
                </a:lnTo>
                <a:cubicBezTo>
                  <a:pt x="17063" y="5998"/>
                  <a:pt x="17418" y="6297"/>
                  <a:pt x="17418" y="6667"/>
                </a:cubicBezTo>
                <a:cubicBezTo>
                  <a:pt x="17418" y="6697"/>
                  <a:pt x="17415" y="6727"/>
                  <a:pt x="17411" y="6757"/>
                </a:cubicBezTo>
                <a:cubicBezTo>
                  <a:pt x="16902" y="9937"/>
                  <a:pt x="13569" y="12381"/>
                  <a:pt x="9501" y="12665"/>
                </a:cubicBezTo>
                <a:lnTo>
                  <a:pt x="9501" y="15554"/>
                </a:lnTo>
                <a:cubicBezTo>
                  <a:pt x="10491" y="15623"/>
                  <a:pt x="11461" y="15827"/>
                  <a:pt x="12375" y="16157"/>
                </a:cubicBezTo>
                <a:cubicBezTo>
                  <a:pt x="14436" y="16927"/>
                  <a:pt x="15879" y="18545"/>
                  <a:pt x="16188" y="20433"/>
                </a:cubicBezTo>
                <a:close/>
                <a:moveTo>
                  <a:pt x="7665" y="15400"/>
                </a:moveTo>
                <a:lnTo>
                  <a:pt x="7918" y="15421"/>
                </a:lnTo>
                <a:lnTo>
                  <a:pt x="7918" y="12664"/>
                </a:lnTo>
                <a:cubicBezTo>
                  <a:pt x="6765" y="12584"/>
                  <a:pt x="5639" y="12323"/>
                  <a:pt x="4599" y="11895"/>
                </a:cubicBezTo>
                <a:cubicBezTo>
                  <a:pt x="4461" y="11976"/>
                  <a:pt x="4334" y="12069"/>
                  <a:pt x="4217" y="12172"/>
                </a:cubicBezTo>
                <a:cubicBezTo>
                  <a:pt x="3824" y="12521"/>
                  <a:pt x="3648" y="13007"/>
                  <a:pt x="3742" y="13483"/>
                </a:cubicBezTo>
                <a:cubicBezTo>
                  <a:pt x="3858" y="14059"/>
                  <a:pt x="4281" y="14557"/>
                  <a:pt x="4890" y="14833"/>
                </a:cubicBezTo>
                <a:cubicBezTo>
                  <a:pt x="5761" y="15177"/>
                  <a:pt x="6705" y="15370"/>
                  <a:pt x="7665" y="15400"/>
                </a:cubicBezTo>
                <a:close/>
                <a:moveTo>
                  <a:pt x="6503" y="10433"/>
                </a:moveTo>
                <a:cubicBezTo>
                  <a:pt x="6683" y="10096"/>
                  <a:pt x="6506" y="9700"/>
                  <a:pt x="6108" y="9547"/>
                </a:cubicBezTo>
                <a:cubicBezTo>
                  <a:pt x="6108" y="9547"/>
                  <a:pt x="6107" y="9547"/>
                  <a:pt x="6107" y="9547"/>
                </a:cubicBezTo>
                <a:cubicBezTo>
                  <a:pt x="5075" y="9162"/>
                  <a:pt x="4215" y="8509"/>
                  <a:pt x="3653" y="7682"/>
                </a:cubicBezTo>
                <a:cubicBezTo>
                  <a:pt x="3441" y="7359"/>
                  <a:pt x="2959" y="7242"/>
                  <a:pt x="2577" y="7421"/>
                </a:cubicBezTo>
                <a:cubicBezTo>
                  <a:pt x="2194" y="7600"/>
                  <a:pt x="2056" y="8007"/>
                  <a:pt x="2267" y="8331"/>
                </a:cubicBezTo>
                <a:cubicBezTo>
                  <a:pt x="2996" y="9409"/>
                  <a:pt x="4113" y="10262"/>
                  <a:pt x="5455" y="10766"/>
                </a:cubicBezTo>
                <a:cubicBezTo>
                  <a:pt x="5853" y="10918"/>
                  <a:pt x="6322" y="10769"/>
                  <a:pt x="6502" y="10432"/>
                </a:cubicBezTo>
                <a:cubicBezTo>
                  <a:pt x="6503" y="10432"/>
                  <a:pt x="6503" y="10431"/>
                  <a:pt x="6503" y="10431"/>
                </a:cubicBezTo>
                <a:close/>
              </a:path>
            </a:pathLst>
          </a:custGeom>
          <a:gradFill>
            <a:gsLst>
              <a:gs pos="0">
                <a:schemeClr val="accent5"/>
              </a:gs>
              <a:gs pos="100000">
                <a:schemeClr val="accent1">
                  <a:alpha val="77000"/>
                </a:schemeClr>
              </a:gs>
            </a:gsLst>
            <a:lin ang="3255681"/>
          </a:gradFill>
          <a:ln w="12700">
            <a:miter lim="400000"/>
          </a:ln>
        </p:spPr>
        <p:txBody>
          <a:bodyPr lIns="45719" rIns="45719"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Tree>
  </p:cSld>
  <p:clrMapOvr>
    <a:masterClrMapping/>
  </p:clrMapOvr>
  <p:transition spd="med"/>
</p:sld>
</file>

<file path=ppt/theme/theme1.xml><?xml version="1.0" encoding="utf-8"?>
<a:theme xmlns:a="http://schemas.openxmlformats.org/drawingml/2006/main" name="Office Theme">
  <a:themeElements>
    <a:clrScheme name="Medical Free Template">
      <a:dk1>
        <a:srgbClr val="202B34"/>
      </a:dk1>
      <a:lt1>
        <a:srgbClr val="FFFFFF"/>
      </a:lt1>
      <a:dk2>
        <a:srgbClr val="7D8E99"/>
      </a:dk2>
      <a:lt2>
        <a:srgbClr val="F2F0F2"/>
      </a:lt2>
      <a:accent1>
        <a:srgbClr val="219BFE"/>
      </a:accent1>
      <a:accent2>
        <a:srgbClr val="36ADF1"/>
      </a:accent2>
      <a:accent3>
        <a:srgbClr val="43BEE6"/>
      </a:accent3>
      <a:accent4>
        <a:srgbClr val="53CDDB"/>
      </a:accent4>
      <a:accent5>
        <a:srgbClr val="67E0CE"/>
      </a:accent5>
      <a:accent6>
        <a:srgbClr val="859CD7"/>
      </a:accent6>
      <a:hlink>
        <a:srgbClr val="36ADF1"/>
      </a:hlink>
      <a:folHlink>
        <a:srgbClr val="43BEE6"/>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C99F8"/>
        </a:solidFill>
        <a:ln w="25400" cap="flat">
          <a:noFill/>
          <a:miter lim="400000"/>
        </a:ln>
        <a:effectLst/>
        <a:sp3d/>
      </a:spPr>
      <a:bodyPr rot="0" spcFirstLastPara="1" vertOverflow="overflow" horzOverflow="overflow" vert="horz" wrap="square" lIns="91439" tIns="91439" rIns="91439" bIns="91439" numCol="1" spcCol="38100" rtlCol="0" anchor="ctr">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25400" cap="flat">
          <a:noFill/>
          <a:miter lim="400000"/>
        </a:ln>
        <a:effectLst/>
        <a:sp3d/>
      </a:spPr>
      <a:bodyPr rot="0" spcFirstLastPara="1" vertOverflow="overflow" horzOverflow="overflow" vert="horz" wrap="square" lIns="91439" tIns="91439" rIns="91439" bIns="91439" numCol="1" spcCol="38100" rtlCol="0" anchor="t">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C99F8"/>
        </a:solidFill>
        <a:ln w="25400" cap="flat">
          <a:noFill/>
          <a:miter lim="400000"/>
        </a:ln>
        <a:effectLst/>
        <a:sp3d/>
      </a:spPr>
      <a:bodyPr rot="0" spcFirstLastPara="1" vertOverflow="overflow" horzOverflow="overflow" vert="horz" wrap="square" lIns="91439" tIns="91439" rIns="91439" bIns="91439" numCol="1" spcCol="38100" rtlCol="0" anchor="ctr">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25400" cap="flat">
          <a:noFill/>
          <a:miter lim="400000"/>
        </a:ln>
        <a:effectLst/>
        <a:sp3d/>
      </a:spPr>
      <a:bodyPr rot="0" spcFirstLastPara="1" vertOverflow="overflow" horzOverflow="overflow" vert="horz" wrap="square" lIns="91439" tIns="91439" rIns="91439" bIns="91439" numCol="1" spcCol="38100" rtlCol="0" anchor="t">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257</TotalTime>
  <Words>700</Words>
  <Application>Microsoft Office PowerPoint</Application>
  <PresentationFormat>Произвольный</PresentationFormat>
  <Paragraphs>36</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Arial</vt:lpstr>
      <vt:lpstr>Bahnschrift Light Condensed</vt:lpstr>
      <vt:lpstr>Calibri</vt:lpstr>
      <vt:lpstr>Calibri Light</vt:lpstr>
      <vt:lpstr>Helvetica Neue Medium</vt:lpstr>
      <vt:lpstr>Roboto</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Пользователь</dc:creator>
  <cp:lastModifiedBy>User</cp:lastModifiedBy>
  <cp:revision>13</cp:revision>
  <dcterms:modified xsi:type="dcterms:W3CDTF">2022-11-10T09:44:53Z</dcterms:modified>
</cp:coreProperties>
</file>