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8" r:id="rId3"/>
    <p:sldId id="297" r:id="rId4"/>
    <p:sldId id="298" r:id="rId5"/>
    <p:sldId id="296" r:id="rId6"/>
    <p:sldId id="299" r:id="rId7"/>
    <p:sldId id="300" r:id="rId8"/>
    <p:sldId id="301" r:id="rId9"/>
    <p:sldId id="302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98151E-0C3A-494B-B26B-37D62C383CFE}">
  <a:tblStyle styleId="{9698151E-0C3A-494B-B26B-37D62C383C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48185A3-63CA-4AD0-B97A-12F4E01556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5" autoAdjust="0"/>
  </p:normalViewPr>
  <p:slideViewPr>
    <p:cSldViewPr snapToGrid="0">
      <p:cViewPr varScale="1">
        <p:scale>
          <a:sx n="91" d="100"/>
          <a:sy n="91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l" t="t" r="r" b="b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l" t="t" r="r" b="b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l" t="t" r="r" b="b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1" name="Google Shape;31;p5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l" t="t" r="r" b="b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6" name="Google Shape;86;p10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l" t="t" r="r" b="b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7" name="Google Shape;87;p10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l" t="t" r="r" b="b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8" name="Google Shape;88;p1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l" t="t" r="r" b="b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l" t="t" r="r" b="b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90" name="Google Shape;90;p10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l" t="t" r="r" b="b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ctrTitle"/>
          </p:nvPr>
        </p:nvSpPr>
        <p:spPr>
          <a:xfrm>
            <a:off x="613064" y="1402771"/>
            <a:ext cx="8229600" cy="217170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>
                <a:latin typeface="Bahnschrift" panose="020B0502040204020203" pitchFamily="34" charset="0"/>
              </a:rPr>
              <a:t>Общая биотехнологическая схема производства пищевых продуктов</a:t>
            </a:r>
            <a:endParaRPr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>
            <a:spLocks noGrp="1"/>
          </p:cNvSpPr>
          <p:nvPr>
            <p:ph type="subTitle" idx="4294967295"/>
          </p:nvPr>
        </p:nvSpPr>
        <p:spPr>
          <a:xfrm>
            <a:off x="575822" y="914400"/>
            <a:ext cx="8177644" cy="3958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ru-RU" sz="2000" dirty="0" smtClean="0"/>
              <a:t>	Большое </a:t>
            </a:r>
            <a:r>
              <a:rPr lang="ru-RU" sz="2000" dirty="0"/>
              <a:t>разнообразие биотехнологических процессов, нашедших промышленное применение, приводит к необходимости рассмотреть общие, наиболее важные проблемы, возникающие при создании любого биотехнологического производства. Процессы промышленной биотехнологии разделяют на 2 большие группы: производство биомассы и получение продуктов метаболизма. Однако такая классификация не отражает наиболее существенных с технологической точки зрения аспектов промышленных биотехнологических процессов. В этом плане необходимо рассматривать стадии биотехнологического производства, их сходство и различие в зависимости от конечной цели биотехнологического процесса.</a:t>
            </a:r>
            <a:endParaRPr sz="2000" b="1" dirty="0"/>
          </a:p>
        </p:txBody>
      </p:sp>
      <p:sp>
        <p:nvSpPr>
          <p:cNvPr id="119" name="Google Shape;119;p13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4" r="9084"/>
          <a:stretch/>
        </p:blipFill>
        <p:spPr>
          <a:xfrm>
            <a:off x="1371601" y="251638"/>
            <a:ext cx="6660572" cy="46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284100"/>
            <a:ext cx="7370700" cy="857400"/>
          </a:xfrm>
        </p:spPr>
        <p:txBody>
          <a:bodyPr/>
          <a:lstStyle/>
          <a:p>
            <a:r>
              <a:rPr lang="ru-RU" sz="4000" dirty="0" smtClean="0"/>
              <a:t>Подготовка сырья</a:t>
            </a:r>
            <a:endParaRPr lang="en-US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1141500"/>
            <a:ext cx="7370700" cy="3327300"/>
          </a:xfrm>
        </p:spPr>
        <p:txBody>
          <a:bodyPr/>
          <a:lstStyle/>
          <a:p>
            <a:pPr marL="76200" indent="0">
              <a:buNone/>
            </a:pPr>
            <a:r>
              <a:rPr lang="ru-RU" sz="1600" b="1" i="1" dirty="0"/>
              <a:t>Две начальные стадии</a:t>
            </a:r>
            <a:r>
              <a:rPr lang="ru-RU" sz="1600" dirty="0"/>
              <a:t> включают </a:t>
            </a:r>
            <a:r>
              <a:rPr lang="ru-RU" sz="1600" b="1" i="1" dirty="0"/>
              <a:t>подготовку </a:t>
            </a:r>
            <a:r>
              <a:rPr lang="ru-RU" sz="1600" b="1" i="1" dirty="0" smtClean="0"/>
              <a:t>сырья</a:t>
            </a:r>
            <a:r>
              <a:rPr lang="ru-RU" sz="1600" dirty="0"/>
              <a:t> и </a:t>
            </a:r>
            <a:r>
              <a:rPr lang="ru-RU" sz="1600" b="1" i="1" dirty="0"/>
              <a:t>биологически действующего </a:t>
            </a:r>
            <a:r>
              <a:rPr lang="ru-RU" sz="1600" b="1" i="1" dirty="0" smtClean="0"/>
              <a:t>начала</a:t>
            </a:r>
            <a:r>
              <a:rPr lang="ru-RU" sz="1600" b="1" dirty="0" smtClean="0"/>
              <a:t>.</a:t>
            </a:r>
            <a:r>
              <a:rPr lang="ru-RU" sz="1600" dirty="0"/>
              <a:t> В процессах инженерной энзимологии они обычно состоят из приготовления раствора субстрата с заданными свойствами (рН, температура, концентрация) и подготовки партии ферментного препарата данного типа, ферментного или иммобилизованного. При осуществлении микробиологического синтеза необходимы стадии приготовления питательной среды и поддержания чистой культуры, которая могла бы постоянно или по мере необходимости использоваться в процессе. Поддержание чистой культуры штамма-продуцента — главная задача любого микробиологического производства, поскольку высокоактивный, не претерпевший нежелательных изменений штамм может служить гарантией получения целевого продукта с заданными свойствами.</a:t>
            </a:r>
            <a:endParaRPr lang="en-US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08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5822" y="1059872"/>
            <a:ext cx="7989693" cy="2026227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1600" dirty="0"/>
              <a:t>Посевным материалом — </a:t>
            </a:r>
            <a:r>
              <a:rPr lang="ru-RU" sz="1600" b="1" i="1" dirty="0" err="1"/>
              <a:t>инокулятом</a:t>
            </a:r>
            <a:r>
              <a:rPr lang="ru-RU" sz="1600" dirty="0"/>
              <a:t> — называют чистую культуру микроорганизма, которую получают путем ее последовательного пересева из пробирки в колбу, а затем в аппараты увеличивающегося объема до количества, необходимого для промышленного производства. Сначала чистую культуру размножают в лаборатории, затем в цехе чистых культур и инокуляции, далее направляют на культивирование. Приготовление посевного материала состоит из следующих </a:t>
            </a:r>
            <a:r>
              <a:rPr lang="ru-RU" sz="1600" dirty="0" smtClean="0"/>
              <a:t>стадий.</a:t>
            </a:r>
            <a:endParaRPr lang="en-US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5822" y="2873460"/>
            <a:ext cx="7989693" cy="2089032"/>
          </a:xfrm>
        </p:spPr>
        <p:txBody>
          <a:bodyPr/>
          <a:lstStyle/>
          <a:p>
            <a:r>
              <a:rPr lang="ru-RU" dirty="0"/>
              <a:t>Получение культуры микроорганизма в микробиологической лаборатории завода.</a:t>
            </a:r>
          </a:p>
          <a:p>
            <a:r>
              <a:rPr lang="ru-RU" dirty="0"/>
              <a:t>Выращивание микроорганизмов в малом посевном аппарате.</a:t>
            </a:r>
          </a:p>
          <a:p>
            <a:r>
              <a:rPr lang="ru-RU" dirty="0"/>
              <a:t>Выращивание микроорганизмов в большом посевном аппарате.</a:t>
            </a:r>
          </a:p>
          <a:p>
            <a:r>
              <a:rPr lang="ru-RU" dirty="0"/>
              <a:t>Накопление культуры микроорганизмов в малом ферментере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39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65" y="1324303"/>
            <a:ext cx="2743201" cy="28313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284100"/>
            <a:ext cx="7370700" cy="857400"/>
          </a:xfrm>
        </p:spPr>
        <p:txBody>
          <a:bodyPr/>
          <a:lstStyle/>
          <a:p>
            <a:r>
              <a:rPr lang="ru-RU" sz="3600" dirty="0" smtClean="0"/>
              <a:t>Стадия </a:t>
            </a:r>
            <a:r>
              <a:rPr lang="ru-RU" sz="3600" dirty="0"/>
              <a:t>ферментации</a:t>
            </a:r>
            <a:endParaRPr lang="en-US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677" y="1236093"/>
            <a:ext cx="6274674" cy="3388460"/>
          </a:xfrm>
        </p:spPr>
        <p:txBody>
          <a:bodyPr/>
          <a:lstStyle/>
          <a:p>
            <a:pPr marL="76200" indent="0">
              <a:buNone/>
            </a:pPr>
            <a:r>
              <a:rPr lang="ru-RU" sz="1400" dirty="0" smtClean="0"/>
              <a:t>Тут происходит </a:t>
            </a:r>
            <a:r>
              <a:rPr lang="ru-RU" sz="1400" dirty="0"/>
              <a:t>образование целевого продукта. На этой стадии идет микробиологическое превращение компонентов питательной среды сначала в биомассу, затем, если это необходимо, в целевой </a:t>
            </a:r>
            <a:r>
              <a:rPr lang="ru-RU" sz="1400" dirty="0" smtClean="0"/>
              <a:t>метаболит. </a:t>
            </a:r>
          </a:p>
          <a:p>
            <a:pPr marL="76200" indent="0">
              <a:buNone/>
            </a:pPr>
            <a:r>
              <a:rPr lang="ru-RU" sz="1400" dirty="0" smtClean="0"/>
              <a:t>Для </a:t>
            </a:r>
            <a:r>
              <a:rPr lang="ru-RU" sz="1400" dirty="0"/>
              <a:t>культивирования микроорганизмов в промышленных масштабах применяют ферментеры (</a:t>
            </a:r>
            <a:r>
              <a:rPr lang="ru-RU" sz="1400" dirty="0" err="1"/>
              <a:t>ферментаторы</a:t>
            </a:r>
            <a:r>
              <a:rPr lang="ru-RU" sz="1400" dirty="0"/>
              <a:t>) — реакционные емкости, в которых при определенных условиях находятся микроорганизмы. Основное назначение </a:t>
            </a:r>
            <a:r>
              <a:rPr lang="ru-RU" sz="1400" dirty="0" err="1"/>
              <a:t>ферментатора</a:t>
            </a:r>
            <a:r>
              <a:rPr lang="ru-RU" sz="1400" dirty="0"/>
              <a:t> — своевременно обеспечить микробные клетки необходимыми питательными веществами и кислородом (при необходимости) и отвести продукты обмена веществ, создать однородный состав среды при условии слабого потока </a:t>
            </a:r>
            <a:r>
              <a:rPr lang="ru-RU" sz="1400" dirty="0" err="1"/>
              <a:t>культуральной</a:t>
            </a:r>
            <a:r>
              <a:rPr lang="ru-RU" sz="1400" dirty="0"/>
              <a:t> жидкости (при непрерывном культивировании). Для поддержания кислородного режима </a:t>
            </a:r>
            <a:r>
              <a:rPr lang="ru-RU" sz="1400" dirty="0" err="1"/>
              <a:t>ферментатор</a:t>
            </a:r>
            <a:r>
              <a:rPr lang="ru-RU" sz="1400" dirty="0"/>
              <a:t> снабжается устройством подвода воздуха, для лучшего перемешивания </a:t>
            </a:r>
            <a:r>
              <a:rPr lang="ru-RU" sz="1400" dirty="0" smtClean="0"/>
              <a:t>среды </a:t>
            </a:r>
            <a:r>
              <a:rPr lang="ru-RU" sz="1400" dirty="0"/>
              <a:t>мешалками различной конструкции. Для поддержания температуры среды предусмотрены системы охлаждения.</a:t>
            </a:r>
          </a:p>
          <a:p>
            <a:pPr marL="76200" indent="0">
              <a:buNone/>
            </a:pPr>
            <a:endParaRPr lang="en-US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38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339" y="366869"/>
            <a:ext cx="7370700" cy="705186"/>
          </a:xfrm>
        </p:spPr>
        <p:txBody>
          <a:bodyPr/>
          <a:lstStyle/>
          <a:p>
            <a:r>
              <a:rPr lang="ru-RU" dirty="0" smtClean="0"/>
              <a:t>Выделение </a:t>
            </a:r>
            <a:r>
              <a:rPr lang="ru-RU" dirty="0"/>
              <a:t>и </a:t>
            </a:r>
            <a:r>
              <a:rPr lang="ru-RU" dirty="0" smtClean="0"/>
              <a:t>очищение целевых продуктов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925" y="977462"/>
            <a:ext cx="7681528" cy="3443750"/>
          </a:xfrm>
        </p:spPr>
        <p:txBody>
          <a:bodyPr/>
          <a:lstStyle/>
          <a:p>
            <a:pPr marL="76200" indent="0">
              <a:buNone/>
            </a:pPr>
            <a:r>
              <a:rPr lang="ru-RU" sz="1600" dirty="0"/>
              <a:t>Для промышленных микробиологических процессов характерно, как правило, образование очень разбавленных растворов и суспензий, содержащих помимо целевого большое количество других веществ. При этом приходится разделять смеси веществ очень близкой природы, находящихся в растворе в сравнимых концентрациях, весьма лабильных, легко подвергающихся термической деструкции.</a:t>
            </a:r>
          </a:p>
          <a:p>
            <a:pPr marL="76200" indent="0">
              <a:buNone/>
            </a:pPr>
            <a:r>
              <a:rPr lang="ru-RU" sz="1600" dirty="0"/>
              <a:t>Стадия выделения продукта существенно зависит от того, накапливается продукт в клетках или он выделяется в </a:t>
            </a:r>
            <a:r>
              <a:rPr lang="ru-RU" sz="1600" dirty="0" err="1"/>
              <a:t>культуральную</a:t>
            </a:r>
            <a:r>
              <a:rPr lang="ru-RU" sz="1600" dirty="0"/>
              <a:t> жидкость, или же продуктом является сама клеточная масса. Разделение биомассы и </a:t>
            </a:r>
            <a:r>
              <a:rPr lang="ru-RU" sz="1600" dirty="0" err="1"/>
              <a:t>культуральной</a:t>
            </a:r>
            <a:r>
              <a:rPr lang="ru-RU" sz="1600" dirty="0"/>
              <a:t> жидкости — сепарация — осуществляется несколькими методами.</a:t>
            </a:r>
          </a:p>
          <a:p>
            <a:pPr marL="76200" indent="0">
              <a:buNone/>
            </a:pPr>
            <a:r>
              <a:rPr lang="ru-RU" sz="1600" dirty="0"/>
              <a:t>Если целевым продуктом является биомасса клеток, применяют следующие методы выделения: отстаивание, фильтрация, </a:t>
            </a:r>
            <a:r>
              <a:rPr lang="ru-RU" sz="1600" dirty="0" err="1"/>
              <a:t>флотирование</a:t>
            </a:r>
            <a:r>
              <a:rPr lang="ru-RU" sz="1600" dirty="0"/>
              <a:t>, сепарирование и т. д. (механические способы); выпаривание и сушка (физические способы).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707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14317"/>
            <a:ext cx="7370700" cy="857400"/>
          </a:xfrm>
        </p:spPr>
        <p:txBody>
          <a:bodyPr/>
          <a:lstStyle/>
          <a:p>
            <a:r>
              <a:rPr lang="ru-RU" sz="3200" dirty="0" smtClean="0"/>
              <a:t>Дезинтеграция</a:t>
            </a:r>
            <a:endParaRPr lang="en-US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59" y="1192660"/>
            <a:ext cx="8881241" cy="3753991"/>
          </a:xfrm>
        </p:spPr>
        <p:txBody>
          <a:bodyPr/>
          <a:lstStyle/>
          <a:p>
            <a:pPr marL="76200" indent="0">
              <a:buNone/>
            </a:pPr>
            <a:r>
              <a:rPr lang="ru-RU" sz="1400" dirty="0" smtClean="0"/>
              <a:t>Если </a:t>
            </a:r>
            <a:r>
              <a:rPr lang="ru-RU" sz="1400" dirty="0"/>
              <a:t>целевой продукт содержится в самих клетках, то проводят разрушение </a:t>
            </a:r>
            <a:r>
              <a:rPr lang="ru-RU" sz="1400" dirty="0" smtClean="0"/>
              <a:t>клеток —</a:t>
            </a:r>
            <a:r>
              <a:rPr lang="ru-RU" sz="1400" dirty="0"/>
              <a:t> </a:t>
            </a:r>
            <a:r>
              <a:rPr lang="ru-RU" sz="1400" b="1" dirty="0" smtClean="0"/>
              <a:t>дезинтеграцию </a:t>
            </a:r>
            <a:r>
              <a:rPr lang="ru-RU" sz="1400" dirty="0" smtClean="0"/>
              <a:t>— </a:t>
            </a:r>
            <a:r>
              <a:rPr lang="ru-RU" sz="1400" dirty="0"/>
              <a:t>физическими, химическими и ферментативными методами.</a:t>
            </a:r>
          </a:p>
          <a:p>
            <a:pPr marL="76200" indent="0">
              <a:buNone/>
            </a:pPr>
            <a:r>
              <a:rPr lang="ru-RU" sz="1400" dirty="0"/>
              <a:t>К физическим методам можно отнести разрушение клеток под действием ультразвука, замораживания-оттаивания, баллистическую дезинтеграцию. Баллистическая дезинтеграция клеток осуществляется в мельницах, куда помещают суспензию клеток и вспомогательные мелющие вещества: песок, стеклянные или полимерные шарики.</a:t>
            </a:r>
          </a:p>
          <a:p>
            <a:pPr marL="76200" indent="0">
              <a:buNone/>
            </a:pPr>
            <a:r>
              <a:rPr lang="ru-RU" sz="1400" dirty="0"/>
              <a:t>К химическим методам дезинтеграции относят разрушение клеток с помощью толуола, бутанола и других химических соединений.</a:t>
            </a:r>
          </a:p>
          <a:p>
            <a:pPr marL="76200" indent="0">
              <a:buNone/>
            </a:pPr>
            <a:r>
              <a:rPr lang="ru-RU" sz="1400" dirty="0"/>
              <a:t>При использовании ферментативной дезинтеграции клеток используют ферменты, способные разрушать определенные структурные компоненты клеточных стенок микроорганизмов. Например, для разрушения бактериальных клеток применяют лизоцимы яиц, бактерий, актиномицетов или грибов. Для разрушения дрожжей и плесневых грибов используются </a:t>
            </a:r>
            <a:r>
              <a:rPr lang="ru-RU" sz="1400" dirty="0" err="1"/>
              <a:t>фосфоманназа</a:t>
            </a:r>
            <a:r>
              <a:rPr lang="ru-RU" sz="1400" dirty="0"/>
              <a:t> и β-</a:t>
            </a:r>
            <a:r>
              <a:rPr lang="ru-RU" sz="1400" dirty="0" err="1"/>
              <a:t>глюконаза</a:t>
            </a:r>
            <a:r>
              <a:rPr lang="ru-RU" sz="1400" dirty="0"/>
              <a:t> или применяют автолиз — разрушение клеток дрожжей или плесневых грибов под действием собственных гидролитических ферментов. Для этого суспензию клеток инкубируют при 35-45°С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11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953" y="366869"/>
            <a:ext cx="7370700" cy="857400"/>
          </a:xfrm>
        </p:spPr>
        <p:txBody>
          <a:bodyPr/>
          <a:lstStyle/>
          <a:p>
            <a:r>
              <a:rPr lang="ru-RU" dirty="0" smtClean="0"/>
              <a:t>Приготовление </a:t>
            </a:r>
            <a:r>
              <a:rPr lang="ru-RU" dirty="0"/>
              <a:t>товарных форм </a:t>
            </a:r>
            <a:r>
              <a:rPr lang="ru-RU" dirty="0" smtClean="0"/>
              <a:t>продуктов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6953" y="1304118"/>
            <a:ext cx="7868468" cy="3327300"/>
          </a:xfrm>
        </p:spPr>
        <p:txBody>
          <a:bodyPr/>
          <a:lstStyle/>
          <a:p>
            <a:pPr marL="76200" indent="0">
              <a:buNone/>
            </a:pPr>
            <a:r>
              <a:rPr lang="ru-RU" dirty="0"/>
              <a:t>Общим свойством большинства продуктов микробиологического синтеза является их недостаточная стойкость к хранению, поскольку они склонны к разложению и в таком виде представляют прекрасную среду для развития посторонней микрофлоры. Это заставляет технологов принимать специальные меры для повышения сохранности препаратов промышленной биотехнологии.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463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4C52"/>
      </a:dk1>
      <a:lt1>
        <a:srgbClr val="FFFFFF"/>
      </a:lt1>
      <a:dk2>
        <a:srgbClr val="788788"/>
      </a:dk2>
      <a:lt2>
        <a:srgbClr val="E6EEED"/>
      </a:lt2>
      <a:accent1>
        <a:srgbClr val="004C52"/>
      </a:accent1>
      <a:accent2>
        <a:srgbClr val="00AE9D"/>
      </a:accent2>
      <a:accent3>
        <a:srgbClr val="4BD3B0"/>
      </a:accent3>
      <a:accent4>
        <a:srgbClr val="68DD6B"/>
      </a:accent4>
      <a:accent5>
        <a:srgbClr val="ABE33F"/>
      </a:accent5>
      <a:accent6>
        <a:srgbClr val="DBEEA6"/>
      </a:accent6>
      <a:hlink>
        <a:srgbClr val="004C5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358</Words>
  <Application>Microsoft Office PowerPoint</Application>
  <PresentationFormat>Экран (16:9)</PresentationFormat>
  <Paragraphs>31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Bahnschrift</vt:lpstr>
      <vt:lpstr>Karla</vt:lpstr>
      <vt:lpstr>Raleway</vt:lpstr>
      <vt:lpstr>Escalus template</vt:lpstr>
      <vt:lpstr>Общая биотехнологическая схема производства пищевых продуктов</vt:lpstr>
      <vt:lpstr>Презентация PowerPoint</vt:lpstr>
      <vt:lpstr>Презентация PowerPoint</vt:lpstr>
      <vt:lpstr>Подготовка сырья</vt:lpstr>
      <vt:lpstr>Презентация PowerPoint</vt:lpstr>
      <vt:lpstr>Стадия ферментации</vt:lpstr>
      <vt:lpstr>Выделение и очищение целевых продуктов</vt:lpstr>
      <vt:lpstr>Дезинтеграция</vt:lpstr>
      <vt:lpstr>Приготовление товарных форм продуктов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биотехнологическая схема производства пищевых продуктов</dc:title>
  <cp:lastModifiedBy>rakaev230320013@gmail.com</cp:lastModifiedBy>
  <cp:revision>5</cp:revision>
  <dcterms:modified xsi:type="dcterms:W3CDTF">2022-10-05T18:21:36Z</dcterms:modified>
</cp:coreProperties>
</file>