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23369-EC7B-1D46-88D4-4D4D76001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B3DC58-9761-7B44-ABC9-DA8837187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3E52D1-8D8E-D34D-AA6B-1AE22757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C2357-E28B-6E4A-BCD0-323D7F91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38B7FC-CA6B-7844-8D9D-AA371EC4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62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27328-5E5C-B949-84D7-6B2B572D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4DAF81C-4637-484A-B764-367903B9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626FD8-3465-D546-9C8E-1EB29004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83DCE9-7F4C-C949-95F2-AA2D7AD0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9769D0-D520-0147-AB3E-C682C90F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C3EA25-F319-A94B-B176-3AD7CBA4C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CF8373-E4C8-A147-8D9D-CB734749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EA74A9-2002-9D4A-86CD-8145A5D6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45B9C0-A58B-5340-B203-F456F91A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9FA71E-3B58-3F4D-AF0E-4EB9BB4E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61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60C96-F648-8246-BC1A-09806F4B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ABCDF0-C4D6-9A44-8C0F-EAAB7C093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22AE68-DE5F-AA44-AA2C-BB19FF40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694692-6C27-A44B-A300-C5D837BD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E70A0E-8509-784C-9BA1-41C5AA9E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06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AC9903-76AB-344C-89A2-79B79627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C4731E-3FFD-0342-91D3-E5B6F939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0E9BA8-8EA0-214E-B088-3D447661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5E1BFF-21E9-054A-9100-48DD3704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9A942D-46AE-1D46-A60A-9D32E5C7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69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58783-1B77-FC4F-81C9-F82F58DA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497E7C-1F41-7B4A-8A17-195D53925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6ABB79-928F-4542-B92A-277AB5E2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D73830-A269-8F45-9E78-788A8A92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3FD15F-DDA4-E243-ADEA-C82A45D5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9CD979-EEDA-4849-8BA9-D2AB158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385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0E8D87-3EFA-4A44-AA83-F4EFC4A8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0A00DD-4EEF-D147-9D5E-80AFBA964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18F38A-A6B3-DD46-8D37-64F75EC59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E6F7F9-81C1-2E40-BDC9-052AE9AE6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8D55EE8-3996-9D42-A0AC-2100F44BD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3FB8441-DEF4-0248-BF25-EA9076D8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DFAD99F-9834-1A48-BAE3-F33200CD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F23E1EB-CAC0-B94A-8806-0DD69A01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294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89E28-EBE5-B548-871D-B80A36DF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B2DC02-9C45-7942-8FE9-3505573F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5C9A2DE-C0DF-2B44-B56A-9A797FC2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764C34-497A-1448-A6ED-9F34CE7B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0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A97378B-DE04-8B4C-B01F-8CA6A10F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40CFF32-409F-C14B-B3F6-B500312B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B6E89B-5877-8847-B1A0-030A4801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77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417417-CBEC-6442-9FB7-472115F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3CF01-EE59-F947-9584-0958E6CE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C3E6DD-9606-FB41-B834-8206DFE54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FF1543-8E03-A64E-ABF3-F3187E9F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41E9B2-312F-4741-B647-57C46360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6882A1-272E-3940-B48A-0608795B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15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B8BD7-C15A-424B-BF67-08233948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CC0B93-52E3-B144-9FA4-7875D56A8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1B6688-561E-0B44-87F4-C3887256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665988-9736-5E4A-8E84-2089C325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726F52-3091-F547-912E-655310DA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014710-ED26-044C-B7D9-5E969758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92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1398B-0FB6-8644-92DA-473D7D9D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797697-FFA9-8841-8430-7F3F7D26D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BFF260-F2FF-EB44-8254-7B6DFDE5D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9FA0-A8D6-C14C-8F23-7419AEACC104}" type="datetimeFigureOut">
              <a:rPr lang="x-none" smtClean="0"/>
              <a:t>10.11.2022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24D2B4-DB72-064A-BD24-A70141A38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7A3EF1-ABCE-5943-8F2A-09824F6FE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F179F-F414-9F45-9B10-E03D9A17BF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981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5C2A19-6588-8D4F-B9DC-2567FA99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D156E-C21F-9D46-BD24-43F43B786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ru-RU" sz="8000">
                <a:latin typeface="Times New Roman" panose="02020603050405020304" pitchFamily="18" charset="0"/>
                <a:cs typeface="Times New Roman" panose="02020603050405020304" pitchFamily="18" charset="0"/>
              </a:rPr>
              <a:t>Типы и механизмы питания бактерий</a:t>
            </a:r>
            <a:endParaRPr lang="x-none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2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67C495-2AB5-774D-9724-8AD342DE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A51BE-7416-A743-B93D-B86630B7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x-none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BA054-C870-ED47-BE31-01F8AC96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x-non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x-non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</a:t>
            </a:r>
          </a:p>
          <a:p>
            <a:r>
              <a:rPr lang="x-non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обитания</a:t>
            </a:r>
          </a:p>
          <a:p>
            <a:r>
              <a:rPr lang="x-non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питания</a:t>
            </a:r>
          </a:p>
          <a:p>
            <a:r>
              <a:rPr lang="x-none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питания</a:t>
            </a:r>
          </a:p>
          <a:p>
            <a:endParaRPr lang="x-none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1700" dirty="0"/>
          </a:p>
        </p:txBody>
      </p:sp>
    </p:spTree>
    <p:extLst>
      <p:ext uri="{BB962C8B-B14F-4D97-AF65-F5344CB8AC3E}">
        <p14:creationId xmlns:p14="http://schemas.microsoft.com/office/powerpoint/2010/main" val="91904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70DDFE-B67B-1A4E-BCEA-C0D731B6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415320"/>
            <a:ext cx="5217173" cy="1373821"/>
          </a:xfrm>
        </p:spPr>
        <p:txBody>
          <a:bodyPr anchor="b">
            <a:normAutofit/>
          </a:bodyPr>
          <a:lstStyle/>
          <a:p>
            <a:r>
              <a:rPr lang="x-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xmlns="" id="{3CC7AA9C-C2F2-4084-9DA2-10496BF4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0888" y="1448890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6B230D1-A85F-4C7D-AE8A-7E30FA1E1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37842DD-6004-4ED8-AEF6-E6E38A4DA8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201222-E6C0-4341-8ABB-EB5FAABD7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3" b="-4"/>
          <a:stretch/>
        </p:blipFill>
        <p:spPr>
          <a:xfrm>
            <a:off x="1483457" y="501535"/>
            <a:ext cx="3400388" cy="254600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BE3C68-4C93-C049-A417-405AFF13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92566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– это мельчайшие прокариотические организмы, имеющие клеточное строение. Величина большинства бактерий колеблется от 0,2 до 1,3 мкм. Формы бактерий достаточно разнообразны. 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Ча­ще бак­те­ри­аль­ная клет­ка име­ет вид па­лоч­ки, сфе­ри­че­скую (кок­ки) или из­ви­тую (виб­рио­ны, спи­рил­лы и спи­ро­хе­ты) фор­му. Об­на­ру­же­ны ви­ды с тре­уголь­ны­ми, квад­рат­ны­ми, звездча­ты­ми и пло­с­ки­ми (та­рел­ко­об­раз­ны­ми) клет­ка­ми. Не­ко­то­рые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со­дер­жат ци­то­плаз­ма­тич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еские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вы­рос­ты – </a:t>
            </a:r>
            <a:r>
              <a:rPr lang="ru-RU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про­сте­ки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актерии 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мо­гут быть оди­ноч­ны­ми, об­ра­зо­вы­вать па­ры, ко­рот­кие и длин­ные це­поч­ки, гроз­ди, фор­ми­ро­вать па­ке­ты по 4, 8 и бо­лее кле­ток (</a:t>
            </a:r>
            <a:r>
              <a:rPr lang="ru-RU" sz="18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сар­ци­ны</a:t>
            </a: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ро­зет­ки, се­ти и ми­це­лий (ак­ти­но­ми­це­ты). </a:t>
            </a:r>
            <a:endParaRPr lang="x-none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32ED93E-F1F1-46BF-B18E-134CB31A2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121343" y="4864099"/>
            <a:ext cx="2085971" cy="1993901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8ADD0EB-6B6C-435F-A36D-DAF69F1D20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77B89E7-9C9A-47AD-B18E-3236F45C5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0BE6390-943A-4781-973F-8FDBE0F160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BA70C61-9271-43B4-859C-21D0C45E7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1930234-4E48-42E8-94C4-10EB33536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58BF244-D3E0-4434-AF8F-D3DAE9CA5F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7CD605C-BB14-40E3-9DC2-97FD8B5F7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578A481-26C9-46DA-8395-2CE5CEDD26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4F9F061-747F-4F62-9E1E-63A9C3432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62560A9-6C17-42CF-B426-CA707D2DC7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4DCEABC-85D3-4F63-889B-FA698C7B56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5F42E8C-AC6F-4951-83C9-179D824B1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1E7EC34-DE0F-47D9-B3B2-C4AA686E97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3A3A7D-08AA-1D47-9167-DCF3339D8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r="-5" b="-5"/>
          <a:stretch/>
        </p:blipFill>
        <p:spPr>
          <a:xfrm>
            <a:off x="883756" y="3371680"/>
            <a:ext cx="3400388" cy="25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FBDF0-E42F-5947-BD83-841C03F0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x-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</a:t>
            </a: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xmlns="" id="{9742E72B-7FDB-4BC3-84CE-9A8675647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E41CB4E-1ACC-413B-9806-FF276C0F0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9B54E44-06C0-461C-A803-0F535321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9645E15-CD1B-4EAA-B2F2-D41E53CA4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C571069-A359-469A-98CD-9458DBAA0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AD7321-69EE-C54D-A0DE-F4599B25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9" y="2143494"/>
            <a:ext cx="4341377" cy="2176750"/>
          </a:xfrm>
          <a:prstGeom prst="rect">
            <a:avLst/>
          </a:prstGeom>
        </p:spPr>
      </p:pic>
      <p:grpSp>
        <p:nvGrpSpPr>
          <p:cNvPr id="19" name="Graphic 4">
            <a:extLst>
              <a:ext uri="{FF2B5EF4-FFF2-40B4-BE49-F238E27FC236}">
                <a16:creationId xmlns:a16="http://schemas.microsoft.com/office/drawing/2014/main" xmlns="" id="{A61BDD87-32CE-4DE2-AAE1-62C2F4793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F0F3645-6645-44FD-A4C7-06D41C0991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5458736-D4A2-40D4-9420-C40AEB2AB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68FA6A4-209B-443A-9CF2-FFDC90EC3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EEB0A6C9-E0F4-403E-8FB7-5FF4F1F64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DA5950E-75DA-4E34-99EB-898254870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F609E6F-709D-42D6-8E54-91E37E2B1B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C4707FB-9E68-4EBA-A4E0-4516F1506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799771A-5CA8-4CCE-B4F5-FE8C2037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61D636C-9A38-466B-BD92-39795F493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99F3BD6-49A2-4D64-A3C0-8EFCEF9D9D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ABC753B-C028-4FCD-9D53-2BDBB26446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A8F316F-3B46-4F37-AB8C-E69368303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636F8A8-BD35-4E0B-901B-1589A0534D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27421B-1395-944E-A37B-A5AF7917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Боль­шин­ст­во бактерий раз­мно­жа­ют­ся пу­тём де­ле­ния на­двое, ре­же поч­ко­ва­ни­ем, а не­ко­то­рые – с по­мо­щью </a:t>
            </a:r>
            <a:r>
              <a:rPr lang="ru-RU" sz="22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эк­зос­пор</a:t>
            </a: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об­рыв­ков ми­це­лия. Из­вес­тен спо­соб мно­же­ст­вен­но­го де­ле­ния (у ря­да </a:t>
            </a:r>
            <a:r>
              <a:rPr lang="ru-RU" sz="22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циа­но­бак­те­рий</a:t>
            </a: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Мно­го­кле­точ­ные про­ка­рио­ты мо­гут раз­мно­жать­ся от­де­ле­ни­ем от три­хом од­ной или не­сколь­ких кле­ток. От­ли­чительной осо­бен­но­стью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</a:t>
            </a: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яв­ля­ет­ся спо­соб­ность к бы­ст­ро­му раз­мно­же­нию. Например, вре­мя уд­вое­ния кле­ток ки­шеч­ной па­лоч­ки со­став­ля­ет 20 мин. </a:t>
            </a:r>
          </a:p>
          <a:p>
            <a:endParaRPr lang="ru-RU" sz="2200" b="0" i="0" u="none" strike="noStrike" dirty="0">
              <a:solidFill>
                <a:schemeClr val="bg1"/>
              </a:solidFill>
              <a:effectLst/>
              <a:latin typeface="PTSerifProWebRegular"/>
            </a:endParaRPr>
          </a:p>
          <a:p>
            <a:endParaRPr lang="x-non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9B47AE-DA5E-BD46-9716-A872A8B8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481264"/>
            <a:ext cx="6204984" cy="757990"/>
          </a:xfrm>
        </p:spPr>
        <p:txBody>
          <a:bodyPr>
            <a:normAutofit/>
          </a:bodyPr>
          <a:lstStyle/>
          <a:p>
            <a:r>
              <a:rPr 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E20BE1-9EA7-5D45-AFD1-9AEB3094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93" y="1239254"/>
            <a:ext cx="6908360" cy="4824662"/>
          </a:xfrm>
        </p:spPr>
        <p:txBody>
          <a:bodyPr>
            <a:normAutofit/>
          </a:bodyPr>
          <a:lstStyle/>
          <a:p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при­спо­со­би­лись к раз­ным ус­ло­ви­ям су­ще­ст­во­ва­ния. Они мо­гут раз­ви­вать­ся в диа­па­зо­не температур от –5 (и ни­же) до 113 °С. Сре­ди них вы­де­ля­ют: </a:t>
            </a:r>
            <a:r>
              <a:rPr lang="ru-RU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псих­ро­фи­лов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рас­ту­щих при темп-ре ни­же 20 °С, </a:t>
            </a:r>
            <a:r>
              <a:rPr lang="ru-RU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ме­зо­фи­лов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(оп­ти­мум рос­та при 20–40°С), тер­мо­фи­лов (50–60°С), экс­тре­маль­ных тер­мо­фи­лов (70 °С) и </a:t>
            </a:r>
            <a:r>
              <a:rPr lang="ru-RU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ги­пер­тер­мо­фи­лов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(80 °С и вы­ше). Спо­ры отдельных ви­дов бактерий вы­дер­жи­ва­ют крат­ко­врем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енное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на­гре­ва­ние до 160–180 °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дли­тель­ное ох­ла­ж­де­ние до –196 °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ни­же. </a:t>
            </a:r>
          </a:p>
          <a:p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пра­ви­ло, бактерии пред­по­чи­та­ют ней­т­раль­ные ус­ло­вия сре­ды оби­та­ния (рН </a:t>
            </a:r>
            <a:r>
              <a:rPr lang="ru-RU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7,0), хо­тя встре­ча­ют­ся как экс­тре­маль­ные </a:t>
            </a:r>
            <a:r>
              <a:rPr lang="ru-RU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аци­ди­фи­лы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спо­соб­ные к рос­ту при рН 0,1–0,5, так и </a:t>
            </a:r>
            <a:r>
              <a:rPr lang="ru-RU" sz="18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ал­ка­ли­фи­лы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раз­ви­ваю­щие­ся при рН до 13,0. 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По­дав­ляю­щее боль­шин­ст­во изу­чен­ных бактерий – аэ­ро­бы. Не­ко­то­рые из них мо­гут рас­ти толь­ко при не­зна­чительной кон­цен­тра­ции 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1,0–5,0% (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мик­ро­аэ­ро­фи­лы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Фа­куль­та­тив­ные ана­эро­бы рас­тут как в при­сут­ст­вии </a:t>
            </a:r>
            <a:r>
              <a:rPr lang="en-US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и в его от­сут­ст­вие; они спо­соб­ны пе­ре­клю­чать ме­та­бо­лизм с аэроб­но­го ды­ха­ния на бро­же­ние или ана­эроб­ное ды­ха­ние (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эн­те­ро­бак­те­рии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EFE889B-468A-B241-A168-4519EE6DB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2" r="4" b="16304"/>
          <a:stretch/>
        </p:blipFill>
        <p:spPr>
          <a:xfrm>
            <a:off x="7829553" y="306909"/>
            <a:ext cx="4042409" cy="2286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осуд, человек, ван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3BE75C9-DFC3-1B42-A125-464131502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55" r="-1" b="-1"/>
          <a:stretch/>
        </p:blipFill>
        <p:spPr>
          <a:xfrm>
            <a:off x="7829549" y="2828925"/>
            <a:ext cx="4042410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44DCB-1051-F548-A2CC-02BA9CB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x-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питания</a:t>
            </a:r>
          </a:p>
        </p:txBody>
      </p:sp>
      <p:pic>
        <p:nvPicPr>
          <p:cNvPr id="4" name="Рисунок 3" descr="Изображение выглядит как беспозвоночное, перчаточ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68C51F00-F7D5-094B-B161-E54D58BD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5" r="33085" b="-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94EFA8-F425-4D19-A94B-445388B31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16B372-DDE3-9A40-A2D4-B07DB20E4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бактерий зависит от источника получения ими углерода. Бактерии по типу питания делятся на: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втотрофы 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акие микроорганизмы используют для образования органических соединений, которые потом послужат основой для строения тела, диоксид углерода и прочие неорганические вещества. Среди таких неорганических веществ можно назвать серобактерии, нитрифицирующие бактерии, железобактерии и др.;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етеротрофы 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группа микроорганизмов, которые употребляют в пищу уже готовые органические вещества. В группе гетеротрофов выделяют 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сапрофитов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(организмы, которые утилизируют остатки отмерших организмов) и 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(организмы, которые питаются за счет организма своего хозяина).</a:t>
            </a:r>
            <a:endParaRPr lang="x-none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1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9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1">
            <a:extLst>
              <a:ext uri="{FF2B5EF4-FFF2-40B4-BE49-F238E27FC236}">
                <a16:creationId xmlns:a16="http://schemas.microsoft.com/office/drawing/2014/main" xmlns="" id="{00C7DD97-49DC-4BFD-951D-CFF51B976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7DCFDCC-147C-40CA-BFDF-2848A429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3">
              <a:extLst>
                <a:ext uri="{FF2B5EF4-FFF2-40B4-BE49-F238E27FC236}">
                  <a16:creationId xmlns:a16="http://schemas.microsoft.com/office/drawing/2014/main" xmlns="" id="{31F8CA31-10D7-4B78-877D-2D21FBE55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15">
            <a:extLst>
              <a:ext uri="{FF2B5EF4-FFF2-40B4-BE49-F238E27FC236}">
                <a16:creationId xmlns:a16="http://schemas.microsoft.com/office/drawing/2014/main" xmlns="" id="{176786CF-68E6-476D-909E-8522718B7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6D8E882-7D0E-42D7-99C8-D4865D7DA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15F1597-6BCF-45F1-9AC9-B142DD476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AED1919-54A1-41C9-B30B-A3FF3F58E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xmlns="" id="{00E015F5-1A99-4E40-BC3D-770780299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3FE6F571-2BB7-46DA-A3D9-B32ADDC16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905CC16-753C-4B9F-B3E2-C456795AE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66B378-3B7C-F044-9871-3246C69C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13" y="945550"/>
            <a:ext cx="2584794" cy="1640702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FFEB18F-F81F-4CED-BE64-EB888A77C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беспозвоночное&#10;&#10;Автоматически созданное описание">
            <a:extLst>
              <a:ext uri="{FF2B5EF4-FFF2-40B4-BE49-F238E27FC236}">
                <a16:creationId xmlns:a16="http://schemas.microsoft.com/office/drawing/2014/main" xmlns="" id="{154E5C49-26FC-FC41-A2DD-84E2BED55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4" y="4074025"/>
            <a:ext cx="2318835" cy="1556932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xmlns="" id="{A04977CB-3825-471A-A590-C57F8C35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B4B4814-3BFD-418E-B5B6-9DC3E0023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B775DC1-0C03-424C-81DD-0B63736424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DA07F5D-1F32-483C-8A98-9849D780DE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7A913DD-4597-42B1-9728-4127E83A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09FBB02-BC59-4864-8DBC-B2B2BD52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6BD87CAE-98EF-4EA4-B739-3304AB75B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A313AD8-2CA9-4181-84FF-A4EA106FB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90E1FD27-6078-4DDB-85A5-EF32823635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8B87154F-1C33-4D96-AD0F-41A911079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9F7C24D-DA96-4B69-9D48-11ED65981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1CC3BFF-8D2C-4191-AA89-4B5F07B595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030851AC-DB18-4C88-A8A2-449F772E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A0FBDE6-61C6-4EAD-BEF2-895D802FB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AA861D3C-5355-4A4A-A875-EC40751A7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98E573C-00D7-4371-9CE5-C72044BCA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4B74B55B-C24A-4F7B-80B0-59E86E989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61FF18D-542A-4DA3-B579-046996571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5CD3040-DA11-4096-9ECA-0547EB296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DBF68E6-70DC-4C9B-9E36-54DADF5D8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1A82FA5-7042-42C0-82C9-8068C36A6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2F1F1E10-43A7-49C1-9611-E52FB1BF5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E350A35C-3618-4456-8580-7687EDA43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F4013BD1-ADEE-4116-8B16-8C5FB3B01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41350A0-245D-42A9-911D-82D77BC3D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18734813-52CA-4809-A0E0-348308DC4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626E127-926A-4623-B87E-6944AA8F44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DADDE53E-0E40-4853-BCF0-9B152D6A4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C13F1249-54EA-428F-AE2E-A0579B409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52C80D7-048D-4658-A5FE-B698CC4E4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82C20A-8FDC-4735-9608-AD288081F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FB7CA94-32F3-403F-9F2B-1E2F701E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1066606C-4588-4163-AD08-3AC14040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B8565D18-023F-46E0-B825-199BFEAD6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F96FBB7-2ED0-47E0-9016-421EC9D3D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CFFB9F2-9F7C-43A4-A9E6-1EE70C00B7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0421F39C-6A35-4CF1-8E72-2A897C1F8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ADA5561C-BFBA-4EA2-8A59-2910A2CDF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9F79817-A1A8-459C-A1DA-1639CC4EF1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30C5931-2980-4D21-A6AF-33BBB2B4A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130F5F5-6F7C-41EE-8CBB-1D0839C6F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671993A-EC69-4341-90B1-F23F6EA5A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56C4EAD-EE30-43C6-99BC-D4CB4EE9E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0981292-8C2D-477F-BFC1-A0C971DE4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EB673EB-AAA5-41CD-BD9E-19C05381C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F0F0673-73C3-44AE-9E98-EE65ADB27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908B8D8-11C7-4C6B-9642-2AAD37E24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F2F92D7-98B0-4E76-B8C6-AADDDBFCC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5EC8DDD7-9501-4B67-9C31-6D5930A2B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57BD5C40-C542-47FD-9C2B-EE136CB979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D4CE941A-9B71-4C39-B230-20A18D89B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718F172-45D8-46D9-A359-D8A51BE649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151EDA59-37F4-47C4-9579-A4EE161561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FCF25555-9B27-45F5-BDE8-EC65FC7B9D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E18D4CBF-5079-4BCF-996F-48C5BD1DC8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99F779A-FDDF-4E15-A19E-D734C95A5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98510558-1546-41C7-819E-0C4056E54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371F762-3D9D-459C-AC86-3183843A4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CDECEFE0-53BB-47FB-97D7-AE0B0E319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D7521B5-463A-40A3-BE61-B1CAE3307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6A3596C1-0483-4496-8755-DB608479D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9261538-C799-4246-B1B3-B3F5B09A0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DE36D9-78E7-44D9-BC0F-1BAFDE5B3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DB9D93E5-4ECA-4C24-9FF6-AC81334279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A4C35E97-1F66-4BFD-AE92-7EBC84F1D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C6BF299A-A3D1-430D-80FF-B080C6FC6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9E7CF736-D3DE-4C5E-AA1F-DC4C8AA3AF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396DF6B-432E-4903-B1AA-D3531FF8A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ECDFD65-3965-4589-A4C2-16510946FF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A8C54E5-84FF-4F13-AA46-FED8E8DADB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BECA2236-A9B4-439E-9BAB-56AE965F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9441778-3D1A-4F75-A5A1-7214DAFB1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B9AA094-8F15-4A0C-AA38-346BD5DDC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119958CA-594A-4498-84BE-F61BFC580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DFCE354-2B72-4480-97DE-E882906FDF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BC973E6C-6BC5-4FF1-8ECA-861597312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D64FCB3C-7129-40FC-B584-150E5E62F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E211C60F-B3FE-47DD-BD11-D331736344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D3EA065-68A6-4DD0-99BA-645480D4A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2B6AC294-B9BA-4C59-B08A-53548D610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5F31034-2EF3-4F10-85B8-454316F2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AA87A0E7-AF0B-4A66-AFF6-689E7D388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0D8E5EAF-B0C7-4E80-92EF-0209B4FE7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FAA01C3F-AD71-4F07-8664-821309948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A30EC962-F7C8-4F17-A8EB-8EC64ADEF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FA0DA527-FFEF-4AB6-B38F-FDF228D5B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FAB5776C-CF29-46E0-9A73-03A318AE69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45572D84-640D-47CC-A862-6DCF1A73E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0F9CD199-6195-4F64-9E22-94AD9D760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35BC72FF-17EE-425A-B62A-2E024A6D7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26F3AB89-E7FF-4C05-9243-32DF9B4DF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DABD659D-3754-4F63-9C8D-54AB1549E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C9DF2EF3-55C8-4745-9F55-24B60215D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13C67022-CC78-4114-891A-C34637A61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A0F93252-C331-4CBB-B4F8-6B12B3903D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7F4537F3-EDF5-4626-AFBE-4488E0140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3848604B-6F7A-4A76-96F8-6B7BE1FE8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73D47B0C-A018-4B2C-898B-2391FC845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03DD4A89-CBC7-4BEE-AF16-D76807C08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E63C3831-F632-40D9-84E9-FEDA73C6B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5D39FEFA-CF2D-47D2-A180-417199AE8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987F2FB4-CAFE-4018-A06E-5BAB572FF7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9C990CED-1FA9-4850-8469-1460027704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5BF6636-258D-497B-ABBF-1813F114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27D9B40C-72EA-4EFC-B711-9F7828061E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454702A9-BABD-4005-8B4D-991D3CFBE3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1E860B77-3AB6-46A1-9CE3-37D976AF4C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292ABAA7-B221-4C32-8F87-ABBAE21AD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81D416EA-36C9-4DC6-A012-0C0F3FDF7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A7F4DF81-59CD-4438-AA36-8F1BCCF97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7C64A27-32D1-40C4-B94F-1093B6DE6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4797AB82-41AF-4856-AFC1-222C6DBC7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80C1D340-365C-4212-A0FE-D7D06095B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3493915A-115F-4720-86A4-853B73230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2B7C4C77-1BED-4D31-8452-96E6F6B2A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98B04703-29C2-4A3B-AF19-7434D788E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6557C845-906D-43D8-92DE-72EF460687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55858061-043C-4334-BFCE-D9F77366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5B825429-701A-43D0-83FA-2AF61D842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A633109C-AACA-40CF-B41E-488FD4884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F7558F3F-5D90-45F4-AA12-07ED3A519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51DD258-CE67-424A-BF5B-AFFA82B56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4400BE62-7130-4D75-B3AB-AA78B0224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22DE0A40-C470-4BF2-86BE-950D01B0C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FD0A8776-E748-4D71-999B-FF5213CB4F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9868C751-1379-453B-AC78-C61BCDFD7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AB5E0827-B184-45E4-BE8A-A6E9B4456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528E9365-B34E-471B-B5F5-7D7AA0226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E32C453C-483A-468F-8AE5-9653EE06C6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8206E38D-8DBE-4126-8CAC-F737F5835F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ED5D9B69-81D5-4D7D-875B-4E07EC457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E5212BDC-A49B-4150-8C9A-BFD08D9E1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D8A2BE4D-B38F-4C4C-A82F-FABB3DE99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94EFD994-9359-4615-BFA9-DFCC942FE6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4205EAC6-6E11-4106-A079-7E9F2F62CA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EDDCF5F4-CA05-4922-AF4B-F9629D6F3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09113CF3-AB25-42A2-8DE0-735C1F40C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FB5092A3-B3FA-4AC8-82C3-FA386B848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08F8F5D2-8958-4ED5-94E8-B4AB9F442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87D2E7CC-7DFE-42C8-9E78-44777D7B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6E57A90F-A41A-4C97-8EA3-ADD911EDD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B9C217A0-4087-4422-8635-C74D0B13A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9C0E89CF-75CB-4D42-9E44-ADF284D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5564F9F3-0D82-4874-9440-38F3AF917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8E318789-20ED-497A-AFEB-3280B07AB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F2256C04-2807-49A4-93C3-95542421D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14FBD6ED-2E68-4F38-BF88-DC75DAECAF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AF7BF2B0-9477-4227-9CDB-98E8AF7C1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7B6B9DAA-B992-45AD-A992-9CDFB41B9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8DE418D1-D67F-4FD8-BA49-CC986A712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39AB1E1F-243A-489C-8753-69078993E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F5E4BFF9-A8A8-4B08-AC59-228B81E02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D3D80DFA-96DF-4CD6-B136-557368FF3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1ED3E86E-8BEE-463D-A646-180ABD21F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ADD483A5-049C-4EBA-B2D1-910117903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1116FEF0-D89A-43D8-B160-04E86A39F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517D6EEA-1BB1-4EC1-87B7-2CAFBE348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2EBD1224-D8F1-4976-BE1F-B4ABB071A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DEBB9B87-CACC-4819-BEFA-C8A0C1AF2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5259DF1F-DEAD-492D-AFEE-BA7BB1A7E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D3573A36-F1A6-4532-829C-AE49B7CE2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F1A8D26A-350C-45FE-AA87-4AC5C0568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5044A982-3E0F-4D17-9104-27E2D2D2F4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68EB580A-7544-41A1-AE10-5C52B00FB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65DBF4F2-4158-4DA7-AF14-7F9DDF07BF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F43513B1-0D48-4482-AA4E-2046DE585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C04BF60-8F64-4663-A8B4-D8BC1943B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1B9A4999-4058-4260-B3D7-A8B6C1361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99FCBE72-DC7B-42FD-B59A-E1714802E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2FC3A23A-4EDB-4DD4-B293-746E0255A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FD81B9-5DD7-0944-A67A-B6991DFB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770022"/>
            <a:ext cx="4974771" cy="49988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деление бактерий по способам питания зависит от источника энергии. Выделяют: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фототрофы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 ним относят фотосинтезирующие организмы.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хемотрофы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 ним относят организмы, которые используют химические источники энергии.</a:t>
            </a:r>
          </a:p>
          <a:p>
            <a:pPr marL="0" indent="0">
              <a:buNone/>
            </a:pPr>
            <a:endParaRPr lang="ru-RU" sz="16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классификации бактерий по типу питания основана на виде окисляемого субстрата, который является донором водорода или электронов. Выделяют: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литотрофные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микроорганизмы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качестве доноров водорода они используют неорганические соединения;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органотрофные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микроорганизмы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качестве доноров водорода они используют органические 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181945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CA50EE-F6E5-D445-AFE2-CFA886050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653" b="173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DE484-85F7-8747-8DAB-B219428B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x-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C34379-A142-294B-A55F-3D7B6619B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целый ряд факторов, обуславливающих поступление веществ в бактериальную клетку. </a:t>
            </a:r>
          </a:p>
          <a:p>
            <a:pPr marL="0" indent="0">
              <a:buNone/>
            </a:pP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 </a:t>
            </a: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растворимость молекул в воде или липидах;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веществ;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факторы, которые влияют на проницаемость мембран и др.</a:t>
            </a:r>
          </a:p>
          <a:p>
            <a:pPr marL="0" indent="0">
              <a:buNone/>
            </a:pPr>
            <a:endParaRPr lang="ru-RU" sz="1800" b="0" i="0" u="none" strike="noStrike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1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(условно) 4 механизма поступления в клетку веществ:</a:t>
            </a:r>
          </a:p>
          <a:p>
            <a:pPr>
              <a:buFont typeface="+mj-lt"/>
              <a:buAutoNum type="arabicPeriod"/>
            </a:pPr>
            <a:r>
              <a:rPr lang="ru-RU" sz="1800" b="1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диффузия</a:t>
            </a:r>
            <a:r>
              <a:rPr lang="ru-RU" sz="1800" b="0" i="0" u="none" strike="noStrike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Вещества перемещаются за счет того, что существует разница концентраций по разным сторонам ЦМП. В процессе такого транспорта не тратится энергия. Органические молекулы и медицинские препараты в большинстве случаев проходят через липидный слой цитоплазматической мембраны. В отдельных случаях они проходят по каналам ЦМП, которые заполнены водой.</a:t>
            </a:r>
          </a:p>
        </p:txBody>
      </p:sp>
    </p:spTree>
    <p:extLst>
      <p:ext uri="{BB962C8B-B14F-4D97-AF65-F5344CB8AC3E}">
        <p14:creationId xmlns:p14="http://schemas.microsoft.com/office/powerpoint/2010/main" val="5357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83087A-BEFA-1E40-AF98-CB5D2F02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34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CAB572-4220-E14C-9F95-6B9CF8A3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2.Облегченная диффузия</a:t>
            </a: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 этом случае вещества также перемещаются за счет     разницы концентраций по разным сторонам ЦМП. Такое перемещение возможно только в том случае, если есть специфические молекулы-переносчики, которые находятся в ЦМП. Каждый такой переносчик может перемещать через мембрану конкретное вещество. </a:t>
            </a:r>
          </a:p>
          <a:p>
            <a:pPr>
              <a:buFont typeface="+mj-lt"/>
              <a:buAutoNum type="arabicPeriod" startAt="3"/>
            </a:pPr>
            <a:r>
              <a:rPr lang="ru-RU" sz="22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транспорт. </a:t>
            </a: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 протекает при участии </a:t>
            </a:r>
            <a:r>
              <a:rPr lang="ru-RU" sz="22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пермеаз</a:t>
            </a: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в направлении от веществ с меньшей концентрацией к веществам с большей концентрацией. В процессе расходуется АТФ, образованная в результате </a:t>
            </a:r>
            <a:r>
              <a:rPr lang="ru-RU" sz="22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</a:t>
            </a: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-восстановительных процессов в клетке.</a:t>
            </a:r>
          </a:p>
          <a:p>
            <a:pPr>
              <a:buFont typeface="+mj-lt"/>
              <a:buAutoNum type="arabicPeriod" startAt="3"/>
            </a:pPr>
            <a:r>
              <a:rPr lang="ru-RU" sz="2200" b="1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Транслокация</a:t>
            </a:r>
            <a:r>
              <a:rPr lang="ru-RU" sz="2200" b="1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перенос групп. </a:t>
            </a: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процесс похож на предыдущий, но отличается тем, что в процессе переноса молекула видоизменяется (например, </a:t>
            </a:r>
            <a:r>
              <a:rPr lang="ru-RU" sz="2200" b="0" i="0" u="none" strike="noStrike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фосфорилируется</a:t>
            </a:r>
            <a:r>
              <a:rPr lang="ru-RU" sz="22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Выход веществ из клетки осуществляется в результате диффузии с участием транспортных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354806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122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PTSerifProWebRegular</vt:lpstr>
      <vt:lpstr>Times New Roman</vt:lpstr>
      <vt:lpstr>Тема Office</vt:lpstr>
      <vt:lpstr>Типы и механизмы питания бактерий</vt:lpstr>
      <vt:lpstr>Содержание</vt:lpstr>
      <vt:lpstr>Введение</vt:lpstr>
      <vt:lpstr>Размножение </vt:lpstr>
      <vt:lpstr>Условия обитания</vt:lpstr>
      <vt:lpstr>Типы питания</vt:lpstr>
      <vt:lpstr>Презентация PowerPoint</vt:lpstr>
      <vt:lpstr>Механизмы питания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и механизмы питания бактерий</dc:title>
  <dc:creator>Amina Umerzakova</dc:creator>
  <cp:lastModifiedBy>User</cp:lastModifiedBy>
  <cp:revision>4</cp:revision>
  <dcterms:created xsi:type="dcterms:W3CDTF">2022-10-20T12:49:06Z</dcterms:created>
  <dcterms:modified xsi:type="dcterms:W3CDTF">2022-11-10T09:46:36Z</dcterms:modified>
</cp:coreProperties>
</file>