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8" r:id="rId4"/>
    <p:sldId id="269" r:id="rId5"/>
    <p:sldId id="270" r:id="rId6"/>
    <p:sldId id="271" r:id="rId7"/>
    <p:sldId id="272" r:id="rId8"/>
    <p:sldId id="259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65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1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334B"/>
    <a:srgbClr val="F053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howGuides="1">
      <p:cViewPr varScale="1">
        <p:scale>
          <a:sx n="114" d="100"/>
          <a:sy n="114" d="100"/>
        </p:scale>
        <p:origin x="858" y="102"/>
      </p:cViewPr>
      <p:guideLst>
        <p:guide orient="horz" pos="281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6190B00-AF3D-4ACD-ACDE-6303304709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11CFE79D-95E7-45EB-A00E-A13C20653A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7697993-D460-435C-9C74-7AAFDC037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BA84-997D-4080-B10C-1A0B4B33C577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75B198E-7C7E-4A35-A289-C7D7DCCBC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E55F63B-D0AE-4916-943E-71629096F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C966-9F72-494A-85D6-6E61460B2F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1741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0A2B172-000B-4AE9-AB6C-5B3A15EC2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2597A070-81F1-4920-B6E3-7A700384A2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94AD9D9-7CA8-4507-93AB-D51F261F6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BA84-997D-4080-B10C-1A0B4B33C577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89BBF06-5175-4DA7-8E90-D0468C3D9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61FA7CD-CEF3-4053-9580-9D24A0805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C966-9F72-494A-85D6-6E61460B2F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374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AC2463A7-BB92-4317-B3BC-98D90E4C44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E15BDB53-8C9E-4BE4-81F4-E3B6D00011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7203253-5F3A-4E78-A48F-32CB6177C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BA84-997D-4080-B10C-1A0B4B33C577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34384F7-722C-4DAE-B4AD-A52518B0E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15C5AAC-521E-416A-8686-FA305A820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C966-9F72-494A-85D6-6E61460B2F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06969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исунок 9">
            <a:extLst>
              <a:ext uri="{FF2B5EF4-FFF2-40B4-BE49-F238E27FC236}">
                <a16:creationId xmlns="" xmlns:a16="http://schemas.microsoft.com/office/drawing/2014/main" id="{F1DB2C0F-AAB6-40B8-8680-1871B79DD33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81675" y="0"/>
            <a:ext cx="6410325" cy="6857999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92974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Равнобедренный треугольник 14">
            <a:extLst>
              <a:ext uri="{FF2B5EF4-FFF2-40B4-BE49-F238E27FC236}">
                <a16:creationId xmlns="" xmlns:a16="http://schemas.microsoft.com/office/drawing/2014/main" id="{B0B5ED3D-57DE-42ED-BE5C-F21A7B8CA5C6}"/>
              </a:ext>
            </a:extLst>
          </p:cNvPr>
          <p:cNvSpPr/>
          <p:nvPr userDrawn="1"/>
        </p:nvSpPr>
        <p:spPr>
          <a:xfrm>
            <a:off x="8211000" y="1809000"/>
            <a:ext cx="405000" cy="349894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: фигура 17">
            <a:extLst>
              <a:ext uri="{FF2B5EF4-FFF2-40B4-BE49-F238E27FC236}">
                <a16:creationId xmlns="" xmlns:a16="http://schemas.microsoft.com/office/drawing/2014/main" id="{B809083B-4451-4809-A466-A78693F9AD34}"/>
              </a:ext>
            </a:extLst>
          </p:cNvPr>
          <p:cNvSpPr/>
          <p:nvPr userDrawn="1"/>
        </p:nvSpPr>
        <p:spPr>
          <a:xfrm>
            <a:off x="6874669" y="4686300"/>
            <a:ext cx="578644" cy="469106"/>
          </a:xfrm>
          <a:custGeom>
            <a:avLst/>
            <a:gdLst>
              <a:gd name="connsiteX0" fmla="*/ 578644 w 578644"/>
              <a:gd name="connsiteY0" fmla="*/ 0 h 469106"/>
              <a:gd name="connsiteX1" fmla="*/ 0 w 578644"/>
              <a:gd name="connsiteY1" fmla="*/ 469106 h 469106"/>
              <a:gd name="connsiteX2" fmla="*/ 207169 w 578644"/>
              <a:gd name="connsiteY2" fmla="*/ 0 h 469106"/>
              <a:gd name="connsiteX3" fmla="*/ 578644 w 578644"/>
              <a:gd name="connsiteY3" fmla="*/ 0 h 46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8644" h="469106">
                <a:moveTo>
                  <a:pt x="578644" y="0"/>
                </a:moveTo>
                <a:lnTo>
                  <a:pt x="0" y="469106"/>
                </a:lnTo>
                <a:lnTo>
                  <a:pt x="207169" y="0"/>
                </a:lnTo>
                <a:lnTo>
                  <a:pt x="57864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исунок 9">
            <a:extLst>
              <a:ext uri="{FF2B5EF4-FFF2-40B4-BE49-F238E27FC236}">
                <a16:creationId xmlns="" xmlns:a16="http://schemas.microsoft.com/office/drawing/2014/main" id="{F1DB2C0F-AAB6-40B8-8680-1871B79DD33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81675" y="0"/>
            <a:ext cx="6410325" cy="6857999"/>
          </a:xfrm>
        </p:spPr>
        <p:txBody>
          <a:bodyPr/>
          <a:lstStyle/>
          <a:p>
            <a:endParaRPr lang="ru-RU"/>
          </a:p>
        </p:txBody>
      </p:sp>
      <p:sp>
        <p:nvSpPr>
          <p:cNvPr id="21" name="Текст 20">
            <a:extLst>
              <a:ext uri="{FF2B5EF4-FFF2-40B4-BE49-F238E27FC236}">
                <a16:creationId xmlns="" xmlns:a16="http://schemas.microsoft.com/office/drawing/2014/main" id="{30BF555C-A518-4231-9DB5-B17F7DC97C8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11238" y="2573338"/>
            <a:ext cx="6442075" cy="1646237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Полилиния: фигура 7">
            <a:extLst>
              <a:ext uri="{FF2B5EF4-FFF2-40B4-BE49-F238E27FC236}">
                <a16:creationId xmlns="" xmlns:a16="http://schemas.microsoft.com/office/drawing/2014/main" id="{A69C7849-E468-4B41-9E10-71060F43909A}"/>
              </a:ext>
            </a:extLst>
          </p:cNvPr>
          <p:cNvSpPr/>
          <p:nvPr userDrawn="1"/>
        </p:nvSpPr>
        <p:spPr>
          <a:xfrm>
            <a:off x="0" y="-10104"/>
            <a:ext cx="9246000" cy="6868103"/>
          </a:xfrm>
          <a:custGeom>
            <a:avLst/>
            <a:gdLst>
              <a:gd name="connsiteX0" fmla="*/ 0 w 9246000"/>
              <a:gd name="connsiteY0" fmla="*/ 0 h 6868103"/>
              <a:gd name="connsiteX1" fmla="*/ 6096000 w 9246000"/>
              <a:gd name="connsiteY1" fmla="*/ 0 h 6868103"/>
              <a:gd name="connsiteX2" fmla="*/ 6096000 w 9246000"/>
              <a:gd name="connsiteY2" fmla="*/ 2032 h 6868103"/>
              <a:gd name="connsiteX3" fmla="*/ 9246000 w 9246000"/>
              <a:gd name="connsiteY3" fmla="*/ 2032 h 6868103"/>
              <a:gd name="connsiteX4" fmla="*/ 6096000 w 9246000"/>
              <a:gd name="connsiteY4" fmla="*/ 6868103 h 6868103"/>
              <a:gd name="connsiteX5" fmla="*/ 0 w 9246000"/>
              <a:gd name="connsiteY5" fmla="*/ 6868103 h 6868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46000" h="6868103">
                <a:moveTo>
                  <a:pt x="0" y="0"/>
                </a:moveTo>
                <a:lnTo>
                  <a:pt x="6096000" y="0"/>
                </a:lnTo>
                <a:lnTo>
                  <a:pt x="6096000" y="2032"/>
                </a:lnTo>
                <a:lnTo>
                  <a:pt x="9246000" y="2032"/>
                </a:lnTo>
                <a:lnTo>
                  <a:pt x="6096000" y="6868103"/>
                </a:lnTo>
                <a:lnTo>
                  <a:pt x="0" y="686810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4" name="Полилиния: фигура 13">
            <a:extLst>
              <a:ext uri="{FF2B5EF4-FFF2-40B4-BE49-F238E27FC236}">
                <a16:creationId xmlns="" xmlns:a16="http://schemas.microsoft.com/office/drawing/2014/main" id="{E258292F-5689-4D79-9096-85D06BA49B7B}"/>
              </a:ext>
            </a:extLst>
          </p:cNvPr>
          <p:cNvSpPr/>
          <p:nvPr userDrawn="1"/>
        </p:nvSpPr>
        <p:spPr>
          <a:xfrm>
            <a:off x="835155" y="2158894"/>
            <a:ext cx="7780845" cy="2530106"/>
          </a:xfrm>
          <a:custGeom>
            <a:avLst/>
            <a:gdLst>
              <a:gd name="connsiteX0" fmla="*/ 0 w 7780845"/>
              <a:gd name="connsiteY0" fmla="*/ 0 h 2530106"/>
              <a:gd name="connsiteX1" fmla="*/ 7780845 w 7780845"/>
              <a:gd name="connsiteY1" fmla="*/ 0 h 2530106"/>
              <a:gd name="connsiteX2" fmla="*/ 6620089 w 7780845"/>
              <a:gd name="connsiteY2" fmla="*/ 2530106 h 2530106"/>
              <a:gd name="connsiteX3" fmla="*/ 0 w 7780845"/>
              <a:gd name="connsiteY3" fmla="*/ 2530106 h 2530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80845" h="2530106">
                <a:moveTo>
                  <a:pt x="0" y="0"/>
                </a:moveTo>
                <a:lnTo>
                  <a:pt x="7780845" y="0"/>
                </a:lnTo>
                <a:lnTo>
                  <a:pt x="6620089" y="2530106"/>
                </a:lnTo>
                <a:lnTo>
                  <a:pt x="0" y="253010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79560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3DDFDD1-73D5-463D-B7B9-B39F7B2F6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787" y="370235"/>
            <a:ext cx="5625000" cy="6688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CE1EF14B-4156-4532-A398-ABD8355C3859}"/>
              </a:ext>
            </a:extLst>
          </p:cNvPr>
          <p:cNvSpPr/>
          <p:nvPr userDrawn="1"/>
        </p:nvSpPr>
        <p:spPr>
          <a:xfrm>
            <a:off x="0" y="3429000"/>
            <a:ext cx="12192000" cy="34310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исунок 7">
            <a:extLst>
              <a:ext uri="{FF2B5EF4-FFF2-40B4-BE49-F238E27FC236}">
                <a16:creationId xmlns="" xmlns:a16="http://schemas.microsoft.com/office/drawing/2014/main" id="{D7A1320A-1390-44C8-9D96-457E4E8D51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6000" y="365125"/>
            <a:ext cx="5220737" cy="6127750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="" xmlns:a16="http://schemas.microsoft.com/office/drawing/2014/main" id="{398A2C93-7DAF-47FE-936C-C92361EFF2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46266" y="1309573"/>
            <a:ext cx="5625000" cy="2114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2529850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3DDFDD1-73D5-463D-B7B9-B39F7B2F6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35" y="375112"/>
            <a:ext cx="5625000" cy="6688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CE1EF14B-4156-4532-A398-ABD8355C3859}"/>
              </a:ext>
            </a:extLst>
          </p:cNvPr>
          <p:cNvSpPr/>
          <p:nvPr userDrawn="1"/>
        </p:nvSpPr>
        <p:spPr>
          <a:xfrm>
            <a:off x="0" y="4149000"/>
            <a:ext cx="8976000" cy="27110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исунок 7">
            <a:extLst>
              <a:ext uri="{FF2B5EF4-FFF2-40B4-BE49-F238E27FC236}">
                <a16:creationId xmlns="" xmlns:a16="http://schemas.microsoft.com/office/drawing/2014/main" id="{D7A1320A-1390-44C8-9D96-457E4E8D51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65631" y="375112"/>
            <a:ext cx="5220737" cy="6127750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="" xmlns:a16="http://schemas.microsoft.com/office/drawing/2014/main" id="{398A2C93-7DAF-47FE-936C-C92361EFF2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9414" y="1314450"/>
            <a:ext cx="5625000" cy="2114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1437385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B7DFAA08-4FC2-45F2-AA2E-AE1BA6DBE2C1}"/>
              </a:ext>
            </a:extLst>
          </p:cNvPr>
          <p:cNvSpPr/>
          <p:nvPr userDrawn="1"/>
        </p:nvSpPr>
        <p:spPr>
          <a:xfrm>
            <a:off x="6861000" y="0"/>
            <a:ext cx="5326567" cy="68600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3DDFDD1-73D5-463D-B7B9-B39F7B2F6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35" y="375112"/>
            <a:ext cx="5625000" cy="6688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CE1EF14B-4156-4532-A398-ABD8355C3859}"/>
              </a:ext>
            </a:extLst>
          </p:cNvPr>
          <p:cNvSpPr/>
          <p:nvPr userDrawn="1"/>
        </p:nvSpPr>
        <p:spPr>
          <a:xfrm>
            <a:off x="0" y="5184000"/>
            <a:ext cx="3531000" cy="16760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исунок 7">
            <a:extLst>
              <a:ext uri="{FF2B5EF4-FFF2-40B4-BE49-F238E27FC236}">
                <a16:creationId xmlns="" xmlns:a16="http://schemas.microsoft.com/office/drawing/2014/main" id="{D7A1320A-1390-44C8-9D96-457E4E8D51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36000" y="3699451"/>
            <a:ext cx="5758414" cy="2578862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="" xmlns:a16="http://schemas.microsoft.com/office/drawing/2014/main" id="{398A2C93-7DAF-47FE-936C-C92361EFF2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9414" y="1314450"/>
            <a:ext cx="5625000" cy="2114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6987266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3DDFDD1-73D5-463D-B7B9-B39F7B2F6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800" y="3524662"/>
            <a:ext cx="5625000" cy="668887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CE1EF14B-4156-4532-A398-ABD8355C3859}"/>
              </a:ext>
            </a:extLst>
          </p:cNvPr>
          <p:cNvSpPr/>
          <p:nvPr userDrawn="1"/>
        </p:nvSpPr>
        <p:spPr>
          <a:xfrm>
            <a:off x="0" y="0"/>
            <a:ext cx="5625000" cy="68600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исунок 7">
            <a:extLst>
              <a:ext uri="{FF2B5EF4-FFF2-40B4-BE49-F238E27FC236}">
                <a16:creationId xmlns="" xmlns:a16="http://schemas.microsoft.com/office/drawing/2014/main" id="{D7A1320A-1390-44C8-9D96-457E4E8D51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36000" y="504000"/>
            <a:ext cx="5758414" cy="5774313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="" xmlns:a16="http://schemas.microsoft.com/office/drawing/2014/main" id="{398A2C93-7DAF-47FE-936C-C92361EFF2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33800" y="4374000"/>
            <a:ext cx="5625000" cy="2114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Рисунок 3">
            <a:extLst>
              <a:ext uri="{FF2B5EF4-FFF2-40B4-BE49-F238E27FC236}">
                <a16:creationId xmlns="" xmlns:a16="http://schemas.microsoft.com/office/drawing/2014/main" id="{D6452CA5-8E82-4F87-9A80-16C5626D647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215125" y="145449"/>
            <a:ext cx="3640875" cy="2921721"/>
          </a:xfrm>
        </p:spPr>
        <p:txBody>
          <a:bodyPr/>
          <a:lstStyle/>
          <a:p>
            <a:endParaRPr lang="ru-RU"/>
          </a:p>
        </p:txBody>
      </p:sp>
      <p:sp>
        <p:nvSpPr>
          <p:cNvPr id="9" name="Рисунок 3">
            <a:extLst>
              <a:ext uri="{FF2B5EF4-FFF2-40B4-BE49-F238E27FC236}">
                <a16:creationId xmlns="" xmlns:a16="http://schemas.microsoft.com/office/drawing/2014/main" id="{A946F59B-B261-4BD0-B083-6D6BBD96368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80125" y="145450"/>
            <a:ext cx="3640875" cy="2921721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13090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B7DFAA08-4FC2-45F2-AA2E-AE1BA6DBE2C1}"/>
              </a:ext>
            </a:extLst>
          </p:cNvPr>
          <p:cNvSpPr/>
          <p:nvPr userDrawn="1"/>
        </p:nvSpPr>
        <p:spPr>
          <a:xfrm>
            <a:off x="0" y="-2032"/>
            <a:ext cx="5326567" cy="68600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3DDFDD1-73D5-463D-B7B9-B39F7B2F6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8296" y="3429000"/>
            <a:ext cx="5625000" cy="6688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8" name="Рисунок 7">
            <a:extLst>
              <a:ext uri="{FF2B5EF4-FFF2-40B4-BE49-F238E27FC236}">
                <a16:creationId xmlns="" xmlns:a16="http://schemas.microsoft.com/office/drawing/2014/main" id="{D7A1320A-1390-44C8-9D96-457E4E8D51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36000" y="549000"/>
            <a:ext cx="5445000" cy="5729313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="" xmlns:a16="http://schemas.microsoft.com/office/drawing/2014/main" id="{398A2C93-7DAF-47FE-936C-C92361EFF2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87775" y="4368338"/>
            <a:ext cx="5625000" cy="2114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Рисунок 3">
            <a:extLst>
              <a:ext uri="{FF2B5EF4-FFF2-40B4-BE49-F238E27FC236}">
                <a16:creationId xmlns="" xmlns:a16="http://schemas.microsoft.com/office/drawing/2014/main" id="{7CD30468-55AD-4246-A300-DB7B0F00172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530600" y="234001"/>
            <a:ext cx="8325400" cy="2790188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36853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89F06B0F-577D-4331-87CF-A0A833AA949D}"/>
              </a:ext>
            </a:extLst>
          </p:cNvPr>
          <p:cNvSpPr/>
          <p:nvPr userDrawn="1"/>
        </p:nvSpPr>
        <p:spPr>
          <a:xfrm>
            <a:off x="6861000" y="0"/>
            <a:ext cx="5326567" cy="68600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3DDFDD1-73D5-463D-B7B9-B39F7B2F6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35" y="375112"/>
            <a:ext cx="4681065" cy="6688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="" xmlns:a16="http://schemas.microsoft.com/office/drawing/2014/main" id="{398A2C93-7DAF-47FE-936C-C92361EFF2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9414" y="1314450"/>
            <a:ext cx="4681065" cy="2114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Рисунок 7">
            <a:extLst>
              <a:ext uri="{FF2B5EF4-FFF2-40B4-BE49-F238E27FC236}">
                <a16:creationId xmlns="" xmlns:a16="http://schemas.microsoft.com/office/drawing/2014/main" id="{D7A1320A-1390-44C8-9D96-457E4E8D51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556000" y="375112"/>
            <a:ext cx="6299999" cy="612775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CE1EF14B-4156-4532-A398-ABD8355C3859}"/>
              </a:ext>
            </a:extLst>
          </p:cNvPr>
          <p:cNvSpPr/>
          <p:nvPr userDrawn="1"/>
        </p:nvSpPr>
        <p:spPr>
          <a:xfrm>
            <a:off x="469414" y="4149000"/>
            <a:ext cx="8506586" cy="180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0341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AD882B2-034B-4145-B484-AAA1AE8CC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9D8F6E3-9820-406F-9F7D-BCD3D286F6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CB31CFE-D3EB-4BCC-8C1F-B5DDF7BE7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BA84-997D-4080-B10C-1A0B4B33C577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4389A23-67AB-42B8-B4A6-CD29D8C4F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C1C6045-8D36-40A1-9C6D-DE87FB64A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C966-9F72-494A-85D6-6E61460B2F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6096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B7DFAA08-4FC2-45F2-AA2E-AE1BA6DBE2C1}"/>
              </a:ext>
            </a:extLst>
          </p:cNvPr>
          <p:cNvSpPr/>
          <p:nvPr userDrawn="1"/>
        </p:nvSpPr>
        <p:spPr>
          <a:xfrm>
            <a:off x="0" y="-2032"/>
            <a:ext cx="6096000" cy="6860032"/>
          </a:xfrm>
          <a:prstGeom prst="rect">
            <a:avLst/>
          </a:prstGeom>
          <a:solidFill>
            <a:srgbClr val="1B33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3DDFDD1-73D5-463D-B7B9-B39F7B2F6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000" y="323493"/>
            <a:ext cx="5625000" cy="6688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="" xmlns:a16="http://schemas.microsoft.com/office/drawing/2014/main" id="{398A2C93-7DAF-47FE-936C-C92361EFF2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45479" y="1262831"/>
            <a:ext cx="5625000" cy="5271676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9AE8A562-A25C-4DC8-BAC6-CCC05775792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42063" y="323850"/>
            <a:ext cx="5603875" cy="6389688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131730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89F06B0F-577D-4331-87CF-A0A833AA949D}"/>
              </a:ext>
            </a:extLst>
          </p:cNvPr>
          <p:cNvSpPr/>
          <p:nvPr userDrawn="1"/>
        </p:nvSpPr>
        <p:spPr>
          <a:xfrm>
            <a:off x="9606000" y="0"/>
            <a:ext cx="2806567" cy="68600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3DDFDD1-73D5-463D-B7B9-B39F7B2F6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35" y="375112"/>
            <a:ext cx="6706065" cy="6688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="" xmlns:a16="http://schemas.microsoft.com/office/drawing/2014/main" id="{398A2C93-7DAF-47FE-936C-C92361EFF2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9414" y="1314450"/>
            <a:ext cx="6706065" cy="2114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Рисунок 7">
            <a:extLst>
              <a:ext uri="{FF2B5EF4-FFF2-40B4-BE49-F238E27FC236}">
                <a16:creationId xmlns="" xmlns:a16="http://schemas.microsoft.com/office/drawing/2014/main" id="{D7A1320A-1390-44C8-9D96-457E4E8D51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399958" y="365125"/>
            <a:ext cx="3961042" cy="61277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5733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4BA733B-B67F-4D0F-8770-03412A880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0ADDA85B-AADA-46ED-A5AA-D35A667980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C605E36-6CBE-4FA4-96E5-C97C64198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BA84-997D-4080-B10C-1A0B4B33C577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4D25396-54DE-492D-9359-B5E635749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1D3534F-0A7F-483E-8DA7-21E0E2249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C966-9F72-494A-85D6-6E61460B2F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2419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4EA8576-22B7-495B-9176-BD790D974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B0357B8-EB67-4372-88B4-88FCFF7EF9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7DC497D8-0B03-4691-A215-F5362C3642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6862F708-3C4F-42A3-B17E-652DA52C1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BA84-997D-4080-B10C-1A0B4B33C577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3757200E-933C-4827-8F9D-FB5E96AEF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F67BC222-F9DF-4207-B43E-B479B5367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C966-9F72-494A-85D6-6E61460B2F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7952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2733213-AAC6-4A1B-8698-2A85AC7A1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4C417D5D-6E03-4713-8925-FDCABA4996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0FC9B58B-7B36-4EED-BF73-CE412A4098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5D84CA64-D965-410A-A22A-95F39E31D6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66169F5F-0DFF-4F48-8341-6A2030A84D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0018E87D-5DB1-4212-99CF-FEC09BE81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BA84-997D-4080-B10C-1A0B4B33C577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DE583665-14A3-443C-A678-21B4B04CE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7BDED1F4-5815-43E8-8292-D644388C8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C966-9F72-494A-85D6-6E61460B2F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9489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2113576-431C-4B09-BE4C-4EEF3B490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B7EDF2B8-07FE-4363-894B-DDC16E10C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BA84-997D-4080-B10C-1A0B4B33C577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1928BB28-F4BD-4C23-9A0A-C8721DEDC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13742E95-FD50-4CB1-8087-8075551AF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C966-9F72-494A-85D6-6E61460B2F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2154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DA5E687E-9290-434A-B9E3-66F44D50F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BA84-997D-4080-B10C-1A0B4B33C577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1757BE17-C727-41FA-9CE8-470F79379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5CFFE86D-1A1C-46FE-ABEC-8D0D881AB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C966-9F72-494A-85D6-6E61460B2F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0893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E376A1A-2738-4B63-8FB7-6FADAE402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5AAE921-524E-4189-B3A7-5676316023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9C627E12-8D6F-4DCA-A420-023E353B4C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9B86BE03-035D-46A4-8C21-2563A2536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BA84-997D-4080-B10C-1A0B4B33C577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794DFDB8-B752-4066-9AA7-E4428B911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B9BBE450-BDAC-4239-BF11-4AD912A2D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C966-9F72-494A-85D6-6E61460B2F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3296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451647D-B164-4F72-A5EE-B230808B2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B98A3904-E15C-44A8-A376-F79C68BDA6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E7B2AC89-146D-484D-BCEE-4426EC570E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5D3BA88C-C8EB-41F4-9412-0F32B3933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BA84-997D-4080-B10C-1A0B4B33C577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418D5E48-2C13-4EE4-ADCD-A1D573E19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318E3DBC-1A08-44C9-84DA-15A2D7CEF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C966-9F72-494A-85D6-6E61460B2F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0017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hyperlink" Target="https://presentation-creation.ru/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3C3EB23-0574-4CE6-BFEA-CC4DC7FD3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231F8A9A-C586-4CD8-962C-D78C7D7C8C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2D3A135-84B4-404B-AEE2-C6066B294A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33BA84-997D-4080-B10C-1A0B4B33C577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9329958-3F0E-49D3-AB72-A2802AAD7B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2087078-49A2-4F1A-832C-0E14981C4B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E8C966-9F72-494A-85D6-6E61460B2F4A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>
            <a:hlinkClick r:id="rId23"/>
            <a:extLst>
              <a:ext uri="{FF2B5EF4-FFF2-40B4-BE49-F238E27FC236}">
                <a16:creationId xmlns="" xmlns:a16="http://schemas.microsoft.com/office/drawing/2014/main" id="{FDBE6CBF-8F53-497F-9017-32C565AD5EA7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94000" y="367393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804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8" r:id="rId12"/>
    <p:sldLayoutId id="2147483667" r:id="rId13"/>
    <p:sldLayoutId id="2147483660" r:id="rId14"/>
    <p:sldLayoutId id="2147483661" r:id="rId15"/>
    <p:sldLayoutId id="2147483662" r:id="rId16"/>
    <p:sldLayoutId id="2147483670" r:id="rId17"/>
    <p:sldLayoutId id="2147483663" r:id="rId18"/>
    <p:sldLayoutId id="2147483664" r:id="rId19"/>
    <p:sldLayoutId id="2147483665" r:id="rId20"/>
    <p:sldLayoutId id="2147483666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brief.org/wiki/PD-1" TargetMode="External"/><Relationship Id="rId13" Type="http://schemas.openxmlformats.org/officeDocument/2006/relationships/hyperlink" Target="https://ru.wikibrief.org/wiki/Durvalumab" TargetMode="External"/><Relationship Id="rId3" Type="http://schemas.openxmlformats.org/officeDocument/2006/relationships/hyperlink" Target="https://ru.wikibrief.org/wiki/Treatment_of_cancer" TargetMode="External"/><Relationship Id="rId7" Type="http://schemas.openxmlformats.org/officeDocument/2006/relationships/hyperlink" Target="https://ru.wikibrief.org/wiki/Nivolumab" TargetMode="External"/><Relationship Id="rId12" Type="http://schemas.openxmlformats.org/officeDocument/2006/relationships/hyperlink" Target="https://ru.wikibrief.org/wiki/Avelumab" TargetMode="External"/><Relationship Id="rId2" Type="http://schemas.openxmlformats.org/officeDocument/2006/relationships/hyperlink" Target="https://ru.wikibrief.org/wiki/Checkpoint_inhibitor" TargetMode="External"/><Relationship Id="rId1" Type="http://schemas.openxmlformats.org/officeDocument/2006/relationships/slideLayout" Target="../slideLayouts/slideLayout15.xml"/><Relationship Id="rId6" Type="http://schemas.openxmlformats.org/officeDocument/2006/relationships/hyperlink" Target="https://ru.wikibrief.org/wiki/CTLA-4" TargetMode="External"/><Relationship Id="rId11" Type="http://schemas.openxmlformats.org/officeDocument/2006/relationships/hyperlink" Target="https://ru.wikibrief.org/wiki/PD-L1" TargetMode="External"/><Relationship Id="rId5" Type="http://schemas.openxmlformats.org/officeDocument/2006/relationships/hyperlink" Target="https://ru.wikibrief.org/wiki/Ipilimumab" TargetMode="External"/><Relationship Id="rId10" Type="http://schemas.openxmlformats.org/officeDocument/2006/relationships/hyperlink" Target="https://ru.wikibrief.org/wiki/Atezolizumab" TargetMode="External"/><Relationship Id="rId4" Type="http://schemas.openxmlformats.org/officeDocument/2006/relationships/hyperlink" Target="https://ru.wikibrief.org/wiki/Immunotherapy" TargetMode="External"/><Relationship Id="rId9" Type="http://schemas.openxmlformats.org/officeDocument/2006/relationships/hyperlink" Target="https://ru.wikibrief.org/wiki/Pembrolizumab" TargetMode="External"/><Relationship Id="rId14" Type="http://schemas.openxmlformats.org/officeDocument/2006/relationships/hyperlink" Target="https://ru.wikibrief.org/wiki/Cemiplimab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brief.org/wiki/23andMe" TargetMode="External"/><Relationship Id="rId2" Type="http://schemas.openxmlformats.org/officeDocument/2006/relationships/hyperlink" Target="https://ru.wikibrief.org/wiki/The_Data_Incubator" TargetMode="Externa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ru.wikibrief.org/wiki/Drug_design#Computer-aided_drug_design" TargetMode="Externa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brief.org/wiki/Cobimetinib" TargetMode="External"/><Relationship Id="rId7" Type="http://schemas.openxmlformats.org/officeDocument/2006/relationships/image" Target="../media/image12.png"/><Relationship Id="rId2" Type="http://schemas.openxmlformats.org/officeDocument/2006/relationships/hyperlink" Target="https://ru.wikibrief.org/wiki/Pirfenidone" TargetMode="Externa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1.jpeg"/><Relationship Id="rId5" Type="http://schemas.openxmlformats.org/officeDocument/2006/relationships/hyperlink" Target="https://ru.wikibrief.org/wiki/BRAF_(gene)" TargetMode="External"/><Relationship Id="rId4" Type="http://schemas.openxmlformats.org/officeDocument/2006/relationships/hyperlink" Target="https://ru.wikibrief.org/wiki/Metastatic_melanoma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ru.wikibrief.org/wiki/Ocrelizumab" TargetMode="Externa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brief.org/wiki/Chugai_Pharmaceutical_Co." TargetMode="External"/><Relationship Id="rId7" Type="http://schemas.openxmlformats.org/officeDocument/2006/relationships/image" Target="../media/image15.jpeg"/><Relationship Id="rId2" Type="http://schemas.openxmlformats.org/officeDocument/2006/relationships/hyperlink" Target="https://ru.wikibrief.org/wiki/Emicizumab" TargetMode="Externa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4.jpeg"/><Relationship Id="rId5" Type="http://schemas.openxmlformats.org/officeDocument/2006/relationships/hyperlink" Target="https://ru.wikibrief.org/wiki/Shionogi" TargetMode="External"/><Relationship Id="rId4" Type="http://schemas.openxmlformats.org/officeDocument/2006/relationships/hyperlink" Target="https://ru.wikibrief.org/wiki/Baloxavir_marboxil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brief.org/wiki/Herbert_Boyer" TargetMode="External"/><Relationship Id="rId2" Type="http://schemas.openxmlformats.org/officeDocument/2006/relationships/hyperlink" Target="https://ru.wikibrief.org/wiki/Robert_A._Swanson" TargetMode="Externa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ru.wikibrief.org/wiki/Obinutuzumab" TargetMode="Externa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brief.org/wiki/Drug_discovery" TargetMode="External"/><Relationship Id="rId2" Type="http://schemas.openxmlformats.org/officeDocument/2006/relationships/hyperlink" Target="https://ru.wikibrief.org/wiki/University_of_California,_San_Francisco" TargetMode="Externa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20">
            <a:extLst>
              <a:ext uri="{FF2B5EF4-FFF2-40B4-BE49-F238E27FC236}">
                <a16:creationId xmlns="" xmlns:a16="http://schemas.microsoft.com/office/drawing/2014/main" id="{1FBFB381-328C-4790-8FB0-DCF0DC9A03AB}"/>
              </a:ext>
            </a:extLst>
          </p:cNvPr>
          <p:cNvSpPr txBox="1">
            <a:spLocks/>
          </p:cNvSpPr>
          <p:nvPr/>
        </p:nvSpPr>
        <p:spPr>
          <a:xfrm>
            <a:off x="1011238" y="2573338"/>
            <a:ext cx="6442075" cy="1646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indent="0" algn="ctr" defTabSz="914400" rtl="0" eaLnBrk="1" latinLnBrk="0" hangingPunct="1">
              <a:buFontTx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9" name="Полилиния: фигура 8">
            <a:extLst>
              <a:ext uri="{FF2B5EF4-FFF2-40B4-BE49-F238E27FC236}">
                <a16:creationId xmlns="" xmlns:a16="http://schemas.microsoft.com/office/drawing/2014/main" id="{81B021BF-A146-4486-952C-321C2E738A90}"/>
              </a:ext>
            </a:extLst>
          </p:cNvPr>
          <p:cNvSpPr/>
          <p:nvPr/>
        </p:nvSpPr>
        <p:spPr>
          <a:xfrm>
            <a:off x="0" y="-10104"/>
            <a:ext cx="6365999" cy="6868104"/>
          </a:xfrm>
          <a:custGeom>
            <a:avLst/>
            <a:gdLst>
              <a:gd name="connsiteX0" fmla="*/ 0 w 9246000"/>
              <a:gd name="connsiteY0" fmla="*/ 0 h 6868103"/>
              <a:gd name="connsiteX1" fmla="*/ 6096000 w 9246000"/>
              <a:gd name="connsiteY1" fmla="*/ 0 h 6868103"/>
              <a:gd name="connsiteX2" fmla="*/ 6096000 w 9246000"/>
              <a:gd name="connsiteY2" fmla="*/ 2032 h 6868103"/>
              <a:gd name="connsiteX3" fmla="*/ 9246000 w 9246000"/>
              <a:gd name="connsiteY3" fmla="*/ 2032 h 6868103"/>
              <a:gd name="connsiteX4" fmla="*/ 6096000 w 9246000"/>
              <a:gd name="connsiteY4" fmla="*/ 6868103 h 6868103"/>
              <a:gd name="connsiteX5" fmla="*/ 0 w 9246000"/>
              <a:gd name="connsiteY5" fmla="*/ 6868103 h 6868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46000" h="6868103">
                <a:moveTo>
                  <a:pt x="0" y="0"/>
                </a:moveTo>
                <a:lnTo>
                  <a:pt x="6096000" y="0"/>
                </a:lnTo>
                <a:lnTo>
                  <a:pt x="6096000" y="2032"/>
                </a:lnTo>
                <a:lnTo>
                  <a:pt x="9246000" y="2032"/>
                </a:lnTo>
                <a:lnTo>
                  <a:pt x="6096000" y="6868103"/>
                </a:lnTo>
                <a:lnTo>
                  <a:pt x="0" y="686810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10" name="Полилиния: фигура 9">
            <a:extLst>
              <a:ext uri="{FF2B5EF4-FFF2-40B4-BE49-F238E27FC236}">
                <a16:creationId xmlns="" xmlns:a16="http://schemas.microsoft.com/office/drawing/2014/main" id="{93430012-BA3A-4636-B839-750794681A1D}"/>
              </a:ext>
            </a:extLst>
          </p:cNvPr>
          <p:cNvSpPr/>
          <p:nvPr/>
        </p:nvSpPr>
        <p:spPr>
          <a:xfrm>
            <a:off x="835155" y="2158894"/>
            <a:ext cx="7780845" cy="2530106"/>
          </a:xfrm>
          <a:custGeom>
            <a:avLst/>
            <a:gdLst>
              <a:gd name="connsiteX0" fmla="*/ 0 w 7780845"/>
              <a:gd name="connsiteY0" fmla="*/ 0 h 2530106"/>
              <a:gd name="connsiteX1" fmla="*/ 7780845 w 7780845"/>
              <a:gd name="connsiteY1" fmla="*/ 0 h 2530106"/>
              <a:gd name="connsiteX2" fmla="*/ 6620089 w 7780845"/>
              <a:gd name="connsiteY2" fmla="*/ 2530106 h 2530106"/>
              <a:gd name="connsiteX3" fmla="*/ 0 w 7780845"/>
              <a:gd name="connsiteY3" fmla="*/ 2530106 h 2530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80845" h="2530106">
                <a:moveTo>
                  <a:pt x="0" y="0"/>
                </a:moveTo>
                <a:lnTo>
                  <a:pt x="7780845" y="0"/>
                </a:lnTo>
                <a:lnTo>
                  <a:pt x="6620089" y="2530106"/>
                </a:lnTo>
                <a:lnTo>
                  <a:pt x="0" y="253010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7" name="Полилиния: фигура 6">
            <a:extLst>
              <a:ext uri="{FF2B5EF4-FFF2-40B4-BE49-F238E27FC236}">
                <a16:creationId xmlns="" xmlns:a16="http://schemas.microsoft.com/office/drawing/2014/main" id="{E9811CCE-425E-421D-906F-FDB5FF116926}"/>
              </a:ext>
            </a:extLst>
          </p:cNvPr>
          <p:cNvSpPr/>
          <p:nvPr/>
        </p:nvSpPr>
        <p:spPr>
          <a:xfrm>
            <a:off x="6874669" y="4686300"/>
            <a:ext cx="578644" cy="469106"/>
          </a:xfrm>
          <a:custGeom>
            <a:avLst/>
            <a:gdLst>
              <a:gd name="connsiteX0" fmla="*/ 578644 w 578644"/>
              <a:gd name="connsiteY0" fmla="*/ 0 h 469106"/>
              <a:gd name="connsiteX1" fmla="*/ 0 w 578644"/>
              <a:gd name="connsiteY1" fmla="*/ 469106 h 469106"/>
              <a:gd name="connsiteX2" fmla="*/ 207169 w 578644"/>
              <a:gd name="connsiteY2" fmla="*/ 0 h 469106"/>
              <a:gd name="connsiteX3" fmla="*/ 578644 w 578644"/>
              <a:gd name="connsiteY3" fmla="*/ 0 h 46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8644" h="469106">
                <a:moveTo>
                  <a:pt x="578644" y="0"/>
                </a:moveTo>
                <a:lnTo>
                  <a:pt x="0" y="469106"/>
                </a:lnTo>
                <a:lnTo>
                  <a:pt x="207169" y="0"/>
                </a:lnTo>
                <a:lnTo>
                  <a:pt x="57864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>
            <a:extLst>
              <a:ext uri="{FF2B5EF4-FFF2-40B4-BE49-F238E27FC236}">
                <a16:creationId xmlns="" xmlns:a16="http://schemas.microsoft.com/office/drawing/2014/main" id="{C3891D6C-164C-4F07-94B0-55B67C0190FD}"/>
              </a:ext>
            </a:extLst>
          </p:cNvPr>
          <p:cNvSpPr/>
          <p:nvPr/>
        </p:nvSpPr>
        <p:spPr>
          <a:xfrm>
            <a:off x="8211000" y="1809000"/>
            <a:ext cx="405000" cy="349894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08DAF865-96F5-4176-9983-A7D572FF73F1}"/>
              </a:ext>
            </a:extLst>
          </p:cNvPr>
          <p:cNvSpPr txBox="1"/>
          <p:nvPr/>
        </p:nvSpPr>
        <p:spPr>
          <a:xfrm>
            <a:off x="1181131" y="2973002"/>
            <a:ext cx="400373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Genentech</a:t>
            </a:r>
            <a:r>
              <a:rPr lang="en-US" sz="4800" dirty="0"/>
              <a:t> </a:t>
            </a:r>
            <a:endParaRPr lang="ru-RU" sz="4800" dirty="0" smtClean="0"/>
          </a:p>
          <a:p>
            <a:endParaRPr lang="ru-RU" sz="4400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9" r="14909"/>
          <a:stretch>
            <a:fillRect/>
          </a:stretch>
        </p:blipFill>
        <p:spPr>
          <a:xfrm>
            <a:off x="6210713" y="-10104"/>
            <a:ext cx="5981287" cy="6868103"/>
          </a:xfrm>
        </p:spPr>
      </p:pic>
    </p:spTree>
    <p:extLst>
      <p:ext uri="{BB962C8B-B14F-4D97-AF65-F5344CB8AC3E}">
        <p14:creationId xmlns:p14="http://schemas.microsoft.com/office/powerpoint/2010/main" val="32613706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63DC61E7-D535-4B9F-B451-533E08D8C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000" y="1809000"/>
            <a:ext cx="6121065" cy="668887"/>
          </a:xfrm>
        </p:spPr>
        <p:txBody>
          <a:bodyPr>
            <a:noAutofit/>
          </a:bodyPr>
          <a:lstStyle/>
          <a:p>
            <a:r>
              <a:rPr lang="ru-RU" sz="3600" b="1" dirty="0"/>
              <a:t>Исследования</a:t>
            </a:r>
          </a:p>
        </p:txBody>
      </p:sp>
      <p:sp>
        <p:nvSpPr>
          <p:cNvPr id="17" name="Текст 6">
            <a:extLst>
              <a:ext uri="{FF2B5EF4-FFF2-40B4-BE49-F238E27FC236}">
                <a16:creationId xmlns="" xmlns:a16="http://schemas.microsoft.com/office/drawing/2014/main" id="{CFA461F9-4779-47FC-B640-F2B54476071F}"/>
              </a:ext>
            </a:extLst>
          </p:cNvPr>
          <p:cNvSpPr txBox="1">
            <a:spLocks/>
          </p:cNvSpPr>
          <p:nvPr/>
        </p:nvSpPr>
        <p:spPr>
          <a:xfrm>
            <a:off x="402189" y="4284000"/>
            <a:ext cx="5769358" cy="2115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>
                <a:solidFill>
                  <a:schemeClr val="bg1"/>
                </a:solidFill>
              </a:rPr>
              <a:t>В октябре 2014 года </a:t>
            </a:r>
            <a:r>
              <a:rPr lang="ru-RU" sz="2400" b="1" dirty="0" err="1">
                <a:solidFill>
                  <a:schemeClr val="bg1"/>
                </a:solidFill>
              </a:rPr>
              <a:t>Genentech</a:t>
            </a:r>
            <a:r>
              <a:rPr lang="ru-RU" sz="2400" b="1" dirty="0">
                <a:solidFill>
                  <a:schemeClr val="bg1"/>
                </a:solidFill>
              </a:rPr>
              <a:t> заплатила авансом 150 миллионов долларов за сотрудничество с </a:t>
            </a:r>
            <a:r>
              <a:rPr lang="ru-RU" sz="2400" b="1" dirty="0" err="1">
                <a:solidFill>
                  <a:schemeClr val="bg1"/>
                </a:solidFill>
              </a:rPr>
              <a:t>NewLink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Genetics</a:t>
            </a:r>
            <a:r>
              <a:rPr lang="ru-RU" sz="2400" b="1" dirty="0">
                <a:solidFill>
                  <a:schemeClr val="bg1"/>
                </a:solidFill>
              </a:rPr>
              <a:t> из Айовы по </a:t>
            </a:r>
            <a:r>
              <a:rPr lang="ru-RU" sz="2400" b="1" dirty="0">
                <a:solidFill>
                  <a:schemeClr val="bg1"/>
                </a:solidFill>
                <a:hlinkClick r:id="rId2"/>
              </a:rPr>
              <a:t>ингибиторам контрольных точек</a:t>
            </a:r>
            <a:r>
              <a:rPr lang="ru-RU" sz="2400" b="1" dirty="0" smtClean="0">
                <a:solidFill>
                  <a:schemeClr val="bg1"/>
                </a:solidFill>
              </a:rPr>
              <a:t>. </a:t>
            </a:r>
          </a:p>
          <a:p>
            <a:r>
              <a:rPr lang="ru-RU" sz="2400" b="1" dirty="0">
                <a:solidFill>
                  <a:schemeClr val="bg1"/>
                </a:solidFill>
              </a:rPr>
              <a:t>Терапия ингибитором контрольной точки - это форма </a:t>
            </a:r>
            <a:r>
              <a:rPr lang="ru-RU" sz="2400" b="1" dirty="0">
                <a:solidFill>
                  <a:schemeClr val="bg1"/>
                </a:solidFill>
                <a:hlinkClick r:id="rId3"/>
              </a:rPr>
              <a:t>рака</a:t>
            </a:r>
            <a:r>
              <a:rPr lang="ru-RU" sz="2400" b="1" dirty="0">
                <a:solidFill>
                  <a:schemeClr val="bg1"/>
                </a:solidFill>
              </a:rPr>
              <a:t> </a:t>
            </a:r>
            <a:r>
              <a:rPr lang="ru-RU" sz="2400" b="1" dirty="0">
                <a:solidFill>
                  <a:schemeClr val="bg1"/>
                </a:solidFill>
                <a:hlinkClick r:id="rId4"/>
              </a:rPr>
              <a:t>иммунотерапии</a:t>
            </a:r>
            <a:r>
              <a:rPr lang="ru-RU" sz="2400" b="1" dirty="0">
                <a:solidFill>
                  <a:schemeClr val="bg1"/>
                </a:solidFill>
              </a:rPr>
              <a:t>.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800" dirty="0"/>
          </a:p>
          <a:p>
            <a:endParaRPr lang="ru-RU" sz="1800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4568080"/>
              </p:ext>
            </p:extLst>
          </p:nvPr>
        </p:nvGraphicFramePr>
        <p:xfrm>
          <a:off x="4386000" y="639000"/>
          <a:ext cx="7372311" cy="3291840"/>
        </p:xfrm>
        <a:graphic>
          <a:graphicData uri="http://schemas.openxmlformats.org/drawingml/2006/table">
            <a:tbl>
              <a:tblPr/>
              <a:tblGrid>
                <a:gridCol w="2457437"/>
                <a:gridCol w="2457437"/>
                <a:gridCol w="2457437"/>
              </a:tblGrid>
              <a:tr h="194292">
                <a:tc gridSpan="3">
                  <a:txBody>
                    <a:bodyPr/>
                    <a:lstStyle/>
                    <a:p>
                      <a:r>
                        <a:rPr lang="ru-RU"/>
                        <a:t>Утвержденные ингибиторы контрольных точек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4292">
                <a:tc>
                  <a:txBody>
                    <a:bodyPr/>
                    <a:lstStyle/>
                    <a:p>
                      <a:r>
                        <a:rPr lang="ru-RU"/>
                        <a:t>Название</a:t>
                      </a:r>
                    </a:p>
                  </a:txBody>
                  <a:tcPr anchor="ctr">
                    <a:lnL w="9525" cap="flat" cmpd="sng" algn="ctr">
                      <a:solidFill>
                        <a:srgbClr val="C7C7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7C7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C7C7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/>
                        <a:t>Цель</a:t>
                      </a:r>
                    </a:p>
                  </a:txBody>
                  <a:tcPr anchor="ctr">
                    <a:lnL w="9525" cap="flat" cmpd="sng" algn="ctr">
                      <a:solidFill>
                        <a:srgbClr val="C7C7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7C7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7C7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7C7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/>
                        <a:t>Утверждено</a:t>
                      </a:r>
                    </a:p>
                  </a:txBody>
                  <a:tcPr anchor="ctr">
                    <a:lnL w="9525" cap="flat" cmpd="sng" algn="ctr">
                      <a:solidFill>
                        <a:srgbClr val="C7C7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7C7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7C7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7C7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4292">
                <a:tc>
                  <a:txBody>
                    <a:bodyPr/>
                    <a:lstStyle/>
                    <a:p>
                      <a:r>
                        <a:rPr lang="ru-RU" u="none" strike="noStrike">
                          <a:solidFill>
                            <a:srgbClr val="465AE8"/>
                          </a:solidFill>
                          <a:effectLst/>
                          <a:hlinkClick r:id="rId5"/>
                        </a:rPr>
                        <a:t>Ипилимумаб</a:t>
                      </a:r>
                      <a:endParaRPr lang="ru-RU"/>
                    </a:p>
                  </a:txBody>
                  <a:tcPr anchor="ctr">
                    <a:lnL w="9525" cap="flat" cmpd="sng" algn="ctr">
                      <a:solidFill>
                        <a:srgbClr val="C7C7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7C7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7C7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7C7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u="none" strike="noStrike">
                          <a:solidFill>
                            <a:srgbClr val="465AE8"/>
                          </a:solidFill>
                          <a:effectLst/>
                          <a:hlinkClick r:id="rId6"/>
                        </a:rPr>
                        <a:t>CTLA-4</a:t>
                      </a:r>
                      <a:endParaRPr lang="en-US"/>
                    </a:p>
                  </a:txBody>
                  <a:tcPr anchor="ctr">
                    <a:lnL w="9525" cap="flat" cmpd="sng" algn="ctr">
                      <a:solidFill>
                        <a:srgbClr val="C7C7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7C7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7C7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7C7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/>
                        <a:t>2011</a:t>
                      </a:r>
                    </a:p>
                  </a:txBody>
                  <a:tcPr anchor="ctr">
                    <a:lnL w="9525" cap="flat" cmpd="sng" algn="ctr">
                      <a:solidFill>
                        <a:srgbClr val="C7C7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7C7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7C7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7C7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4292">
                <a:tc>
                  <a:txBody>
                    <a:bodyPr/>
                    <a:lstStyle/>
                    <a:p>
                      <a:r>
                        <a:rPr lang="ru-RU" u="none" strike="noStrike">
                          <a:solidFill>
                            <a:srgbClr val="465AE8"/>
                          </a:solidFill>
                          <a:effectLst/>
                          <a:hlinkClick r:id="rId7"/>
                        </a:rPr>
                        <a:t>Ниволумаб</a:t>
                      </a:r>
                      <a:endParaRPr lang="ru-RU"/>
                    </a:p>
                  </a:txBody>
                  <a:tcPr anchor="ctr">
                    <a:lnL w="9525" cap="flat" cmpd="sng" algn="ctr">
                      <a:solidFill>
                        <a:srgbClr val="C7C7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7C7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7C7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7C7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u="none" strike="noStrike">
                          <a:solidFill>
                            <a:srgbClr val="465AE8"/>
                          </a:solidFill>
                          <a:effectLst/>
                          <a:hlinkClick r:id="rId8"/>
                        </a:rPr>
                        <a:t>PD- 1</a:t>
                      </a:r>
                      <a:endParaRPr lang="en-US"/>
                    </a:p>
                  </a:txBody>
                  <a:tcPr anchor="ctr">
                    <a:lnL w="9525" cap="flat" cmpd="sng" algn="ctr">
                      <a:solidFill>
                        <a:srgbClr val="C7C7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7C7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7C7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7C7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/>
                        <a:t>2014</a:t>
                      </a:r>
                    </a:p>
                  </a:txBody>
                  <a:tcPr anchor="ctr">
                    <a:lnL w="9525" cap="flat" cmpd="sng" algn="ctr">
                      <a:solidFill>
                        <a:srgbClr val="C7C7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7C7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7C7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7C7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4292">
                <a:tc>
                  <a:txBody>
                    <a:bodyPr/>
                    <a:lstStyle/>
                    <a:p>
                      <a:r>
                        <a:rPr lang="ru-RU" u="none" strike="noStrike">
                          <a:solidFill>
                            <a:srgbClr val="465AE8"/>
                          </a:solidFill>
                          <a:effectLst/>
                          <a:hlinkClick r:id="rId9"/>
                        </a:rPr>
                        <a:t>Пембролизумаб</a:t>
                      </a:r>
                      <a:endParaRPr lang="ru-RU"/>
                    </a:p>
                  </a:txBody>
                  <a:tcPr anchor="ctr">
                    <a:lnL w="9525" cap="flat" cmpd="sng" algn="ctr">
                      <a:solidFill>
                        <a:srgbClr val="C7C7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7C7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7C7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7C7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u="none" strike="noStrike">
                          <a:solidFill>
                            <a:srgbClr val="465AE8"/>
                          </a:solidFill>
                          <a:effectLst/>
                          <a:hlinkClick r:id="rId8"/>
                        </a:rPr>
                        <a:t>ПД-1</a:t>
                      </a:r>
                      <a:endParaRPr lang="ru-RU"/>
                    </a:p>
                  </a:txBody>
                  <a:tcPr anchor="ctr">
                    <a:lnL w="9525" cap="flat" cmpd="sng" algn="ctr">
                      <a:solidFill>
                        <a:srgbClr val="C7C7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7C7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7C7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7C7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/>
                        <a:t>2014</a:t>
                      </a:r>
                    </a:p>
                  </a:txBody>
                  <a:tcPr anchor="ctr">
                    <a:lnL w="9525" cap="flat" cmpd="sng" algn="ctr">
                      <a:solidFill>
                        <a:srgbClr val="C7C7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7C7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7C7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7C7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4292">
                <a:tc>
                  <a:txBody>
                    <a:bodyPr/>
                    <a:lstStyle/>
                    <a:p>
                      <a:r>
                        <a:rPr lang="ru-RU" u="none" strike="noStrike">
                          <a:solidFill>
                            <a:srgbClr val="465AE8"/>
                          </a:solidFill>
                          <a:effectLst/>
                          <a:hlinkClick r:id="rId10"/>
                        </a:rPr>
                        <a:t>Атезолизумаб</a:t>
                      </a:r>
                      <a:endParaRPr lang="ru-RU"/>
                    </a:p>
                  </a:txBody>
                  <a:tcPr anchor="ctr">
                    <a:lnL w="9525" cap="flat" cmpd="sng" algn="ctr">
                      <a:solidFill>
                        <a:srgbClr val="C7C7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7C7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7C7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7C7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u="none" strike="noStrike">
                          <a:solidFill>
                            <a:srgbClr val="465AE8"/>
                          </a:solidFill>
                          <a:effectLst/>
                          <a:hlinkClick r:id="rId11"/>
                        </a:rPr>
                        <a:t>ПД-</a:t>
                      </a:r>
                      <a:r>
                        <a:rPr lang="en-US" u="none" strike="noStrike">
                          <a:solidFill>
                            <a:srgbClr val="465AE8"/>
                          </a:solidFill>
                          <a:effectLst/>
                          <a:hlinkClick r:id="rId11"/>
                        </a:rPr>
                        <a:t>L1</a:t>
                      </a:r>
                      <a:endParaRPr lang="en-US"/>
                    </a:p>
                  </a:txBody>
                  <a:tcPr anchor="ctr">
                    <a:lnL w="9525" cap="flat" cmpd="sng" algn="ctr">
                      <a:solidFill>
                        <a:srgbClr val="C7C7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7C7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7C7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7C7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/>
                        <a:t>2016</a:t>
                      </a:r>
                    </a:p>
                  </a:txBody>
                  <a:tcPr anchor="ctr">
                    <a:lnL w="9525" cap="flat" cmpd="sng" algn="ctr">
                      <a:solidFill>
                        <a:srgbClr val="C7C7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7C7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7C7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7C7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4292">
                <a:tc>
                  <a:txBody>
                    <a:bodyPr/>
                    <a:lstStyle/>
                    <a:p>
                      <a:r>
                        <a:rPr lang="ru-RU" u="none" strike="noStrike">
                          <a:solidFill>
                            <a:srgbClr val="465AE8"/>
                          </a:solidFill>
                          <a:effectLst/>
                          <a:hlinkClick r:id="rId12"/>
                        </a:rPr>
                        <a:t>Авелумаб</a:t>
                      </a:r>
                      <a:endParaRPr lang="ru-RU"/>
                    </a:p>
                  </a:txBody>
                  <a:tcPr anchor="ctr">
                    <a:lnL w="9525" cap="flat" cmpd="sng" algn="ctr">
                      <a:solidFill>
                        <a:srgbClr val="C7C7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7C7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7C7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7C7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u="none" strike="noStrike">
                          <a:solidFill>
                            <a:srgbClr val="465AE8"/>
                          </a:solidFill>
                          <a:effectLst/>
                          <a:hlinkClick r:id="rId11"/>
                        </a:rPr>
                        <a:t>ПД-</a:t>
                      </a:r>
                      <a:r>
                        <a:rPr lang="en-US" u="none" strike="noStrike">
                          <a:solidFill>
                            <a:srgbClr val="465AE8"/>
                          </a:solidFill>
                          <a:effectLst/>
                          <a:hlinkClick r:id="rId11"/>
                        </a:rPr>
                        <a:t>L1</a:t>
                      </a:r>
                      <a:endParaRPr lang="en-US"/>
                    </a:p>
                  </a:txBody>
                  <a:tcPr anchor="ctr">
                    <a:lnL w="9525" cap="flat" cmpd="sng" algn="ctr">
                      <a:solidFill>
                        <a:srgbClr val="C7C7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7C7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7C7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7C7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/>
                        <a:t>2017</a:t>
                      </a:r>
                    </a:p>
                  </a:txBody>
                  <a:tcPr anchor="ctr">
                    <a:lnL w="9525" cap="flat" cmpd="sng" algn="ctr">
                      <a:solidFill>
                        <a:srgbClr val="C7C7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7C7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7C7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7C7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4292">
                <a:tc>
                  <a:txBody>
                    <a:bodyPr/>
                    <a:lstStyle/>
                    <a:p>
                      <a:r>
                        <a:rPr lang="ru-RU" u="none" strike="noStrike">
                          <a:solidFill>
                            <a:srgbClr val="465AE8"/>
                          </a:solidFill>
                          <a:effectLst/>
                          <a:hlinkClick r:id="rId13"/>
                        </a:rPr>
                        <a:t>Дурвалумаб</a:t>
                      </a:r>
                      <a:endParaRPr lang="ru-RU"/>
                    </a:p>
                  </a:txBody>
                  <a:tcPr anchor="ctr">
                    <a:lnL w="9525" cap="flat" cmpd="sng" algn="ctr">
                      <a:solidFill>
                        <a:srgbClr val="C7C7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7C7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7C7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7C7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u="none" strike="noStrike">
                          <a:solidFill>
                            <a:srgbClr val="465AE8"/>
                          </a:solidFill>
                          <a:effectLst/>
                          <a:hlinkClick r:id="rId11"/>
                        </a:rPr>
                        <a:t>PD-L1</a:t>
                      </a:r>
                      <a:endParaRPr lang="en-US"/>
                    </a:p>
                  </a:txBody>
                  <a:tcPr anchor="ctr">
                    <a:lnL w="9525" cap="flat" cmpd="sng" algn="ctr">
                      <a:solidFill>
                        <a:srgbClr val="C7C7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7C7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7C7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7C7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/>
                        <a:t>2017</a:t>
                      </a:r>
                    </a:p>
                  </a:txBody>
                  <a:tcPr anchor="ctr">
                    <a:lnL w="9525" cap="flat" cmpd="sng" algn="ctr">
                      <a:solidFill>
                        <a:srgbClr val="C7C7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7C7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7C7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7C7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4292">
                <a:tc>
                  <a:txBody>
                    <a:bodyPr/>
                    <a:lstStyle/>
                    <a:p>
                      <a:r>
                        <a:rPr lang="ru-RU" u="none" strike="noStrike">
                          <a:solidFill>
                            <a:srgbClr val="465AE8"/>
                          </a:solidFill>
                          <a:effectLst/>
                          <a:hlinkClick r:id="rId14"/>
                        </a:rPr>
                        <a:t>Цемиплимаб</a:t>
                      </a:r>
                      <a:endParaRPr lang="ru-RU"/>
                    </a:p>
                  </a:txBody>
                  <a:tcPr anchor="ctr">
                    <a:lnL w="9525" cap="flat" cmpd="sng" algn="ctr">
                      <a:solidFill>
                        <a:srgbClr val="C7C7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7C7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7C7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7C7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u="none" strike="noStrike">
                          <a:solidFill>
                            <a:srgbClr val="465AE8"/>
                          </a:solidFill>
                          <a:effectLst/>
                          <a:hlinkClick r:id="rId8"/>
                        </a:rPr>
                        <a:t>PD-1</a:t>
                      </a:r>
                      <a:endParaRPr lang="en-US"/>
                    </a:p>
                  </a:txBody>
                  <a:tcPr anchor="ctr">
                    <a:lnL w="9525" cap="flat" cmpd="sng" algn="ctr">
                      <a:solidFill>
                        <a:srgbClr val="C7C7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7C7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7C7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7C7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2018</a:t>
                      </a:r>
                    </a:p>
                  </a:txBody>
                  <a:tcPr anchor="ctr">
                    <a:lnL w="9525" cap="flat" cmpd="sng" algn="ctr">
                      <a:solidFill>
                        <a:srgbClr val="C7C7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7C7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7C7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7C7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227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63DC61E7-D535-4B9F-B451-533E08D8C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000" y="1809000"/>
            <a:ext cx="6121065" cy="668887"/>
          </a:xfrm>
        </p:spPr>
        <p:txBody>
          <a:bodyPr>
            <a:noAutofit/>
          </a:bodyPr>
          <a:lstStyle/>
          <a:p>
            <a:r>
              <a:rPr lang="ru-RU" sz="3600" b="1" dirty="0"/>
              <a:t>Исследования</a:t>
            </a:r>
          </a:p>
        </p:txBody>
      </p:sp>
      <p:sp>
        <p:nvSpPr>
          <p:cNvPr id="17" name="Текст 6">
            <a:extLst>
              <a:ext uri="{FF2B5EF4-FFF2-40B4-BE49-F238E27FC236}">
                <a16:creationId xmlns="" xmlns:a16="http://schemas.microsoft.com/office/drawing/2014/main" id="{CFA461F9-4779-47FC-B640-F2B54476071F}"/>
              </a:ext>
            </a:extLst>
          </p:cNvPr>
          <p:cNvSpPr txBox="1">
            <a:spLocks/>
          </p:cNvSpPr>
          <p:nvPr/>
        </p:nvSpPr>
        <p:spPr>
          <a:xfrm>
            <a:off x="402189" y="4194000"/>
            <a:ext cx="5769358" cy="2520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>
                <a:solidFill>
                  <a:schemeClr val="bg1"/>
                </a:solidFill>
              </a:rPr>
              <a:t>в июне 2015 года. вступила в широкомасштабное партнерство с </a:t>
            </a:r>
            <a:r>
              <a:rPr lang="ru-RU" sz="2400" b="1" dirty="0" err="1">
                <a:solidFill>
                  <a:schemeClr val="bg1"/>
                </a:solidFill>
                <a:hlinkClick r:id="rId2"/>
              </a:rPr>
              <a:t>The</a:t>
            </a:r>
            <a:r>
              <a:rPr lang="ru-RU" sz="2400" b="1" dirty="0">
                <a:solidFill>
                  <a:schemeClr val="bg1"/>
                </a:solidFill>
                <a:hlinkClick r:id="rId2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hlinkClick r:id="rId2"/>
              </a:rPr>
              <a:t>Data</a:t>
            </a:r>
            <a:r>
              <a:rPr lang="ru-RU" sz="2400" b="1" dirty="0">
                <a:solidFill>
                  <a:schemeClr val="bg1"/>
                </a:solidFill>
                <a:hlinkClick r:id="rId2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hlinkClick r:id="rId2"/>
              </a:rPr>
              <a:t>Incubator</a:t>
            </a:r>
            <a:r>
              <a:rPr lang="ru-RU" sz="2400" b="1" dirty="0">
                <a:solidFill>
                  <a:schemeClr val="bg1"/>
                </a:solidFill>
              </a:rPr>
              <a:t>, чтобы помочь обучить и нанять новое поколение специалистов по обработке данных в компании.</a:t>
            </a:r>
          </a:p>
          <a:p>
            <a:endParaRPr lang="en-US" sz="2400" b="1" dirty="0">
              <a:solidFill>
                <a:schemeClr val="bg1"/>
              </a:solidFill>
            </a:endParaRPr>
          </a:p>
          <a:p>
            <a:r>
              <a:rPr lang="ru-RU" sz="2400" b="1" dirty="0" smtClean="0">
                <a:solidFill>
                  <a:schemeClr val="bg1"/>
                </a:solidFill>
              </a:rPr>
              <a:t>В </a:t>
            </a:r>
            <a:r>
              <a:rPr lang="ru-RU" sz="2400" b="1" dirty="0">
                <a:solidFill>
                  <a:schemeClr val="bg1"/>
                </a:solidFill>
              </a:rPr>
              <a:t>январе 2015 года он подписал контракт на 60 миллионов долларов с </a:t>
            </a:r>
            <a:r>
              <a:rPr lang="ru-RU" sz="2400" b="1" dirty="0">
                <a:solidFill>
                  <a:schemeClr val="bg1"/>
                </a:solidFill>
                <a:hlinkClick r:id="rId3"/>
              </a:rPr>
              <a:t>23andMe</a:t>
            </a:r>
            <a:r>
              <a:rPr lang="ru-RU" sz="2400" b="1" dirty="0">
                <a:solidFill>
                  <a:schemeClr val="bg1"/>
                </a:solidFill>
              </a:rPr>
              <a:t>, который предоставил </a:t>
            </a:r>
            <a:r>
              <a:rPr lang="ru-RU" sz="2400" b="1" dirty="0" err="1">
                <a:solidFill>
                  <a:schemeClr val="bg1"/>
                </a:solidFill>
              </a:rPr>
              <a:t>Genentech</a:t>
            </a:r>
            <a:r>
              <a:rPr lang="ru-RU" sz="2400" b="1" dirty="0">
                <a:solidFill>
                  <a:schemeClr val="bg1"/>
                </a:solidFill>
              </a:rPr>
              <a:t> доступ к геномным данным и данным пациентов, хранящимся в 23andMe.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800" dirty="0"/>
          </a:p>
          <a:p>
            <a:endParaRPr lang="ru-RU" sz="1800" dirty="0"/>
          </a:p>
        </p:txBody>
      </p:sp>
      <p:pic>
        <p:nvPicPr>
          <p:cNvPr id="10242" name="Picture 2" descr="https://hip2save.com/wp-content/uploads/2017/07/23andme-genetic-tes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000" y="459000"/>
            <a:ext cx="6570000" cy="344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29319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63DC61E7-D535-4B9F-B451-533E08D8C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000" y="1809000"/>
            <a:ext cx="6121065" cy="668887"/>
          </a:xfrm>
        </p:spPr>
        <p:txBody>
          <a:bodyPr>
            <a:noAutofit/>
          </a:bodyPr>
          <a:lstStyle/>
          <a:p>
            <a:r>
              <a:rPr lang="ru-RU" sz="3600" b="1" dirty="0"/>
              <a:t>Исследования</a:t>
            </a:r>
          </a:p>
        </p:txBody>
      </p:sp>
      <p:sp>
        <p:nvSpPr>
          <p:cNvPr id="17" name="Текст 6">
            <a:extLst>
              <a:ext uri="{FF2B5EF4-FFF2-40B4-BE49-F238E27FC236}">
                <a16:creationId xmlns="" xmlns:a16="http://schemas.microsoft.com/office/drawing/2014/main" id="{CFA461F9-4779-47FC-B640-F2B54476071F}"/>
              </a:ext>
            </a:extLst>
          </p:cNvPr>
          <p:cNvSpPr txBox="1">
            <a:spLocks/>
          </p:cNvSpPr>
          <p:nvPr/>
        </p:nvSpPr>
        <p:spPr>
          <a:xfrm>
            <a:off x="402189" y="4194000"/>
            <a:ext cx="5769358" cy="252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>
                <a:solidFill>
                  <a:schemeClr val="bg1"/>
                </a:solidFill>
              </a:rPr>
              <a:t>В октябре 2015 года компания начала сотрудничество с </a:t>
            </a:r>
            <a:r>
              <a:rPr lang="ru-RU" sz="2400" b="1" dirty="0" err="1">
                <a:solidFill>
                  <a:schemeClr val="bg1"/>
                </a:solidFill>
              </a:rPr>
              <a:t>Nimbus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Therapeutics</a:t>
            </a:r>
            <a:r>
              <a:rPr lang="ru-RU" sz="2400" b="1" dirty="0">
                <a:solidFill>
                  <a:schemeClr val="bg1"/>
                </a:solidFill>
              </a:rPr>
              <a:t> для разработки потенциальных клиентов из </a:t>
            </a:r>
            <a:r>
              <a:rPr lang="ru-RU" sz="2400" b="1" dirty="0">
                <a:solidFill>
                  <a:schemeClr val="bg1"/>
                </a:solidFill>
                <a:hlinkClick r:id="rId2"/>
              </a:rPr>
              <a:t>разработки лекарств </a:t>
            </a:r>
            <a:r>
              <a:rPr lang="ru-RU" sz="2400" b="1" dirty="0" err="1">
                <a:solidFill>
                  <a:schemeClr val="bg1"/>
                </a:solidFill>
                <a:hlinkClick r:id="rId2"/>
              </a:rPr>
              <a:t>in</a:t>
            </a:r>
            <a:r>
              <a:rPr lang="ru-RU" sz="2400" b="1" dirty="0">
                <a:solidFill>
                  <a:schemeClr val="bg1"/>
                </a:solidFill>
                <a:hlinkClick r:id="rId2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hlinkClick r:id="rId2"/>
              </a:rPr>
              <a:t>silico</a:t>
            </a:r>
            <a:r>
              <a:rPr lang="ru-RU" sz="2400" b="1" dirty="0">
                <a:solidFill>
                  <a:schemeClr val="bg1"/>
                </a:solidFill>
                <a:hlinkClick r:id="rId2"/>
              </a:rPr>
              <a:t>.</a:t>
            </a:r>
            <a:r>
              <a:rPr lang="ru-RU" sz="2400" b="1" dirty="0">
                <a:solidFill>
                  <a:schemeClr val="bg1"/>
                </a:solidFill>
              </a:rPr>
              <a:t> </a:t>
            </a:r>
            <a:r>
              <a:rPr lang="ru-RU" sz="2400" b="1" dirty="0" err="1">
                <a:solidFill>
                  <a:schemeClr val="bg1"/>
                </a:solidFill>
              </a:rPr>
              <a:t>platform</a:t>
            </a:r>
            <a:r>
              <a:rPr lang="ru-RU" sz="2400" b="1" dirty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800" dirty="0"/>
          </a:p>
          <a:p>
            <a:endParaRPr lang="ru-RU" sz="1800" dirty="0"/>
          </a:p>
        </p:txBody>
      </p:sp>
      <p:pic>
        <p:nvPicPr>
          <p:cNvPr id="11268" name="Picture 4" descr="https://present5.com/presentation/-19609369_24493217/image-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1547" y="9848"/>
            <a:ext cx="5863321" cy="6479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26805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63DC61E7-D535-4B9F-B451-533E08D8C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000" y="1809000"/>
            <a:ext cx="6121065" cy="668887"/>
          </a:xfrm>
        </p:spPr>
        <p:txBody>
          <a:bodyPr>
            <a:noAutofit/>
          </a:bodyPr>
          <a:lstStyle/>
          <a:p>
            <a:r>
              <a:rPr lang="ru-RU" sz="3600" b="1" dirty="0"/>
              <a:t>Исследования</a:t>
            </a:r>
          </a:p>
        </p:txBody>
      </p:sp>
      <p:sp>
        <p:nvSpPr>
          <p:cNvPr id="17" name="Текст 6">
            <a:extLst>
              <a:ext uri="{FF2B5EF4-FFF2-40B4-BE49-F238E27FC236}">
                <a16:creationId xmlns="" xmlns:a16="http://schemas.microsoft.com/office/drawing/2014/main" id="{CFA461F9-4779-47FC-B640-F2B54476071F}"/>
              </a:ext>
            </a:extLst>
          </p:cNvPr>
          <p:cNvSpPr txBox="1">
            <a:spLocks/>
          </p:cNvSpPr>
          <p:nvPr/>
        </p:nvSpPr>
        <p:spPr>
          <a:xfrm>
            <a:off x="402189" y="4194000"/>
            <a:ext cx="5769358" cy="2520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>
                <a:solidFill>
                  <a:schemeClr val="bg1"/>
                </a:solidFill>
              </a:rPr>
              <a:t>2014: </a:t>
            </a:r>
            <a:r>
              <a:rPr lang="ru-RU" sz="2400" b="1" dirty="0" err="1">
                <a:solidFill>
                  <a:schemeClr val="bg1"/>
                </a:solidFill>
                <a:hlinkClick r:id="rId2"/>
              </a:rPr>
              <a:t>Эсбриет</a:t>
            </a:r>
            <a:r>
              <a:rPr lang="ru-RU" sz="2400" b="1" dirty="0">
                <a:solidFill>
                  <a:schemeClr val="bg1"/>
                </a:solidFill>
              </a:rPr>
              <a:t> (</a:t>
            </a:r>
            <a:r>
              <a:rPr lang="ru-RU" sz="2400" b="1" dirty="0" err="1">
                <a:solidFill>
                  <a:schemeClr val="bg1"/>
                </a:solidFill>
              </a:rPr>
              <a:t>пирфенидон</a:t>
            </a:r>
            <a:r>
              <a:rPr lang="ru-RU" sz="2400" b="1" dirty="0">
                <a:solidFill>
                  <a:schemeClr val="bg1"/>
                </a:solidFill>
              </a:rPr>
              <a:t>): </a:t>
            </a:r>
            <a:r>
              <a:rPr lang="ru-RU" sz="2400" b="1" dirty="0" err="1">
                <a:solidFill>
                  <a:schemeClr val="bg1"/>
                </a:solidFill>
              </a:rPr>
              <a:t>антифиброзный</a:t>
            </a:r>
            <a:r>
              <a:rPr lang="ru-RU" sz="2400" b="1" dirty="0">
                <a:solidFill>
                  <a:schemeClr val="bg1"/>
                </a:solidFill>
              </a:rPr>
              <a:t> препарат для лечения идиопатического легочного фиброз (IPF). Разработано </a:t>
            </a:r>
            <a:r>
              <a:rPr lang="ru-RU" sz="2400" b="1" dirty="0" err="1">
                <a:solidFill>
                  <a:schemeClr val="bg1"/>
                </a:solidFill>
              </a:rPr>
              <a:t>Intermune</a:t>
            </a:r>
            <a:r>
              <a:rPr lang="ru-RU" sz="2400" b="1" dirty="0">
                <a:solidFill>
                  <a:schemeClr val="bg1"/>
                </a:solidFill>
              </a:rPr>
              <a:t>, </a:t>
            </a:r>
            <a:r>
              <a:rPr lang="ru-RU" sz="2400" b="1" dirty="0" err="1">
                <a:solidFill>
                  <a:schemeClr val="bg1"/>
                </a:solidFill>
              </a:rPr>
              <a:t>Inc</a:t>
            </a:r>
            <a:r>
              <a:rPr lang="ru-RU" sz="2400" b="1" dirty="0">
                <a:solidFill>
                  <a:schemeClr val="bg1"/>
                </a:solidFill>
              </a:rPr>
              <a:t>.</a:t>
            </a:r>
          </a:p>
          <a:p>
            <a:r>
              <a:rPr lang="ru-RU" sz="2400" b="1" dirty="0">
                <a:solidFill>
                  <a:schemeClr val="bg1"/>
                </a:solidFill>
              </a:rPr>
              <a:t>2015: </a:t>
            </a:r>
            <a:r>
              <a:rPr lang="ru-RU" sz="2400" b="1" dirty="0" err="1">
                <a:solidFill>
                  <a:schemeClr val="bg1"/>
                </a:solidFill>
                <a:hlinkClick r:id="rId3"/>
              </a:rPr>
              <a:t>Cotellic</a:t>
            </a:r>
            <a:r>
              <a:rPr lang="ru-RU" sz="2400" b="1" dirty="0">
                <a:solidFill>
                  <a:schemeClr val="bg1"/>
                </a:solidFill>
              </a:rPr>
              <a:t> (</a:t>
            </a:r>
            <a:r>
              <a:rPr lang="ru-RU" sz="2400" b="1" dirty="0" err="1">
                <a:solidFill>
                  <a:schemeClr val="bg1"/>
                </a:solidFill>
              </a:rPr>
              <a:t>кобиметиниб</a:t>
            </a:r>
            <a:r>
              <a:rPr lang="ru-RU" sz="2400" b="1" dirty="0">
                <a:solidFill>
                  <a:schemeClr val="bg1"/>
                </a:solidFill>
              </a:rPr>
              <a:t>): для использования в сочетании с ZELBORAF (</a:t>
            </a:r>
            <a:r>
              <a:rPr lang="ru-RU" sz="2400" b="1" dirty="0" err="1">
                <a:solidFill>
                  <a:schemeClr val="bg1"/>
                </a:solidFill>
              </a:rPr>
              <a:t>вемурафениб</a:t>
            </a:r>
            <a:r>
              <a:rPr lang="ru-RU" sz="2400" b="1" dirty="0">
                <a:solidFill>
                  <a:schemeClr val="bg1"/>
                </a:solidFill>
              </a:rPr>
              <a:t>) для лечения </a:t>
            </a:r>
            <a:r>
              <a:rPr lang="ru-RU" sz="2400" b="1" dirty="0">
                <a:solidFill>
                  <a:schemeClr val="bg1"/>
                </a:solidFill>
                <a:hlinkClick r:id="rId4"/>
              </a:rPr>
              <a:t>метастатической меланомы</a:t>
            </a:r>
            <a:r>
              <a:rPr lang="ru-RU" sz="2400" b="1" dirty="0">
                <a:solidFill>
                  <a:schemeClr val="bg1"/>
                </a:solidFill>
              </a:rPr>
              <a:t>, вызванной </a:t>
            </a:r>
            <a:r>
              <a:rPr lang="ru-RU" sz="2400" b="1" dirty="0">
                <a:solidFill>
                  <a:schemeClr val="bg1"/>
                </a:solidFill>
                <a:hlinkClick r:id="rId5"/>
              </a:rPr>
              <a:t>BRAF</a:t>
            </a:r>
            <a:r>
              <a:rPr lang="ru-RU" sz="2400" b="1" dirty="0">
                <a:solidFill>
                  <a:schemeClr val="bg1"/>
                </a:solidFill>
              </a:rPr>
              <a:t> мутация.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800" dirty="0"/>
          </a:p>
          <a:p>
            <a:endParaRPr lang="ru-RU" sz="1800" dirty="0"/>
          </a:p>
        </p:txBody>
      </p:sp>
      <p:pic>
        <p:nvPicPr>
          <p:cNvPr id="12290" name="Picture 2" descr="https://shumizum.ru/wp-content/uploads/2017/09/roche_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000" y="1703747"/>
            <a:ext cx="3735380" cy="2490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s://www.medicaltourisrael.com/wp-content/uploads/2018/11/cotellic_cobimetinib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875" y="414000"/>
            <a:ext cx="4762500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3397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63DC61E7-D535-4B9F-B451-533E08D8C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000" y="1809000"/>
            <a:ext cx="6121065" cy="668887"/>
          </a:xfrm>
        </p:spPr>
        <p:txBody>
          <a:bodyPr>
            <a:noAutofit/>
          </a:bodyPr>
          <a:lstStyle/>
          <a:p>
            <a:r>
              <a:rPr lang="ru-RU" sz="3600" b="1" dirty="0"/>
              <a:t>Исследования</a:t>
            </a:r>
          </a:p>
        </p:txBody>
      </p:sp>
      <p:sp>
        <p:nvSpPr>
          <p:cNvPr id="17" name="Текст 6">
            <a:extLst>
              <a:ext uri="{FF2B5EF4-FFF2-40B4-BE49-F238E27FC236}">
                <a16:creationId xmlns="" xmlns:a16="http://schemas.microsoft.com/office/drawing/2014/main" id="{CFA461F9-4779-47FC-B640-F2B54476071F}"/>
              </a:ext>
            </a:extLst>
          </p:cNvPr>
          <p:cNvSpPr txBox="1">
            <a:spLocks/>
          </p:cNvSpPr>
          <p:nvPr/>
        </p:nvSpPr>
        <p:spPr>
          <a:xfrm>
            <a:off x="402189" y="4194000"/>
            <a:ext cx="5769358" cy="25200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>
                <a:solidFill>
                  <a:schemeClr val="bg1"/>
                </a:solidFill>
              </a:rPr>
              <a:t>2017: </a:t>
            </a:r>
            <a:r>
              <a:rPr lang="ru-RU" sz="2400" b="1" dirty="0" err="1">
                <a:solidFill>
                  <a:schemeClr val="bg1"/>
                </a:solidFill>
                <a:hlinkClick r:id="rId2"/>
              </a:rPr>
              <a:t>Ocrevus</a:t>
            </a:r>
            <a:r>
              <a:rPr lang="ru-RU" sz="2400" b="1" dirty="0">
                <a:solidFill>
                  <a:schemeClr val="bg1"/>
                </a:solidFill>
              </a:rPr>
              <a:t> (</a:t>
            </a:r>
            <a:r>
              <a:rPr lang="ru-RU" sz="2400" b="1" dirty="0" err="1">
                <a:solidFill>
                  <a:schemeClr val="bg1"/>
                </a:solidFill>
              </a:rPr>
              <a:t>окрелизумаб</a:t>
            </a:r>
            <a:r>
              <a:rPr lang="ru-RU" sz="2400" b="1" dirty="0">
                <a:solidFill>
                  <a:schemeClr val="bg1"/>
                </a:solidFill>
              </a:rPr>
              <a:t>): первая одобренная FDA терапия, которая лечит как рецидивирующие, так и </a:t>
            </a:r>
            <a:r>
              <a:rPr lang="ru-RU" sz="2400" b="1" dirty="0" err="1">
                <a:solidFill>
                  <a:schemeClr val="bg1"/>
                </a:solidFill>
              </a:rPr>
              <a:t>ремиттирующие</a:t>
            </a:r>
            <a:r>
              <a:rPr lang="ru-RU" sz="2400" b="1" dirty="0">
                <a:solidFill>
                  <a:schemeClr val="bg1"/>
                </a:solidFill>
              </a:rPr>
              <a:t> множественные склероз (RRMS) и первично-прогрессирующий рассеянный склероз (PPMS). Форма заболевания PPMS ранее не имела одобренных методов лечения.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800" dirty="0"/>
          </a:p>
          <a:p>
            <a:endParaRPr lang="ru-RU" sz="1800" dirty="0"/>
          </a:p>
        </p:txBody>
      </p:sp>
      <p:pic>
        <p:nvPicPr>
          <p:cNvPr id="13314" name="Picture 2" descr="https://nnd.name/wp-content/uploads/2019/10/ocrelizuma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3263" y="312158"/>
            <a:ext cx="5805000" cy="3746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8439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63DC61E7-D535-4B9F-B451-533E08D8C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000" y="1809000"/>
            <a:ext cx="6121065" cy="668887"/>
          </a:xfrm>
        </p:spPr>
        <p:txBody>
          <a:bodyPr>
            <a:noAutofit/>
          </a:bodyPr>
          <a:lstStyle/>
          <a:p>
            <a:r>
              <a:rPr lang="ru-RU" sz="3600" b="1" dirty="0"/>
              <a:t>Исследования</a:t>
            </a:r>
          </a:p>
        </p:txBody>
      </p:sp>
      <p:sp>
        <p:nvSpPr>
          <p:cNvPr id="17" name="Текст 6">
            <a:extLst>
              <a:ext uri="{FF2B5EF4-FFF2-40B4-BE49-F238E27FC236}">
                <a16:creationId xmlns="" xmlns:a16="http://schemas.microsoft.com/office/drawing/2014/main" id="{CFA461F9-4779-47FC-B640-F2B54476071F}"/>
              </a:ext>
            </a:extLst>
          </p:cNvPr>
          <p:cNvSpPr txBox="1">
            <a:spLocks/>
          </p:cNvSpPr>
          <p:nvPr/>
        </p:nvSpPr>
        <p:spPr>
          <a:xfrm>
            <a:off x="402189" y="4194000"/>
            <a:ext cx="5769358" cy="252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>
                <a:solidFill>
                  <a:schemeClr val="bg1"/>
                </a:solidFill>
              </a:rPr>
              <a:t>2017: </a:t>
            </a:r>
            <a:r>
              <a:rPr lang="ru-RU" sz="2400" b="1" dirty="0" err="1">
                <a:solidFill>
                  <a:schemeClr val="bg1"/>
                </a:solidFill>
                <a:hlinkClick r:id="rId2"/>
              </a:rPr>
              <a:t>Гемлибра</a:t>
            </a:r>
            <a:r>
              <a:rPr lang="ru-RU" sz="2400" b="1" dirty="0">
                <a:solidFill>
                  <a:schemeClr val="bg1"/>
                </a:solidFill>
              </a:rPr>
              <a:t> (</a:t>
            </a:r>
            <a:r>
              <a:rPr lang="ru-RU" sz="2400" b="1" dirty="0" err="1">
                <a:solidFill>
                  <a:schemeClr val="bg1"/>
                </a:solidFill>
              </a:rPr>
              <a:t>эмицизумаб</a:t>
            </a:r>
            <a:r>
              <a:rPr lang="ru-RU" sz="2400" b="1" dirty="0">
                <a:solidFill>
                  <a:schemeClr val="bg1"/>
                </a:solidFill>
              </a:rPr>
              <a:t>): лечение гемофилии </a:t>
            </a:r>
            <a:r>
              <a:rPr lang="en-US" sz="2400" b="1" dirty="0">
                <a:solidFill>
                  <a:schemeClr val="bg1"/>
                </a:solidFill>
              </a:rPr>
              <a:t>A. </a:t>
            </a:r>
            <a:r>
              <a:rPr lang="ru-RU" sz="2400" b="1" dirty="0">
                <a:solidFill>
                  <a:schemeClr val="bg1"/>
                </a:solidFill>
              </a:rPr>
              <a:t>Разработано </a:t>
            </a:r>
            <a:r>
              <a:rPr lang="en-US" sz="2400" b="1" dirty="0">
                <a:solidFill>
                  <a:schemeClr val="bg1"/>
                </a:solidFill>
                <a:hlinkClick r:id="rId3"/>
              </a:rPr>
              <a:t>Chugai Pharmaceutical Co.</a:t>
            </a:r>
            <a:r>
              <a:rPr lang="en-US" sz="2400" b="1" dirty="0">
                <a:solidFill>
                  <a:schemeClr val="bg1"/>
                </a:solidFill>
              </a:rPr>
              <a:t>.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2018: </a:t>
            </a:r>
            <a:r>
              <a:rPr lang="en-US" sz="2400" b="1" dirty="0" err="1">
                <a:solidFill>
                  <a:schemeClr val="bg1"/>
                </a:solidFill>
                <a:hlinkClick r:id="rId4"/>
              </a:rPr>
              <a:t>Xofluza</a:t>
            </a:r>
            <a:r>
              <a:rPr lang="en-US" sz="2400" b="1" dirty="0">
                <a:solidFill>
                  <a:schemeClr val="bg1"/>
                </a:solidFill>
              </a:rPr>
              <a:t> (</a:t>
            </a:r>
            <a:r>
              <a:rPr lang="ru-RU" sz="2400" b="1" dirty="0" err="1">
                <a:solidFill>
                  <a:schemeClr val="bg1"/>
                </a:solidFill>
              </a:rPr>
              <a:t>балоксавир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марбоксил</a:t>
            </a:r>
            <a:r>
              <a:rPr lang="ru-RU" sz="2400" b="1" dirty="0">
                <a:solidFill>
                  <a:schemeClr val="bg1"/>
                </a:solidFill>
              </a:rPr>
              <a:t>): противовирусный препарат для лечения гриппа </a:t>
            </a:r>
            <a:r>
              <a:rPr lang="en-US" sz="2400" b="1" dirty="0">
                <a:solidFill>
                  <a:schemeClr val="bg1"/>
                </a:solidFill>
              </a:rPr>
              <a:t>A </a:t>
            </a:r>
            <a:r>
              <a:rPr lang="ru-RU" sz="2400" b="1" dirty="0">
                <a:solidFill>
                  <a:schemeClr val="bg1"/>
                </a:solidFill>
              </a:rPr>
              <a:t>и гриппа </a:t>
            </a:r>
            <a:r>
              <a:rPr lang="en-US" sz="2400" b="1" dirty="0">
                <a:solidFill>
                  <a:schemeClr val="bg1"/>
                </a:solidFill>
              </a:rPr>
              <a:t>B. </a:t>
            </a:r>
            <a:r>
              <a:rPr lang="ru-RU" sz="2400" b="1" dirty="0">
                <a:solidFill>
                  <a:schemeClr val="bg1"/>
                </a:solidFill>
              </a:rPr>
              <a:t>Разработан </a:t>
            </a:r>
            <a:r>
              <a:rPr lang="en-US" sz="2400" b="1" dirty="0">
                <a:solidFill>
                  <a:schemeClr val="bg1"/>
                </a:solidFill>
                <a:hlinkClick r:id="rId5"/>
              </a:rPr>
              <a:t>Shionogi</a:t>
            </a:r>
            <a:r>
              <a:rPr lang="en-US" sz="24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800" dirty="0"/>
          </a:p>
          <a:p>
            <a:endParaRPr lang="ru-RU" sz="1800" dirty="0"/>
          </a:p>
        </p:txBody>
      </p:sp>
      <p:pic>
        <p:nvPicPr>
          <p:cNvPr id="14338" name="Picture 2" descr="https://mosmedpreparaty.ru/wp-content/uploads/2017/11/emicizumab-mo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764" y="774000"/>
            <a:ext cx="5361566" cy="30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s://avatars.mds.yandex.net/i?id=e857a87dd0cf801c808134402abdb79f_l-4219929-images-thumbs&amp;n=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000" y="4014000"/>
            <a:ext cx="4730400" cy="2997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89656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63DC61E7-D535-4B9F-B451-533E08D8C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1000" y="1719000"/>
            <a:ext cx="7065000" cy="157500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/>
              <a:t>В </a:t>
            </a:r>
            <a:r>
              <a:rPr lang="ru-RU" sz="2000" b="1" dirty="0" err="1"/>
              <a:t>Genentech</a:t>
            </a:r>
            <a:r>
              <a:rPr lang="ru-RU" sz="2000" b="1" dirty="0"/>
              <a:t> использование данных анализа рынка является строгим табу, ведь главное – это не пытаться догнать и перегнать конкурентов, штампуя аналоги существующих препаратов и пытаясь «откусить» долю рынка побольше, а создавать принципиально новые лекарства. Из этого не следует, что деньги компанию не интересуют. Просто философия </a:t>
            </a:r>
            <a:r>
              <a:rPr lang="ru-RU" sz="2000" b="1" dirty="0" err="1"/>
              <a:t>Genentech</a:t>
            </a:r>
            <a:r>
              <a:rPr lang="ru-RU" sz="2000" b="1" dirty="0"/>
              <a:t> заключается в том, что создание новых продуктов, которые меняют жизнь людей к лучшему, неизбежно влечет за собой успех. В том числе и финансовый.</a:t>
            </a:r>
          </a:p>
        </p:txBody>
      </p:sp>
      <p:pic>
        <p:nvPicPr>
          <p:cNvPr id="15362" name="Picture 2" descr="https://melanomanewstoday.com/wp-content/uploads/2014/07/Genentec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00" y="3969000"/>
            <a:ext cx="5804999" cy="2695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3195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DD835DF8-ACB6-4ED8-BDE7-416BEA3D63D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82518" y="-10104"/>
            <a:ext cx="9665823" cy="6868104"/>
          </a:xfrm>
        </p:spPr>
      </p:pic>
      <p:sp>
        <p:nvSpPr>
          <p:cNvPr id="8" name="Текст 20">
            <a:extLst>
              <a:ext uri="{FF2B5EF4-FFF2-40B4-BE49-F238E27FC236}">
                <a16:creationId xmlns="" xmlns:a16="http://schemas.microsoft.com/office/drawing/2014/main" id="{1FBFB381-328C-4790-8FB0-DCF0DC9A03AB}"/>
              </a:ext>
            </a:extLst>
          </p:cNvPr>
          <p:cNvSpPr txBox="1">
            <a:spLocks/>
          </p:cNvSpPr>
          <p:nvPr/>
        </p:nvSpPr>
        <p:spPr>
          <a:xfrm>
            <a:off x="1011238" y="2573338"/>
            <a:ext cx="6442075" cy="1646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indent="0" algn="ctr" defTabSz="914400" rtl="0" eaLnBrk="1" latinLnBrk="0" hangingPunct="1">
              <a:buFontTx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9" name="Полилиния: фигура 8">
            <a:extLst>
              <a:ext uri="{FF2B5EF4-FFF2-40B4-BE49-F238E27FC236}">
                <a16:creationId xmlns="" xmlns:a16="http://schemas.microsoft.com/office/drawing/2014/main" id="{81B021BF-A146-4486-952C-321C2E738A90}"/>
              </a:ext>
            </a:extLst>
          </p:cNvPr>
          <p:cNvSpPr/>
          <p:nvPr/>
        </p:nvSpPr>
        <p:spPr>
          <a:xfrm>
            <a:off x="0" y="-10104"/>
            <a:ext cx="9246000" cy="6868104"/>
          </a:xfrm>
          <a:custGeom>
            <a:avLst/>
            <a:gdLst>
              <a:gd name="connsiteX0" fmla="*/ 0 w 9246000"/>
              <a:gd name="connsiteY0" fmla="*/ 0 h 6868103"/>
              <a:gd name="connsiteX1" fmla="*/ 6096000 w 9246000"/>
              <a:gd name="connsiteY1" fmla="*/ 0 h 6868103"/>
              <a:gd name="connsiteX2" fmla="*/ 6096000 w 9246000"/>
              <a:gd name="connsiteY2" fmla="*/ 2032 h 6868103"/>
              <a:gd name="connsiteX3" fmla="*/ 9246000 w 9246000"/>
              <a:gd name="connsiteY3" fmla="*/ 2032 h 6868103"/>
              <a:gd name="connsiteX4" fmla="*/ 6096000 w 9246000"/>
              <a:gd name="connsiteY4" fmla="*/ 6868103 h 6868103"/>
              <a:gd name="connsiteX5" fmla="*/ 0 w 9246000"/>
              <a:gd name="connsiteY5" fmla="*/ 6868103 h 6868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46000" h="6868103">
                <a:moveTo>
                  <a:pt x="0" y="0"/>
                </a:moveTo>
                <a:lnTo>
                  <a:pt x="6096000" y="0"/>
                </a:lnTo>
                <a:lnTo>
                  <a:pt x="6096000" y="2032"/>
                </a:lnTo>
                <a:lnTo>
                  <a:pt x="9246000" y="2032"/>
                </a:lnTo>
                <a:lnTo>
                  <a:pt x="6096000" y="6868103"/>
                </a:lnTo>
                <a:lnTo>
                  <a:pt x="0" y="686810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10" name="Полилиния: фигура 9">
            <a:extLst>
              <a:ext uri="{FF2B5EF4-FFF2-40B4-BE49-F238E27FC236}">
                <a16:creationId xmlns="" xmlns:a16="http://schemas.microsoft.com/office/drawing/2014/main" id="{93430012-BA3A-4636-B839-750794681A1D}"/>
              </a:ext>
            </a:extLst>
          </p:cNvPr>
          <p:cNvSpPr/>
          <p:nvPr/>
        </p:nvSpPr>
        <p:spPr>
          <a:xfrm>
            <a:off x="835155" y="2158894"/>
            <a:ext cx="7780845" cy="2530106"/>
          </a:xfrm>
          <a:custGeom>
            <a:avLst/>
            <a:gdLst>
              <a:gd name="connsiteX0" fmla="*/ 0 w 7780845"/>
              <a:gd name="connsiteY0" fmla="*/ 0 h 2530106"/>
              <a:gd name="connsiteX1" fmla="*/ 7780845 w 7780845"/>
              <a:gd name="connsiteY1" fmla="*/ 0 h 2530106"/>
              <a:gd name="connsiteX2" fmla="*/ 6620089 w 7780845"/>
              <a:gd name="connsiteY2" fmla="*/ 2530106 h 2530106"/>
              <a:gd name="connsiteX3" fmla="*/ 0 w 7780845"/>
              <a:gd name="connsiteY3" fmla="*/ 2530106 h 2530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80845" h="2530106">
                <a:moveTo>
                  <a:pt x="0" y="0"/>
                </a:moveTo>
                <a:lnTo>
                  <a:pt x="7780845" y="0"/>
                </a:lnTo>
                <a:lnTo>
                  <a:pt x="6620089" y="2530106"/>
                </a:lnTo>
                <a:lnTo>
                  <a:pt x="0" y="253010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7" name="Полилиния: фигура 6">
            <a:extLst>
              <a:ext uri="{FF2B5EF4-FFF2-40B4-BE49-F238E27FC236}">
                <a16:creationId xmlns="" xmlns:a16="http://schemas.microsoft.com/office/drawing/2014/main" id="{E9811CCE-425E-421D-906F-FDB5FF116926}"/>
              </a:ext>
            </a:extLst>
          </p:cNvPr>
          <p:cNvSpPr/>
          <p:nvPr/>
        </p:nvSpPr>
        <p:spPr>
          <a:xfrm>
            <a:off x="6874669" y="4686300"/>
            <a:ext cx="578644" cy="469106"/>
          </a:xfrm>
          <a:custGeom>
            <a:avLst/>
            <a:gdLst>
              <a:gd name="connsiteX0" fmla="*/ 578644 w 578644"/>
              <a:gd name="connsiteY0" fmla="*/ 0 h 469106"/>
              <a:gd name="connsiteX1" fmla="*/ 0 w 578644"/>
              <a:gd name="connsiteY1" fmla="*/ 469106 h 469106"/>
              <a:gd name="connsiteX2" fmla="*/ 207169 w 578644"/>
              <a:gd name="connsiteY2" fmla="*/ 0 h 469106"/>
              <a:gd name="connsiteX3" fmla="*/ 578644 w 578644"/>
              <a:gd name="connsiteY3" fmla="*/ 0 h 46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8644" h="469106">
                <a:moveTo>
                  <a:pt x="578644" y="0"/>
                </a:moveTo>
                <a:lnTo>
                  <a:pt x="0" y="469106"/>
                </a:lnTo>
                <a:lnTo>
                  <a:pt x="207169" y="0"/>
                </a:lnTo>
                <a:lnTo>
                  <a:pt x="578644" y="0"/>
                </a:lnTo>
                <a:close/>
              </a:path>
            </a:pathLst>
          </a:custGeom>
          <a:solidFill>
            <a:srgbClr val="F05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>
            <a:extLst>
              <a:ext uri="{FF2B5EF4-FFF2-40B4-BE49-F238E27FC236}">
                <a16:creationId xmlns="" xmlns:a16="http://schemas.microsoft.com/office/drawing/2014/main" id="{C3891D6C-164C-4F07-94B0-55B67C0190FD}"/>
              </a:ext>
            </a:extLst>
          </p:cNvPr>
          <p:cNvSpPr/>
          <p:nvPr/>
        </p:nvSpPr>
        <p:spPr>
          <a:xfrm>
            <a:off x="8211000" y="1809000"/>
            <a:ext cx="405000" cy="349894"/>
          </a:xfrm>
          <a:prstGeom prst="triangle">
            <a:avLst/>
          </a:prstGeom>
          <a:solidFill>
            <a:srgbClr val="F05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08DAF865-96F5-4176-9983-A7D572FF73F1}"/>
              </a:ext>
            </a:extLst>
          </p:cNvPr>
          <p:cNvSpPr txBox="1"/>
          <p:nvPr/>
        </p:nvSpPr>
        <p:spPr>
          <a:xfrm>
            <a:off x="1463788" y="2845463"/>
            <a:ext cx="598952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</a:rPr>
              <a:t>Благодарю за внимание</a:t>
            </a:r>
            <a:endParaRPr lang="ru-RU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248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34BF428D-7BA3-4802-812A-E47FC9D3B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786" y="370235"/>
            <a:ext cx="6045213" cy="668887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История</a:t>
            </a:r>
            <a:endParaRPr lang="ru-RU" sz="3600" dirty="0">
              <a:solidFill>
                <a:schemeClr val="accent2"/>
              </a:solidFill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EF9764ED-30F0-4029-AFB2-805CDFE9306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13655" y="3789000"/>
            <a:ext cx="8825266" cy="2503658"/>
          </a:xfrm>
        </p:spPr>
        <p:txBody>
          <a:bodyPr>
            <a:normAutofit lnSpcReduction="10000"/>
          </a:bodyPr>
          <a:lstStyle/>
          <a:p>
            <a:r>
              <a:rPr lang="ru-RU" sz="1800" b="1" dirty="0" smtClean="0">
                <a:solidFill>
                  <a:schemeClr val="bg1"/>
                </a:solidFill>
              </a:rPr>
              <a:t>-Компания была </a:t>
            </a:r>
            <a:r>
              <a:rPr lang="ru-RU" sz="1800" b="1" dirty="0">
                <a:solidFill>
                  <a:schemeClr val="bg1"/>
                </a:solidFill>
              </a:rPr>
              <a:t>основана в 1976 </a:t>
            </a:r>
            <a:r>
              <a:rPr lang="ru-RU" sz="1800" b="1" dirty="0" smtClean="0">
                <a:solidFill>
                  <a:schemeClr val="bg1"/>
                </a:solidFill>
              </a:rPr>
              <a:t>году капиталистом</a:t>
            </a:r>
            <a:r>
              <a:rPr lang="ru-RU" sz="1800" b="1" dirty="0">
                <a:solidFill>
                  <a:schemeClr val="bg1"/>
                </a:solidFill>
              </a:rPr>
              <a:t> </a:t>
            </a:r>
            <a:r>
              <a:rPr lang="ru-RU" sz="1800" b="1" dirty="0">
                <a:solidFill>
                  <a:schemeClr val="bg1"/>
                </a:solidFill>
                <a:hlinkClick r:id="rId2"/>
              </a:rPr>
              <a:t>Робертом А. </a:t>
            </a:r>
            <a:r>
              <a:rPr lang="ru-RU" sz="1800" b="1" dirty="0" err="1">
                <a:solidFill>
                  <a:schemeClr val="bg1"/>
                </a:solidFill>
                <a:hlinkClick r:id="rId2"/>
              </a:rPr>
              <a:t>Свонсоном</a:t>
            </a:r>
            <a:r>
              <a:rPr lang="ru-RU" sz="1800" b="1" dirty="0">
                <a:solidFill>
                  <a:schemeClr val="bg1"/>
                </a:solidFill>
              </a:rPr>
              <a:t> и биохимиком </a:t>
            </a:r>
            <a:r>
              <a:rPr lang="ru-RU" sz="1800" b="1" dirty="0">
                <a:solidFill>
                  <a:schemeClr val="bg1"/>
                </a:solidFill>
                <a:hlinkClick r:id="rId3"/>
              </a:rPr>
              <a:t>Гербертом </a:t>
            </a:r>
            <a:r>
              <a:rPr lang="ru-RU" sz="1800" b="1" dirty="0" err="1">
                <a:solidFill>
                  <a:schemeClr val="bg1"/>
                </a:solidFill>
                <a:hlinkClick r:id="rId3"/>
              </a:rPr>
              <a:t>Бойером</a:t>
            </a:r>
            <a:r>
              <a:rPr lang="ru-RU" sz="1800" b="1" dirty="0">
                <a:solidFill>
                  <a:schemeClr val="bg1"/>
                </a:solidFill>
              </a:rPr>
              <a:t>. </a:t>
            </a:r>
            <a:endParaRPr lang="ru-RU" sz="1800" b="1" dirty="0" smtClean="0">
              <a:solidFill>
                <a:schemeClr val="bg1"/>
              </a:solidFill>
            </a:endParaRPr>
          </a:p>
          <a:p>
            <a:r>
              <a:rPr lang="ru-RU" sz="1800" b="1" dirty="0" smtClean="0">
                <a:solidFill>
                  <a:schemeClr val="bg1"/>
                </a:solidFill>
              </a:rPr>
              <a:t>-</a:t>
            </a:r>
            <a:r>
              <a:rPr lang="ru-RU" sz="1800" b="1" dirty="0">
                <a:solidFill>
                  <a:schemeClr val="bg1"/>
                </a:solidFill>
              </a:rPr>
              <a:t>Сначала ученый, у которого и в мыслях ничего подобного не было, снисходительно согласился встретиться со </a:t>
            </a:r>
            <a:r>
              <a:rPr lang="ru-RU" sz="1800" b="1" dirty="0" err="1">
                <a:solidFill>
                  <a:schemeClr val="bg1"/>
                </a:solidFill>
              </a:rPr>
              <a:t>Свонсоном</a:t>
            </a:r>
            <a:r>
              <a:rPr lang="ru-RU" sz="1800" b="1" dirty="0">
                <a:solidFill>
                  <a:schemeClr val="bg1"/>
                </a:solidFill>
              </a:rPr>
              <a:t> не более чем на десять минут. Но все пошло не по плану. Профессор, привыкший, чтобы слушали его, три часа сам слушал парня, который с энтузиазмом рисовал ему перспективы создания на основе научного открытия множества лекарственных средств. В считаные дни после этого вечера чуть ли не на карманные деньги двух партнеров была зарегистрирована первая в мире биотехнологическая компания </a:t>
            </a:r>
            <a:r>
              <a:rPr lang="ru-RU" sz="1800" b="1" dirty="0" err="1">
                <a:solidFill>
                  <a:schemeClr val="bg1"/>
                </a:solidFill>
              </a:rPr>
              <a:t>Genentech</a:t>
            </a:r>
            <a:r>
              <a:rPr lang="ru-RU" sz="1800" b="1" dirty="0">
                <a:solidFill>
                  <a:schemeClr val="bg1"/>
                </a:solidFill>
              </a:rPr>
              <a:t>, в названии которой соединились до тех пор не соединяемые понятия: генетика-инжиниринг-технологии.</a:t>
            </a:r>
            <a:endParaRPr lang="ru-RU" sz="1800" b="1" dirty="0" smtClean="0">
              <a:solidFill>
                <a:schemeClr val="bg1"/>
              </a:solidFill>
            </a:endParaRPr>
          </a:p>
          <a:p>
            <a:endParaRPr lang="ru-RU" sz="1800" dirty="0"/>
          </a:p>
          <a:p>
            <a:endParaRPr lang="ru-RU" sz="1800" dirty="0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E22360E3-5067-4646-B179-0EC3EF2AC25F}"/>
              </a:ext>
            </a:extLst>
          </p:cNvPr>
          <p:cNvSpPr txBox="1"/>
          <p:nvPr/>
        </p:nvSpPr>
        <p:spPr>
          <a:xfrm>
            <a:off x="5875820" y="396900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chemeClr val="accent2"/>
                </a:solidFill>
              </a:rPr>
              <a:t>01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D933B4D7-55CD-4317-8FCA-5F2A32EA4550}"/>
              </a:ext>
            </a:extLst>
          </p:cNvPr>
          <p:cNvSpPr txBox="1"/>
          <p:nvPr/>
        </p:nvSpPr>
        <p:spPr>
          <a:xfrm>
            <a:off x="5894577" y="529332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chemeClr val="accent2"/>
                </a:solidFill>
              </a:rPr>
              <a:t>02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31A9BA92-4ECA-4F40-8436-0FEC1720D703}"/>
              </a:ext>
            </a:extLst>
          </p:cNvPr>
          <p:cNvSpPr txBox="1"/>
          <p:nvPr/>
        </p:nvSpPr>
        <p:spPr>
          <a:xfrm>
            <a:off x="9039958" y="397952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chemeClr val="accent2"/>
                </a:solidFill>
              </a:rPr>
              <a:t>03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A1915E54-D37E-45E3-B0B4-569E6A949CB7}"/>
              </a:ext>
            </a:extLst>
          </p:cNvPr>
          <p:cNvSpPr txBox="1"/>
          <p:nvPr/>
        </p:nvSpPr>
        <p:spPr>
          <a:xfrm>
            <a:off x="9055377" y="529332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chemeClr val="accent2"/>
                </a:solidFill>
              </a:rPr>
              <a:t>04</a:t>
            </a:r>
          </a:p>
        </p:txBody>
      </p:sp>
      <p:pic>
        <p:nvPicPr>
          <p:cNvPr id="1026" name="Picture 2" descr="Genentech Office Photos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96300" cy="347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4521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34BF428D-7BA3-4802-812A-E47FC9D3B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1000" y="1629000"/>
            <a:ext cx="6045213" cy="668887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История</a:t>
            </a:r>
            <a:br>
              <a:rPr lang="ru-RU" sz="3600" b="1" dirty="0" smtClean="0"/>
            </a:b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dirty="0"/>
              <a:t>Что же так зажгло </a:t>
            </a:r>
            <a:r>
              <a:rPr lang="ru-RU" sz="3600" dirty="0" err="1"/>
              <a:t>Свонсона</a:t>
            </a:r>
            <a:r>
              <a:rPr lang="ru-RU" sz="3600" dirty="0"/>
              <a:t>? </a:t>
            </a:r>
            <a:endParaRPr lang="ru-RU" sz="3600" dirty="0">
              <a:solidFill>
                <a:schemeClr val="accent2"/>
              </a:solidFill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EF9764ED-30F0-4029-AFB2-805CDFE9306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13655" y="3789000"/>
            <a:ext cx="8825266" cy="2503658"/>
          </a:xfrm>
        </p:spPr>
        <p:txBody>
          <a:bodyPr>
            <a:normAutofit/>
          </a:bodyPr>
          <a:lstStyle/>
          <a:p>
            <a:endParaRPr lang="ru-RU" sz="1800" dirty="0"/>
          </a:p>
          <a:p>
            <a:endParaRPr lang="ru-RU" sz="1800" dirty="0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E22360E3-5067-4646-B179-0EC3EF2AC25F}"/>
              </a:ext>
            </a:extLst>
          </p:cNvPr>
          <p:cNvSpPr txBox="1"/>
          <p:nvPr/>
        </p:nvSpPr>
        <p:spPr>
          <a:xfrm>
            <a:off x="5875820" y="396900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chemeClr val="accent2"/>
                </a:solidFill>
              </a:rPr>
              <a:t>01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D933B4D7-55CD-4317-8FCA-5F2A32EA4550}"/>
              </a:ext>
            </a:extLst>
          </p:cNvPr>
          <p:cNvSpPr txBox="1"/>
          <p:nvPr/>
        </p:nvSpPr>
        <p:spPr>
          <a:xfrm>
            <a:off x="5894577" y="529332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chemeClr val="accent2"/>
                </a:solidFill>
              </a:rPr>
              <a:t>02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31A9BA92-4ECA-4F40-8436-0FEC1720D703}"/>
              </a:ext>
            </a:extLst>
          </p:cNvPr>
          <p:cNvSpPr txBox="1"/>
          <p:nvPr/>
        </p:nvSpPr>
        <p:spPr>
          <a:xfrm>
            <a:off x="9039958" y="397952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chemeClr val="accent2"/>
                </a:solidFill>
              </a:rPr>
              <a:t>03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A1915E54-D37E-45E3-B0B4-569E6A949CB7}"/>
              </a:ext>
            </a:extLst>
          </p:cNvPr>
          <p:cNvSpPr txBox="1"/>
          <p:nvPr/>
        </p:nvSpPr>
        <p:spPr>
          <a:xfrm>
            <a:off x="9055377" y="529332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chemeClr val="accent2"/>
                </a:solidFill>
              </a:rPr>
              <a:t>04</a:t>
            </a:r>
          </a:p>
        </p:txBody>
      </p:sp>
      <p:pic>
        <p:nvPicPr>
          <p:cNvPr id="1026" name="Picture 2" descr="Genentech Office Photos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96300" cy="347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Текст 4">
            <a:extLst>
              <a:ext uri="{FF2B5EF4-FFF2-40B4-BE49-F238E27FC236}">
                <a16:creationId xmlns="" xmlns:a16="http://schemas.microsoft.com/office/drawing/2014/main" id="{EF9764ED-30F0-4029-AFB2-805CDFE93062}"/>
              </a:ext>
            </a:extLst>
          </p:cNvPr>
          <p:cNvSpPr txBox="1">
            <a:spLocks/>
          </p:cNvSpPr>
          <p:nvPr/>
        </p:nvSpPr>
        <p:spPr>
          <a:xfrm>
            <a:off x="2300203" y="3474000"/>
            <a:ext cx="8825266" cy="3879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>
                <a:solidFill>
                  <a:schemeClr val="bg1"/>
                </a:solidFill>
              </a:rPr>
              <a:t>В начале 1970-х биохимик Герберт </a:t>
            </a:r>
            <a:r>
              <a:rPr lang="ru-RU" sz="1800" b="1" dirty="0" err="1">
                <a:solidFill>
                  <a:schemeClr val="bg1"/>
                </a:solidFill>
              </a:rPr>
              <a:t>Бойер</a:t>
            </a:r>
            <a:r>
              <a:rPr lang="ru-RU" sz="1800" b="1" dirty="0">
                <a:solidFill>
                  <a:schemeClr val="bg1"/>
                </a:solidFill>
              </a:rPr>
              <a:t> и генетик Стэнли Коэн из </a:t>
            </a:r>
            <a:r>
              <a:rPr lang="ru-RU" sz="1800" b="1" dirty="0" err="1">
                <a:solidFill>
                  <a:schemeClr val="bg1"/>
                </a:solidFill>
              </a:rPr>
              <a:t>Стэнфордского</a:t>
            </a:r>
            <a:r>
              <a:rPr lang="ru-RU" sz="1800" b="1" dirty="0">
                <a:solidFill>
                  <a:schemeClr val="bg1"/>
                </a:solidFill>
              </a:rPr>
              <a:t> университета создали технологию рекомбинантной ДНК. </a:t>
            </a:r>
            <a:r>
              <a:rPr lang="ru-RU" sz="1800" b="1" dirty="0" err="1">
                <a:solidFill>
                  <a:schemeClr val="bg1"/>
                </a:solidFill>
              </a:rPr>
              <a:t>Бойер</a:t>
            </a:r>
            <a:r>
              <a:rPr lang="ru-RU" sz="1800" b="1" dirty="0">
                <a:solidFill>
                  <a:schemeClr val="bg1"/>
                </a:solidFill>
              </a:rPr>
              <a:t> открыл вещество – энзим, который мог нарезать ДНК на кусочки, а Коэн придумал метод, как нужные кусочки-гены вставлять в ДНК бактерии, чтобы те, как живые конвейеры, нарабатывали с помощью этих генов, к примеру, необходимый белок. Это нам сейчас кажется, что мысль о практическом применении этих открытий просто-таки лежала на поверхности. Тем не менее молодого </a:t>
            </a:r>
            <a:r>
              <a:rPr lang="ru-RU" sz="1800" b="1" dirty="0" err="1">
                <a:solidFill>
                  <a:schemeClr val="bg1"/>
                </a:solidFill>
              </a:rPr>
              <a:t>Свонсона</a:t>
            </a:r>
            <a:r>
              <a:rPr lang="ru-RU" sz="1800" b="1" dirty="0">
                <a:solidFill>
                  <a:schemeClr val="bg1"/>
                </a:solidFill>
              </a:rPr>
              <a:t>, увидевшего коммерческий потенциал в этой технологии, кто только не обсмеял. Однако </a:t>
            </a:r>
            <a:r>
              <a:rPr lang="ru-RU" sz="1800" b="1" dirty="0" err="1">
                <a:solidFill>
                  <a:schemeClr val="bg1"/>
                </a:solidFill>
              </a:rPr>
              <a:t>Свонсон</a:t>
            </a:r>
            <a:r>
              <a:rPr lang="ru-RU" sz="1800" b="1" dirty="0">
                <a:solidFill>
                  <a:schemeClr val="bg1"/>
                </a:solidFill>
              </a:rPr>
              <a:t> не только смог убедить </a:t>
            </a:r>
            <a:r>
              <a:rPr lang="ru-RU" sz="1800" b="1" dirty="0" err="1">
                <a:solidFill>
                  <a:schemeClr val="bg1"/>
                </a:solidFill>
              </a:rPr>
              <a:t>Бойера</a:t>
            </a:r>
            <a:r>
              <a:rPr lang="ru-RU" sz="1800" b="1" dirty="0">
                <a:solidFill>
                  <a:schemeClr val="bg1"/>
                </a:solidFill>
              </a:rPr>
              <a:t> создать фирму, но и уговорить одного из своих боссов – </a:t>
            </a:r>
            <a:r>
              <a:rPr lang="ru-RU" sz="1800" b="1" dirty="0" err="1">
                <a:solidFill>
                  <a:schemeClr val="bg1"/>
                </a:solidFill>
              </a:rPr>
              <a:t>Перкинса</a:t>
            </a:r>
            <a:r>
              <a:rPr lang="ru-RU" sz="1800" b="1" dirty="0">
                <a:solidFill>
                  <a:schemeClr val="bg1"/>
                </a:solidFill>
              </a:rPr>
              <a:t> – влить в </a:t>
            </a:r>
            <a:r>
              <a:rPr lang="ru-RU" sz="1800" b="1" dirty="0" err="1">
                <a:solidFill>
                  <a:schemeClr val="bg1"/>
                </a:solidFill>
              </a:rPr>
              <a:t>Genentech</a:t>
            </a:r>
            <a:r>
              <a:rPr lang="ru-RU" sz="1800" b="1" dirty="0">
                <a:solidFill>
                  <a:schemeClr val="bg1"/>
                </a:solidFill>
              </a:rPr>
              <a:t> первоначальный капитал.</a:t>
            </a:r>
            <a:endParaRPr lang="ru-RU" sz="1800" b="1" dirty="0" smtClean="0">
              <a:solidFill>
                <a:schemeClr val="bg1"/>
              </a:solidFill>
            </a:endParaRPr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7267347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34BF428D-7BA3-4802-812A-E47FC9D3B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1000" y="1629000"/>
            <a:ext cx="6045213" cy="668887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История</a:t>
            </a:r>
            <a:br>
              <a:rPr lang="ru-RU" sz="3600" b="1" dirty="0" smtClean="0"/>
            </a:b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dirty="0"/>
              <a:t> </a:t>
            </a:r>
            <a:endParaRPr lang="ru-RU" sz="3600" dirty="0">
              <a:solidFill>
                <a:schemeClr val="accent2"/>
              </a:solidFill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EF9764ED-30F0-4029-AFB2-805CDFE9306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13655" y="3789000"/>
            <a:ext cx="8825266" cy="2503658"/>
          </a:xfrm>
        </p:spPr>
        <p:txBody>
          <a:bodyPr>
            <a:normAutofit/>
          </a:bodyPr>
          <a:lstStyle/>
          <a:p>
            <a:endParaRPr lang="ru-RU" sz="1800" dirty="0"/>
          </a:p>
          <a:p>
            <a:endParaRPr lang="ru-RU" sz="1800" dirty="0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E22360E3-5067-4646-B179-0EC3EF2AC25F}"/>
              </a:ext>
            </a:extLst>
          </p:cNvPr>
          <p:cNvSpPr txBox="1"/>
          <p:nvPr/>
        </p:nvSpPr>
        <p:spPr>
          <a:xfrm>
            <a:off x="5875820" y="396900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chemeClr val="accent2"/>
                </a:solidFill>
              </a:rPr>
              <a:t>01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D933B4D7-55CD-4317-8FCA-5F2A32EA4550}"/>
              </a:ext>
            </a:extLst>
          </p:cNvPr>
          <p:cNvSpPr txBox="1"/>
          <p:nvPr/>
        </p:nvSpPr>
        <p:spPr>
          <a:xfrm>
            <a:off x="5894577" y="529332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chemeClr val="accent2"/>
                </a:solidFill>
              </a:rPr>
              <a:t>02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31A9BA92-4ECA-4F40-8436-0FEC1720D703}"/>
              </a:ext>
            </a:extLst>
          </p:cNvPr>
          <p:cNvSpPr txBox="1"/>
          <p:nvPr/>
        </p:nvSpPr>
        <p:spPr>
          <a:xfrm>
            <a:off x="9039958" y="397952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chemeClr val="accent2"/>
                </a:solidFill>
              </a:rPr>
              <a:t>03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A1915E54-D37E-45E3-B0B4-569E6A949CB7}"/>
              </a:ext>
            </a:extLst>
          </p:cNvPr>
          <p:cNvSpPr txBox="1"/>
          <p:nvPr/>
        </p:nvSpPr>
        <p:spPr>
          <a:xfrm>
            <a:off x="9055377" y="529332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chemeClr val="accent2"/>
                </a:solidFill>
              </a:rPr>
              <a:t>04</a:t>
            </a:r>
          </a:p>
        </p:txBody>
      </p:sp>
      <p:sp>
        <p:nvSpPr>
          <p:cNvPr id="11" name="Текст 4">
            <a:extLst>
              <a:ext uri="{FF2B5EF4-FFF2-40B4-BE49-F238E27FC236}">
                <a16:creationId xmlns="" xmlns:a16="http://schemas.microsoft.com/office/drawing/2014/main" id="{EF9764ED-30F0-4029-AFB2-805CDFE93062}"/>
              </a:ext>
            </a:extLst>
          </p:cNvPr>
          <p:cNvSpPr txBox="1">
            <a:spLocks/>
          </p:cNvSpPr>
          <p:nvPr/>
        </p:nvSpPr>
        <p:spPr>
          <a:xfrm>
            <a:off x="2298150" y="3723157"/>
            <a:ext cx="8825266" cy="3879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>
                <a:solidFill>
                  <a:schemeClr val="bg1"/>
                </a:solidFill>
              </a:rPr>
              <a:t>Уже в 1977 году в компании получили первый рекомбинантный человеческий белок – </a:t>
            </a:r>
            <a:r>
              <a:rPr lang="ru-RU" sz="1800" b="1" dirty="0" err="1">
                <a:solidFill>
                  <a:schemeClr val="bg1"/>
                </a:solidFill>
              </a:rPr>
              <a:t>соматостатин</a:t>
            </a:r>
            <a:r>
              <a:rPr lang="ru-RU" sz="1800" b="1" dirty="0">
                <a:solidFill>
                  <a:schemeClr val="bg1"/>
                </a:solidFill>
              </a:rPr>
              <a:t>, в 1978-1979 клонировали человеческий инсулин и гормон роста. А уже в 1980 году </a:t>
            </a:r>
            <a:r>
              <a:rPr lang="ru-RU" sz="1800" b="1" dirty="0" err="1">
                <a:solidFill>
                  <a:schemeClr val="bg1"/>
                </a:solidFill>
              </a:rPr>
              <a:t>Genentech</a:t>
            </a:r>
            <a:r>
              <a:rPr lang="ru-RU" sz="1800" b="1" dirty="0">
                <a:solidFill>
                  <a:schemeClr val="bg1"/>
                </a:solidFill>
              </a:rPr>
              <a:t> вышла на биржу, и ее первые успехи в </a:t>
            </a:r>
            <a:r>
              <a:rPr lang="ru-RU" sz="1800" b="1" dirty="0" err="1">
                <a:solidFill>
                  <a:schemeClr val="bg1"/>
                </a:solidFill>
              </a:rPr>
              <a:t>биотехе</a:t>
            </a:r>
            <a:r>
              <a:rPr lang="ru-RU" sz="1800" b="1" dirty="0">
                <a:solidFill>
                  <a:schemeClr val="bg1"/>
                </a:solidFill>
              </a:rPr>
              <a:t> помогли привлечь фантастические для подобной компании 35 млн долларов. </a:t>
            </a:r>
            <a:endParaRPr lang="ru-RU" sz="1800" b="1" dirty="0" smtClean="0">
              <a:solidFill>
                <a:schemeClr val="bg1"/>
              </a:solidFill>
            </a:endParaRPr>
          </a:p>
          <a:p>
            <a:r>
              <a:rPr lang="ru-RU" sz="1800" b="1" dirty="0">
                <a:solidFill>
                  <a:schemeClr val="bg1"/>
                </a:solidFill>
              </a:rPr>
              <a:t> За час торгов цена акции подскочила с 35 до 88 долларов. Первое в мире лекарственное средство, полученное при помощи технологии рекомбинантной ДНК, вышло на рынок в 1982 году. Это был человеческий инсулин, лицензию на который у </a:t>
            </a:r>
            <a:r>
              <a:rPr lang="ru-RU" sz="1800" b="1" dirty="0" err="1">
                <a:solidFill>
                  <a:schemeClr val="bg1"/>
                </a:solidFill>
              </a:rPr>
              <a:t>Genentech</a:t>
            </a:r>
            <a:r>
              <a:rPr lang="ru-RU" sz="1800" b="1" dirty="0">
                <a:solidFill>
                  <a:schemeClr val="bg1"/>
                </a:solidFill>
              </a:rPr>
              <a:t> приобрела компания </a:t>
            </a:r>
            <a:r>
              <a:rPr lang="ru-RU" sz="1800" b="1" dirty="0" err="1">
                <a:solidFill>
                  <a:schemeClr val="bg1"/>
                </a:solidFill>
              </a:rPr>
              <a:t>Eli</a:t>
            </a:r>
            <a:r>
              <a:rPr lang="ru-RU" sz="1800" b="1" dirty="0">
                <a:solidFill>
                  <a:schemeClr val="bg1"/>
                </a:solidFill>
              </a:rPr>
              <a:t> </a:t>
            </a:r>
            <a:r>
              <a:rPr lang="ru-RU" sz="1800" b="1" dirty="0" err="1">
                <a:solidFill>
                  <a:schemeClr val="bg1"/>
                </a:solidFill>
              </a:rPr>
              <a:t>Lilly</a:t>
            </a:r>
            <a:r>
              <a:rPr lang="ru-RU" sz="1800" b="1" dirty="0" smtClean="0">
                <a:solidFill>
                  <a:schemeClr val="bg1"/>
                </a:solidFill>
              </a:rPr>
              <a:t>.</a:t>
            </a:r>
          </a:p>
          <a:p>
            <a:r>
              <a:rPr lang="ru-RU" sz="1800" b="1" dirty="0">
                <a:solidFill>
                  <a:schemeClr val="bg1"/>
                </a:solidFill>
              </a:rPr>
              <a:t>Лицензии на созданные компанией первые препараты продавались крупным фармацевтическим фирмам, поскольку у </a:t>
            </a:r>
            <a:r>
              <a:rPr lang="ru-RU" sz="1800" b="1" dirty="0" err="1">
                <a:solidFill>
                  <a:schemeClr val="bg1"/>
                </a:solidFill>
              </a:rPr>
              <a:t>Genentech</a:t>
            </a:r>
            <a:r>
              <a:rPr lang="ru-RU" sz="1800" b="1" dirty="0">
                <a:solidFill>
                  <a:schemeClr val="bg1"/>
                </a:solidFill>
              </a:rPr>
              <a:t> не было средств на капиталоемкие клинические испытания.</a:t>
            </a:r>
          </a:p>
        </p:txBody>
      </p:sp>
      <p:pic>
        <p:nvPicPr>
          <p:cNvPr id="4098" name="Picture 2" descr="https://gxpnews.net/wp-content/uploads/2022/03/eli-lill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00" y="549000"/>
            <a:ext cx="4297500" cy="286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36980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34BF428D-7BA3-4802-812A-E47FC9D3B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1000" y="1629000"/>
            <a:ext cx="6045213" cy="668887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История</a:t>
            </a:r>
            <a:br>
              <a:rPr lang="ru-RU" sz="3600" b="1" dirty="0" smtClean="0"/>
            </a:b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dirty="0"/>
              <a:t> </a:t>
            </a:r>
            <a:endParaRPr lang="ru-RU" sz="3600" dirty="0">
              <a:solidFill>
                <a:schemeClr val="accent2"/>
              </a:solidFill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EF9764ED-30F0-4029-AFB2-805CDFE9306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298150" y="3744000"/>
            <a:ext cx="8825266" cy="2503658"/>
          </a:xfrm>
        </p:spPr>
        <p:txBody>
          <a:bodyPr>
            <a:normAutofit/>
          </a:bodyPr>
          <a:lstStyle/>
          <a:p>
            <a:endParaRPr lang="ru-RU" sz="1800" dirty="0"/>
          </a:p>
          <a:p>
            <a:endParaRPr lang="ru-RU" sz="1800" dirty="0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E22360E3-5067-4646-B179-0EC3EF2AC25F}"/>
              </a:ext>
            </a:extLst>
          </p:cNvPr>
          <p:cNvSpPr txBox="1"/>
          <p:nvPr/>
        </p:nvSpPr>
        <p:spPr>
          <a:xfrm>
            <a:off x="5875820" y="396900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chemeClr val="accent2"/>
                </a:solidFill>
              </a:rPr>
              <a:t>01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D933B4D7-55CD-4317-8FCA-5F2A32EA4550}"/>
              </a:ext>
            </a:extLst>
          </p:cNvPr>
          <p:cNvSpPr txBox="1"/>
          <p:nvPr/>
        </p:nvSpPr>
        <p:spPr>
          <a:xfrm>
            <a:off x="5894577" y="529332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chemeClr val="accent2"/>
                </a:solidFill>
              </a:rPr>
              <a:t>02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31A9BA92-4ECA-4F40-8436-0FEC1720D703}"/>
              </a:ext>
            </a:extLst>
          </p:cNvPr>
          <p:cNvSpPr txBox="1"/>
          <p:nvPr/>
        </p:nvSpPr>
        <p:spPr>
          <a:xfrm>
            <a:off x="9039958" y="397952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chemeClr val="accent2"/>
                </a:solidFill>
              </a:rPr>
              <a:t>03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A1915E54-D37E-45E3-B0B4-569E6A949CB7}"/>
              </a:ext>
            </a:extLst>
          </p:cNvPr>
          <p:cNvSpPr txBox="1"/>
          <p:nvPr/>
        </p:nvSpPr>
        <p:spPr>
          <a:xfrm>
            <a:off x="9055377" y="529332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chemeClr val="accent2"/>
                </a:solidFill>
              </a:rPr>
              <a:t>04</a:t>
            </a:r>
          </a:p>
        </p:txBody>
      </p:sp>
      <p:sp>
        <p:nvSpPr>
          <p:cNvPr id="11" name="Текст 4">
            <a:extLst>
              <a:ext uri="{FF2B5EF4-FFF2-40B4-BE49-F238E27FC236}">
                <a16:creationId xmlns="" xmlns:a16="http://schemas.microsoft.com/office/drawing/2014/main" id="{EF9764ED-30F0-4029-AFB2-805CDFE93062}"/>
              </a:ext>
            </a:extLst>
          </p:cNvPr>
          <p:cNvSpPr txBox="1">
            <a:spLocks/>
          </p:cNvSpPr>
          <p:nvPr/>
        </p:nvSpPr>
        <p:spPr>
          <a:xfrm>
            <a:off x="2298150" y="3508579"/>
            <a:ext cx="8825266" cy="43081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>
                <a:solidFill>
                  <a:schemeClr val="bg1"/>
                </a:solidFill>
              </a:rPr>
              <a:t>Лишь в 1985 году </a:t>
            </a:r>
            <a:r>
              <a:rPr lang="ru-RU" sz="1800" b="1" dirty="0" err="1">
                <a:solidFill>
                  <a:schemeClr val="bg1"/>
                </a:solidFill>
              </a:rPr>
              <a:t>Genentech</a:t>
            </a:r>
            <a:r>
              <a:rPr lang="ru-RU" sz="1800" b="1" dirty="0">
                <a:solidFill>
                  <a:schemeClr val="bg1"/>
                </a:solidFill>
              </a:rPr>
              <a:t> довела до получения разрешения на продажи в US </a:t>
            </a:r>
            <a:r>
              <a:rPr lang="ru-RU" sz="1800" b="1" dirty="0" err="1">
                <a:solidFill>
                  <a:schemeClr val="bg1"/>
                </a:solidFill>
              </a:rPr>
              <a:t>Food</a:t>
            </a:r>
            <a:r>
              <a:rPr lang="ru-RU" sz="1800" b="1" dirty="0">
                <a:solidFill>
                  <a:schemeClr val="bg1"/>
                </a:solidFill>
              </a:rPr>
              <a:t> </a:t>
            </a:r>
            <a:r>
              <a:rPr lang="ru-RU" sz="1800" b="1" dirty="0" err="1">
                <a:solidFill>
                  <a:schemeClr val="bg1"/>
                </a:solidFill>
              </a:rPr>
              <a:t>and</a:t>
            </a:r>
            <a:r>
              <a:rPr lang="ru-RU" sz="1800" b="1" dirty="0">
                <a:solidFill>
                  <a:schemeClr val="bg1"/>
                </a:solidFill>
              </a:rPr>
              <a:t> </a:t>
            </a:r>
            <a:r>
              <a:rPr lang="ru-RU" sz="1800" b="1" dirty="0" err="1">
                <a:solidFill>
                  <a:schemeClr val="bg1"/>
                </a:solidFill>
              </a:rPr>
              <a:t>Drug</a:t>
            </a:r>
            <a:r>
              <a:rPr lang="ru-RU" sz="1800" b="1" dirty="0">
                <a:solidFill>
                  <a:schemeClr val="bg1"/>
                </a:solidFill>
              </a:rPr>
              <a:t> </a:t>
            </a:r>
            <a:r>
              <a:rPr lang="ru-RU" sz="1800" b="1" dirty="0" err="1">
                <a:solidFill>
                  <a:schemeClr val="bg1"/>
                </a:solidFill>
              </a:rPr>
              <a:t>Administration</a:t>
            </a:r>
            <a:r>
              <a:rPr lang="ru-RU" sz="1800" b="1" dirty="0">
                <a:solidFill>
                  <a:schemeClr val="bg1"/>
                </a:solidFill>
              </a:rPr>
              <a:t> (FDA) препарат </a:t>
            </a:r>
            <a:r>
              <a:rPr lang="ru-RU" sz="1800" b="1" dirty="0" err="1">
                <a:solidFill>
                  <a:schemeClr val="bg1"/>
                </a:solidFill>
              </a:rPr>
              <a:t>протропин</a:t>
            </a:r>
            <a:r>
              <a:rPr lang="ru-RU" sz="1800" b="1" dirty="0">
                <a:solidFill>
                  <a:schemeClr val="bg1"/>
                </a:solidFill>
              </a:rPr>
              <a:t> – гормон роста для детей. Но хотя собственные продажи могли приносить компании весьма неплохие деньги, их не хватало на разработки, поскольку ученые работали чрезвычайно увлеченно и плодотворно</a:t>
            </a:r>
            <a:r>
              <a:rPr lang="ru-RU" sz="1800" b="1" dirty="0" smtClean="0">
                <a:solidFill>
                  <a:schemeClr val="bg1"/>
                </a:solidFill>
              </a:rPr>
              <a:t>.</a:t>
            </a:r>
          </a:p>
          <a:p>
            <a:r>
              <a:rPr lang="ru-RU" sz="1800" b="1" dirty="0">
                <a:solidFill>
                  <a:schemeClr val="bg1"/>
                </a:solidFill>
              </a:rPr>
              <a:t>Поэтому в 1990 году 60% акций </a:t>
            </a:r>
            <a:r>
              <a:rPr lang="ru-RU" sz="1800" b="1" dirty="0" err="1">
                <a:solidFill>
                  <a:schemeClr val="bg1"/>
                </a:solidFill>
              </a:rPr>
              <a:t>Genentech</a:t>
            </a:r>
            <a:r>
              <a:rPr lang="ru-RU" sz="1800" b="1" dirty="0">
                <a:solidFill>
                  <a:schemeClr val="bg1"/>
                </a:solidFill>
              </a:rPr>
              <a:t> было за 2,1 млрд долларов продано швейцарской группе </a:t>
            </a:r>
            <a:r>
              <a:rPr lang="ru-RU" sz="1800" b="1" dirty="0" err="1">
                <a:solidFill>
                  <a:schemeClr val="bg1"/>
                </a:solidFill>
              </a:rPr>
              <a:t>Roche</a:t>
            </a:r>
            <a:r>
              <a:rPr lang="ru-RU" sz="1800" b="1" dirty="0">
                <a:solidFill>
                  <a:schemeClr val="bg1"/>
                </a:solidFill>
              </a:rPr>
              <a:t>, с которой американцы сотрудничали еще с 1980-х. В этой сделке </a:t>
            </a:r>
            <a:r>
              <a:rPr lang="ru-RU" sz="1800" b="1" dirty="0" err="1">
                <a:solidFill>
                  <a:schemeClr val="bg1"/>
                </a:solidFill>
              </a:rPr>
              <a:t>Genentech</a:t>
            </a:r>
            <a:r>
              <a:rPr lang="ru-RU" sz="1800" b="1" dirty="0">
                <a:solidFill>
                  <a:schemeClr val="bg1"/>
                </a:solidFill>
              </a:rPr>
              <a:t> выторговала себе право практически на полную независимость – как научную, так и финансовую. Полное же слияние произошло в 2009 году, когда </a:t>
            </a:r>
            <a:r>
              <a:rPr lang="ru-RU" sz="1800" b="1" dirty="0" err="1">
                <a:solidFill>
                  <a:schemeClr val="bg1"/>
                </a:solidFill>
              </a:rPr>
              <a:t>Roche</a:t>
            </a:r>
            <a:r>
              <a:rPr lang="ru-RU" sz="1800" b="1" dirty="0">
                <a:solidFill>
                  <a:schemeClr val="bg1"/>
                </a:solidFill>
              </a:rPr>
              <a:t> за 46,8 млрд долларов выкупила оставшиеся 40% акций. То есть за 19 лет капитализация компании выросла в тридцать раз.</a:t>
            </a:r>
          </a:p>
        </p:txBody>
      </p:sp>
      <p:pic>
        <p:nvPicPr>
          <p:cNvPr id="3074" name="Picture 2" descr="https://advancedcareerservices.com/wp-content/uploads/2019/02/Roche-Genentech-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84" y="153947"/>
            <a:ext cx="3330000" cy="3185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16508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34BF428D-7BA3-4802-812A-E47FC9D3B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6000" y="1661151"/>
            <a:ext cx="4110213" cy="668887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История</a:t>
            </a:r>
            <a:br>
              <a:rPr lang="ru-RU" sz="3600" b="1" dirty="0" smtClean="0"/>
            </a:b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dirty="0"/>
              <a:t> </a:t>
            </a:r>
            <a:endParaRPr lang="ru-RU" sz="3600" dirty="0">
              <a:solidFill>
                <a:schemeClr val="accent2"/>
              </a:solidFill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EF9764ED-30F0-4029-AFB2-805CDFE9306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298150" y="3744000"/>
            <a:ext cx="8825266" cy="2503658"/>
          </a:xfrm>
        </p:spPr>
        <p:txBody>
          <a:bodyPr>
            <a:normAutofit/>
          </a:bodyPr>
          <a:lstStyle/>
          <a:p>
            <a:endParaRPr lang="ru-RU" sz="1800" dirty="0"/>
          </a:p>
          <a:p>
            <a:endParaRPr lang="ru-RU" sz="1800" dirty="0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E22360E3-5067-4646-B179-0EC3EF2AC25F}"/>
              </a:ext>
            </a:extLst>
          </p:cNvPr>
          <p:cNvSpPr txBox="1"/>
          <p:nvPr/>
        </p:nvSpPr>
        <p:spPr>
          <a:xfrm>
            <a:off x="5875820" y="396900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chemeClr val="accent2"/>
                </a:solidFill>
              </a:rPr>
              <a:t>01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D933B4D7-55CD-4317-8FCA-5F2A32EA4550}"/>
              </a:ext>
            </a:extLst>
          </p:cNvPr>
          <p:cNvSpPr txBox="1"/>
          <p:nvPr/>
        </p:nvSpPr>
        <p:spPr>
          <a:xfrm>
            <a:off x="5894577" y="529332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chemeClr val="accent2"/>
                </a:solidFill>
              </a:rPr>
              <a:t>02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31A9BA92-4ECA-4F40-8436-0FEC1720D703}"/>
              </a:ext>
            </a:extLst>
          </p:cNvPr>
          <p:cNvSpPr txBox="1"/>
          <p:nvPr/>
        </p:nvSpPr>
        <p:spPr>
          <a:xfrm>
            <a:off x="9039958" y="397952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chemeClr val="accent2"/>
                </a:solidFill>
              </a:rPr>
              <a:t>03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A1915E54-D37E-45E3-B0B4-569E6A949CB7}"/>
              </a:ext>
            </a:extLst>
          </p:cNvPr>
          <p:cNvSpPr txBox="1"/>
          <p:nvPr/>
        </p:nvSpPr>
        <p:spPr>
          <a:xfrm>
            <a:off x="9055377" y="529332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chemeClr val="accent2"/>
                </a:solidFill>
              </a:rPr>
              <a:t>04</a:t>
            </a:r>
          </a:p>
        </p:txBody>
      </p:sp>
      <p:sp>
        <p:nvSpPr>
          <p:cNvPr id="11" name="Текст 4">
            <a:extLst>
              <a:ext uri="{FF2B5EF4-FFF2-40B4-BE49-F238E27FC236}">
                <a16:creationId xmlns="" xmlns:a16="http://schemas.microsoft.com/office/drawing/2014/main" id="{EF9764ED-30F0-4029-AFB2-805CDFE93062}"/>
              </a:ext>
            </a:extLst>
          </p:cNvPr>
          <p:cNvSpPr txBox="1">
            <a:spLocks/>
          </p:cNvSpPr>
          <p:nvPr/>
        </p:nvSpPr>
        <p:spPr>
          <a:xfrm>
            <a:off x="2298150" y="3508579"/>
            <a:ext cx="8825266" cy="43081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>
                <a:solidFill>
                  <a:schemeClr val="bg1"/>
                </a:solidFill>
              </a:rPr>
              <a:t>С момента своего рождения </a:t>
            </a:r>
            <a:r>
              <a:rPr lang="ru-RU" sz="2400" b="1" dirty="0" err="1">
                <a:solidFill>
                  <a:schemeClr val="bg1"/>
                </a:solidFill>
              </a:rPr>
              <a:t>Genentech</a:t>
            </a:r>
            <a:r>
              <a:rPr lang="ru-RU" sz="2400" b="1" dirty="0">
                <a:solidFill>
                  <a:schemeClr val="bg1"/>
                </a:solidFill>
              </a:rPr>
              <a:t> не уступала лидерства в </a:t>
            </a:r>
            <a:r>
              <a:rPr lang="ru-RU" sz="2400" b="1" dirty="0" err="1">
                <a:solidFill>
                  <a:schemeClr val="bg1"/>
                </a:solidFill>
              </a:rPr>
              <a:t>биотехе</a:t>
            </a:r>
            <a:r>
              <a:rPr lang="ru-RU" sz="2400" b="1" dirty="0">
                <a:solidFill>
                  <a:schemeClr val="bg1"/>
                </a:solidFill>
              </a:rPr>
              <a:t>. Как отмечают аналитики, это была единственная биотехнологическая компания, которая добилась столь впечатляющих успехов не методом поглощения других игроков, а собственным трудом – выдающимися научными разработками.</a:t>
            </a:r>
          </a:p>
        </p:txBody>
      </p:sp>
      <p:pic>
        <p:nvPicPr>
          <p:cNvPr id="5122" name="Picture 2" descr="https://pharmaphorum.com/wp-content/uploads/2019/01/Genentec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67" y="0"/>
            <a:ext cx="5940000" cy="334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89143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34BF428D-7BA3-4802-812A-E47FC9D3B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6000" y="1661151"/>
            <a:ext cx="4110213" cy="668887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История</a:t>
            </a:r>
            <a:br>
              <a:rPr lang="ru-RU" sz="3600" b="1" dirty="0" smtClean="0"/>
            </a:b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dirty="0"/>
              <a:t> </a:t>
            </a:r>
            <a:endParaRPr lang="ru-RU" sz="3600" dirty="0">
              <a:solidFill>
                <a:schemeClr val="accent2"/>
              </a:solidFill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EF9764ED-30F0-4029-AFB2-805CDFE9306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298150" y="3744000"/>
            <a:ext cx="8825266" cy="2503658"/>
          </a:xfrm>
        </p:spPr>
        <p:txBody>
          <a:bodyPr>
            <a:normAutofit/>
          </a:bodyPr>
          <a:lstStyle/>
          <a:p>
            <a:endParaRPr lang="ru-RU" sz="1800" dirty="0"/>
          </a:p>
          <a:p>
            <a:endParaRPr lang="ru-RU" sz="1800" dirty="0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E22360E3-5067-4646-B179-0EC3EF2AC25F}"/>
              </a:ext>
            </a:extLst>
          </p:cNvPr>
          <p:cNvSpPr txBox="1"/>
          <p:nvPr/>
        </p:nvSpPr>
        <p:spPr>
          <a:xfrm>
            <a:off x="5875820" y="396900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chemeClr val="accent2"/>
                </a:solidFill>
              </a:rPr>
              <a:t>01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D933B4D7-55CD-4317-8FCA-5F2A32EA4550}"/>
              </a:ext>
            </a:extLst>
          </p:cNvPr>
          <p:cNvSpPr txBox="1"/>
          <p:nvPr/>
        </p:nvSpPr>
        <p:spPr>
          <a:xfrm>
            <a:off x="5894577" y="529332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chemeClr val="accent2"/>
                </a:solidFill>
              </a:rPr>
              <a:t>02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31A9BA92-4ECA-4F40-8436-0FEC1720D703}"/>
              </a:ext>
            </a:extLst>
          </p:cNvPr>
          <p:cNvSpPr txBox="1"/>
          <p:nvPr/>
        </p:nvSpPr>
        <p:spPr>
          <a:xfrm>
            <a:off x="9039958" y="397952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chemeClr val="accent2"/>
                </a:solidFill>
              </a:rPr>
              <a:t>03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A1915E54-D37E-45E3-B0B4-569E6A949CB7}"/>
              </a:ext>
            </a:extLst>
          </p:cNvPr>
          <p:cNvSpPr txBox="1"/>
          <p:nvPr/>
        </p:nvSpPr>
        <p:spPr>
          <a:xfrm>
            <a:off x="9055377" y="529332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chemeClr val="accent2"/>
                </a:solidFill>
              </a:rPr>
              <a:t>04</a:t>
            </a:r>
          </a:p>
        </p:txBody>
      </p:sp>
      <p:sp>
        <p:nvSpPr>
          <p:cNvPr id="11" name="Текст 4">
            <a:extLst>
              <a:ext uri="{FF2B5EF4-FFF2-40B4-BE49-F238E27FC236}">
                <a16:creationId xmlns="" xmlns:a16="http://schemas.microsoft.com/office/drawing/2014/main" id="{EF9764ED-30F0-4029-AFB2-805CDFE93062}"/>
              </a:ext>
            </a:extLst>
          </p:cNvPr>
          <p:cNvSpPr txBox="1">
            <a:spLocks/>
          </p:cNvSpPr>
          <p:nvPr/>
        </p:nvSpPr>
        <p:spPr>
          <a:xfrm>
            <a:off x="2298150" y="3508579"/>
            <a:ext cx="8825266" cy="43081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>
                <a:solidFill>
                  <a:schemeClr val="bg1"/>
                </a:solidFill>
              </a:rPr>
              <a:t>Двенадцать лет подряд, в том числе в 2010 году, </a:t>
            </a:r>
            <a:r>
              <a:rPr lang="ru-RU" sz="2400" b="1" dirty="0" err="1">
                <a:solidFill>
                  <a:schemeClr val="bg1"/>
                </a:solidFill>
              </a:rPr>
              <a:t>Fortune</a:t>
            </a:r>
            <a:r>
              <a:rPr lang="ru-RU" sz="2400" b="1" dirty="0">
                <a:solidFill>
                  <a:schemeClr val="bg1"/>
                </a:solidFill>
              </a:rPr>
              <a:t> называет </a:t>
            </a:r>
            <a:r>
              <a:rPr lang="ru-RU" sz="2400" b="1" dirty="0" err="1">
                <a:solidFill>
                  <a:schemeClr val="bg1"/>
                </a:solidFill>
              </a:rPr>
              <a:t>Genentech</a:t>
            </a:r>
            <a:r>
              <a:rPr lang="ru-RU" sz="2400" b="1" dirty="0">
                <a:solidFill>
                  <a:schemeClr val="bg1"/>
                </a:solidFill>
              </a:rPr>
              <a:t> одной из лучших компаний, в которых стоит работать, а </a:t>
            </a:r>
            <a:r>
              <a:rPr lang="ru-RU" sz="2400" b="1" dirty="0" err="1" smtClean="0">
                <a:solidFill>
                  <a:schemeClr val="bg1"/>
                </a:solidFill>
              </a:rPr>
              <a:t>Science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>
                <a:solidFill>
                  <a:schemeClr val="bg1"/>
                </a:solidFill>
              </a:rPr>
              <a:t>назвал ее лучшим работодателем в </a:t>
            </a:r>
            <a:r>
              <a:rPr lang="ru-RU" sz="2400" b="1" dirty="0" err="1">
                <a:solidFill>
                  <a:schemeClr val="bg1"/>
                </a:solidFill>
              </a:rPr>
              <a:t>биотехе</a:t>
            </a:r>
            <a:r>
              <a:rPr lang="ru-RU" sz="2400" b="1" dirty="0">
                <a:solidFill>
                  <a:schemeClr val="bg1"/>
                </a:solidFill>
              </a:rPr>
              <a:t>. Уникальная атмосфера позволила команде сделать немало пионерских разработок, в частности в онкологии. </a:t>
            </a:r>
          </a:p>
        </p:txBody>
      </p:sp>
      <p:pic>
        <p:nvPicPr>
          <p:cNvPr id="5122" name="Picture 2" descr="https://pharmaphorum.com/wp-content/uploads/2019/01/Genentec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67" y="0"/>
            <a:ext cx="5940000" cy="334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00988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63DC61E7-D535-4B9F-B451-533E08D8C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000" y="1809000"/>
            <a:ext cx="6121065" cy="668887"/>
          </a:xfrm>
        </p:spPr>
        <p:txBody>
          <a:bodyPr>
            <a:noAutofit/>
          </a:bodyPr>
          <a:lstStyle/>
          <a:p>
            <a:r>
              <a:rPr lang="ru-RU" sz="3600" b="1" dirty="0"/>
              <a:t>Исследования</a:t>
            </a:r>
          </a:p>
        </p:txBody>
      </p:sp>
      <p:sp>
        <p:nvSpPr>
          <p:cNvPr id="17" name="Текст 6">
            <a:extLst>
              <a:ext uri="{FF2B5EF4-FFF2-40B4-BE49-F238E27FC236}">
                <a16:creationId xmlns="" xmlns:a16="http://schemas.microsoft.com/office/drawing/2014/main" id="{CFA461F9-4779-47FC-B640-F2B54476071F}"/>
              </a:ext>
            </a:extLst>
          </p:cNvPr>
          <p:cNvSpPr txBox="1">
            <a:spLocks/>
          </p:cNvSpPr>
          <p:nvPr/>
        </p:nvSpPr>
        <p:spPr>
          <a:xfrm>
            <a:off x="381000" y="4914000"/>
            <a:ext cx="5769358" cy="117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schemeClr val="bg1"/>
                </a:solidFill>
              </a:rPr>
              <a:t>В 2008 году </a:t>
            </a:r>
            <a:r>
              <a:rPr lang="ru-RU" sz="1800" b="1" dirty="0" err="1">
                <a:solidFill>
                  <a:schemeClr val="bg1"/>
                </a:solidFill>
              </a:rPr>
              <a:t>Genentech</a:t>
            </a:r>
            <a:r>
              <a:rPr lang="ru-RU" sz="1800" b="1" dirty="0">
                <a:solidFill>
                  <a:schemeClr val="bg1"/>
                </a:solidFill>
              </a:rPr>
              <a:t> начала сотрудничество с </a:t>
            </a:r>
            <a:r>
              <a:rPr lang="ru-RU" sz="1800" b="1" dirty="0" err="1">
                <a:solidFill>
                  <a:schemeClr val="bg1"/>
                </a:solidFill>
              </a:rPr>
              <a:t>Roche</a:t>
            </a:r>
            <a:r>
              <a:rPr lang="ru-RU" sz="1800" b="1" dirty="0">
                <a:solidFill>
                  <a:schemeClr val="bg1"/>
                </a:solidFill>
              </a:rPr>
              <a:t> и его дочерняя компания </a:t>
            </a:r>
            <a:r>
              <a:rPr lang="ru-RU" sz="1800" b="1" dirty="0" err="1">
                <a:solidFill>
                  <a:schemeClr val="bg1"/>
                </a:solidFill>
              </a:rPr>
              <a:t>GlycArt</a:t>
            </a:r>
            <a:r>
              <a:rPr lang="ru-RU" sz="1800" b="1" dirty="0">
                <a:solidFill>
                  <a:schemeClr val="bg1"/>
                </a:solidFill>
              </a:rPr>
              <a:t> разработала </a:t>
            </a:r>
            <a:r>
              <a:rPr lang="ru-RU" sz="1800" b="1" dirty="0" err="1">
                <a:solidFill>
                  <a:schemeClr val="bg1"/>
                </a:solidFill>
                <a:hlinkClick r:id="rId2"/>
              </a:rPr>
              <a:t>обинутузумаб</a:t>
            </a:r>
            <a:r>
              <a:rPr lang="ru-RU" sz="1800" b="1" dirty="0" smtClean="0">
                <a:solidFill>
                  <a:schemeClr val="bg1"/>
                </a:solidFill>
              </a:rPr>
              <a:t>.</a:t>
            </a:r>
            <a:endParaRPr lang="en-US" sz="1800" b="1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800" dirty="0"/>
          </a:p>
          <a:p>
            <a:endParaRPr lang="ru-RU" sz="1800" dirty="0"/>
          </a:p>
        </p:txBody>
      </p:sp>
      <p:pic>
        <p:nvPicPr>
          <p:cNvPr id="6146" name="Picture 2" descr="https://present5.com/presentation/4123672_437262402/image-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8895" y="10800"/>
            <a:ext cx="65910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28640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63DC61E7-D535-4B9F-B451-533E08D8C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000" y="1809000"/>
            <a:ext cx="6121065" cy="668887"/>
          </a:xfrm>
        </p:spPr>
        <p:txBody>
          <a:bodyPr>
            <a:noAutofit/>
          </a:bodyPr>
          <a:lstStyle/>
          <a:p>
            <a:r>
              <a:rPr lang="ru-RU" sz="3600" b="1" dirty="0"/>
              <a:t>Исследования</a:t>
            </a:r>
          </a:p>
        </p:txBody>
      </p:sp>
      <p:sp>
        <p:nvSpPr>
          <p:cNvPr id="17" name="Текст 6">
            <a:extLst>
              <a:ext uri="{FF2B5EF4-FFF2-40B4-BE49-F238E27FC236}">
                <a16:creationId xmlns="" xmlns:a16="http://schemas.microsoft.com/office/drawing/2014/main" id="{CFA461F9-4779-47FC-B640-F2B54476071F}"/>
              </a:ext>
            </a:extLst>
          </p:cNvPr>
          <p:cNvSpPr txBox="1">
            <a:spLocks/>
          </p:cNvSpPr>
          <p:nvPr/>
        </p:nvSpPr>
        <p:spPr>
          <a:xfrm>
            <a:off x="402189" y="4284000"/>
            <a:ext cx="5769358" cy="2115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>
                <a:solidFill>
                  <a:schemeClr val="bg1"/>
                </a:solidFill>
              </a:rPr>
              <a:t>В </a:t>
            </a:r>
            <a:r>
              <a:rPr lang="ru-RU" sz="2100" b="1" dirty="0">
                <a:solidFill>
                  <a:schemeClr val="bg1"/>
                </a:solidFill>
              </a:rPr>
              <a:t>феврале 2010 года </a:t>
            </a:r>
            <a:r>
              <a:rPr lang="ru-RU" sz="2100" b="1" dirty="0" err="1">
                <a:solidFill>
                  <a:schemeClr val="bg1"/>
                </a:solidFill>
              </a:rPr>
              <a:t>Genentech</a:t>
            </a:r>
            <a:r>
              <a:rPr lang="ru-RU" sz="2100" b="1" dirty="0">
                <a:solidFill>
                  <a:schemeClr val="bg1"/>
                </a:solidFill>
              </a:rPr>
              <a:t> начала сотрудничество с </a:t>
            </a:r>
            <a:r>
              <a:rPr lang="ru-RU" sz="2100" b="1" dirty="0">
                <a:solidFill>
                  <a:schemeClr val="bg1"/>
                </a:solidFill>
                <a:hlinkClick r:id="rId2"/>
              </a:rPr>
              <a:t>Калифорнийским университетом в Сан-Франциско</a:t>
            </a:r>
            <a:r>
              <a:rPr lang="ru-RU" sz="2100" b="1" dirty="0">
                <a:solidFill>
                  <a:schemeClr val="bg1"/>
                </a:solidFill>
              </a:rPr>
              <a:t> после того, как проработала с ними еще около пятнадцати совместных проектов, на этот раз для сотрудничества e о малых молекулах </a:t>
            </a:r>
            <a:r>
              <a:rPr lang="ru-RU" sz="2100" b="1" dirty="0">
                <a:solidFill>
                  <a:schemeClr val="bg1"/>
                </a:solidFill>
                <a:hlinkClick r:id="rId3"/>
              </a:rPr>
              <a:t>открытие лекарств</a:t>
            </a:r>
            <a:r>
              <a:rPr lang="ru-RU" sz="2100" b="1" dirty="0">
                <a:solidFill>
                  <a:schemeClr val="bg1"/>
                </a:solidFill>
              </a:rPr>
              <a:t> в неврологии.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800" dirty="0"/>
          </a:p>
          <a:p>
            <a:endParaRPr lang="ru-RU" sz="1800" dirty="0"/>
          </a:p>
        </p:txBody>
      </p:sp>
      <p:pic>
        <p:nvPicPr>
          <p:cNvPr id="8194" name="Picture 2" descr="Схема цикла открытия лекарств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000" y="549000"/>
            <a:ext cx="4522500" cy="339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059880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Глубокий оранжевый синий">
      <a:dk1>
        <a:sysClr val="windowText" lastClr="000000"/>
      </a:dk1>
      <a:lt1>
        <a:sysClr val="window" lastClr="FFFFFF"/>
      </a:lt1>
      <a:dk2>
        <a:srgbClr val="182D40"/>
      </a:dk2>
      <a:lt2>
        <a:srgbClr val="E7E6E6"/>
      </a:lt2>
      <a:accent1>
        <a:srgbClr val="4472C4"/>
      </a:accent1>
      <a:accent2>
        <a:srgbClr val="F24C27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538</TotalTime>
  <Words>184</Words>
  <Application>Microsoft Office PowerPoint</Application>
  <PresentationFormat>Широкоэкранный</PresentationFormat>
  <Paragraphs>99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Тема Office</vt:lpstr>
      <vt:lpstr>Презентация PowerPoint</vt:lpstr>
      <vt:lpstr>История</vt:lpstr>
      <vt:lpstr>История  Что же так зажгло Свонсона? </vt:lpstr>
      <vt:lpstr>История   </vt:lpstr>
      <vt:lpstr>История   </vt:lpstr>
      <vt:lpstr>История   </vt:lpstr>
      <vt:lpstr>История   </vt:lpstr>
      <vt:lpstr>Исследования</vt:lpstr>
      <vt:lpstr>Исследования</vt:lpstr>
      <vt:lpstr>Исследования</vt:lpstr>
      <vt:lpstr>Исследования</vt:lpstr>
      <vt:lpstr>Исследования</vt:lpstr>
      <vt:lpstr>Исследования</vt:lpstr>
      <vt:lpstr>Исследования</vt:lpstr>
      <vt:lpstr>Исследования</vt:lpstr>
      <vt:lpstr>В Genentech использование данных анализа рынка является строгим табу, ведь главное – это не пытаться догнать и перегнать конкурентов, штампуя аналоги существующих препаратов и пытаясь «откусить» долю рынка побольше, а создавать принципиально новые лекарства. Из этого не следует, что деньги компанию не интересуют. Просто философия Genentech заключается в том, что создание новых продуктов, которые меняют жизнь людей к лучшему, неизбежно влечет за собой успех. В том числе и финансовый.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Юрий Козырев</dc:creator>
  <cp:lastModifiedBy>User</cp:lastModifiedBy>
  <cp:revision>40</cp:revision>
  <dcterms:created xsi:type="dcterms:W3CDTF">2020-06-15T10:11:26Z</dcterms:created>
  <dcterms:modified xsi:type="dcterms:W3CDTF">2022-11-10T09:48:52Z</dcterms:modified>
</cp:coreProperties>
</file>