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6" r:id="rId7"/>
    <p:sldId id="261" r:id="rId8"/>
    <p:sldId id="267" r:id="rId9"/>
    <p:sldId id="268" r:id="rId10"/>
  </p:sldIdLst>
  <p:sldSz cx="18288000" cy="10287000"/>
  <p:notesSz cx="6858000" cy="9144000"/>
  <p:embeddedFontLst>
    <p:embeddedFont>
      <p:font typeface="Prompt Bold" charset="-34"/>
      <p:regular r:id="rId11"/>
    </p:embeddedFont>
    <p:embeddedFont>
      <p:font typeface="Montserrat" charset="-52"/>
      <p:regular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Open Sans Light Bold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-5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9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6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183732" y="62319"/>
            <a:ext cx="8936863" cy="7489825"/>
            <a:chOff x="0" y="0"/>
            <a:chExt cx="2353742" cy="197262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53742" cy="1972629"/>
            </a:xfrm>
            <a:custGeom>
              <a:avLst/>
              <a:gdLst/>
              <a:ahLst/>
              <a:cxnLst/>
              <a:rect l="l" t="t" r="r" b="b"/>
              <a:pathLst>
                <a:path w="2353742" h="1972629">
                  <a:moveTo>
                    <a:pt x="0" y="0"/>
                  </a:moveTo>
                  <a:lnTo>
                    <a:pt x="2353742" y="0"/>
                  </a:lnTo>
                  <a:lnTo>
                    <a:pt x="2353742" y="1972629"/>
                  </a:lnTo>
                  <a:lnTo>
                    <a:pt x="0" y="1972629"/>
                  </a:lnTo>
                  <a:close/>
                </a:path>
              </a:pathLst>
            </a:custGeom>
            <a:solidFill>
              <a:srgbClr val="71C698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2423617" y="1028700"/>
            <a:ext cx="358140" cy="35814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514600" y="6269610"/>
            <a:ext cx="3803174" cy="928688"/>
            <a:chOff x="0" y="0"/>
            <a:chExt cx="7837780" cy="19138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837780" cy="1913890"/>
            </a:xfrm>
            <a:custGeom>
              <a:avLst/>
              <a:gdLst/>
              <a:ahLst/>
              <a:cxnLst/>
              <a:rect l="l" t="t" r="r" b="b"/>
              <a:pathLst>
                <a:path w="7837780" h="1913890">
                  <a:moveTo>
                    <a:pt x="7713320" y="59690"/>
                  </a:moveTo>
                  <a:cubicBezTo>
                    <a:pt x="7748880" y="59690"/>
                    <a:pt x="7778090" y="88900"/>
                    <a:pt x="7778090" y="124460"/>
                  </a:cubicBezTo>
                  <a:lnTo>
                    <a:pt x="7778090" y="1789430"/>
                  </a:lnTo>
                  <a:cubicBezTo>
                    <a:pt x="7778090" y="1824990"/>
                    <a:pt x="7748880" y="1854200"/>
                    <a:pt x="771332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7713320" y="59690"/>
                  </a:lnTo>
                  <a:moveTo>
                    <a:pt x="77133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7713320" y="1913890"/>
                  </a:lnTo>
                  <a:cubicBezTo>
                    <a:pt x="7781900" y="1913890"/>
                    <a:pt x="7837780" y="1858010"/>
                    <a:pt x="7837780" y="1789430"/>
                  </a:cubicBezTo>
                  <a:lnTo>
                    <a:pt x="7837780" y="124460"/>
                  </a:lnTo>
                  <a:cubicBezTo>
                    <a:pt x="7837780" y="55880"/>
                    <a:pt x="7781899" y="0"/>
                    <a:pt x="771332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2582580" y="310553"/>
            <a:ext cx="7606347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0"/>
              </a:lnSpc>
              <a:spcBef>
                <a:spcPct val="0"/>
              </a:spcBef>
            </a:pPr>
            <a:r>
              <a:rPr lang="ru-RU" sz="8000" dirty="0" smtClean="0">
                <a:solidFill>
                  <a:srgbClr val="FFFFFF"/>
                </a:solidFill>
                <a:latin typeface="Prompt Bold"/>
              </a:rPr>
              <a:t> </a:t>
            </a:r>
            <a:r>
              <a:rPr lang="en-US" sz="8000" dirty="0" err="1" smtClean="0">
                <a:solidFill>
                  <a:srgbClr val="FFFFFF"/>
                </a:solidFill>
                <a:latin typeface="Prompt Bold"/>
              </a:rPr>
              <a:t>Biogen</a:t>
            </a:r>
            <a:endParaRPr lang="en-US" sz="8000" dirty="0">
              <a:solidFill>
                <a:srgbClr val="FFFFFF"/>
              </a:solidFill>
              <a:latin typeface="Prompt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858735" y="980382"/>
            <a:ext cx="4146984" cy="406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ru-RU" sz="2400" spc="-52" dirty="0" err="1">
                <a:solidFill>
                  <a:srgbClr val="FFFFFF"/>
                </a:solidFill>
                <a:latin typeface="Montserrat"/>
              </a:rPr>
              <a:t>Biogen</a:t>
            </a:r>
            <a:endParaRPr lang="en-US" sz="2399" spc="-57" dirty="0">
              <a:solidFill>
                <a:srgbClr val="FFFFFF"/>
              </a:solidFill>
              <a:latin typeface="Open Sans Light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423617" y="1583054"/>
            <a:ext cx="4307952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  <a:spcBef>
                <a:spcPct val="0"/>
              </a:spcBef>
            </a:pPr>
            <a:r>
              <a:rPr lang="ru-RU" sz="2199" spc="-52" dirty="0" smtClean="0">
                <a:solidFill>
                  <a:srgbClr val="FFFFFF"/>
                </a:solidFill>
                <a:latin typeface="Montserrat"/>
              </a:rPr>
              <a:t>Производит </a:t>
            </a:r>
            <a:r>
              <a:rPr lang="ru-RU" sz="2199" spc="-52" dirty="0">
                <a:solidFill>
                  <a:srgbClr val="FFFFFF"/>
                </a:solidFill>
                <a:latin typeface="Montserrat"/>
              </a:rPr>
              <a:t>и продает 13 препаратов</a:t>
            </a:r>
            <a:endParaRPr lang="en-US" sz="2199" spc="-52" dirty="0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582580" y="6550025"/>
            <a:ext cx="4307952" cy="367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99" spc="-52" dirty="0" smtClean="0">
                <a:solidFill>
                  <a:srgbClr val="FFFFFF"/>
                </a:solidFill>
                <a:latin typeface="Montserrat"/>
              </a:rPr>
              <a:t>www.biogen.com/</a:t>
            </a:r>
            <a:endParaRPr lang="en-US" sz="2199" spc="-52" dirty="0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18" name="AutoShape 18"/>
          <p:cNvSpPr/>
          <p:nvPr/>
        </p:nvSpPr>
        <p:spPr>
          <a:xfrm>
            <a:off x="6385754" y="5156994"/>
            <a:ext cx="393357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</p:sp>
      <p:pic>
        <p:nvPicPr>
          <p:cNvPr id="1026" name="Picture 2" descr="Biog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963" y="2885686"/>
            <a:ext cx="6855260" cy="51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514600" y="1528028"/>
            <a:ext cx="8605995" cy="4092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99" spc="-52" dirty="0" smtClean="0">
                <a:solidFill>
                  <a:srgbClr val="FFFFFF"/>
                </a:solidFill>
                <a:latin typeface="Montserrat"/>
              </a:rPr>
              <a:t>- </a:t>
            </a:r>
            <a:r>
              <a:rPr lang="ru-RU" sz="2199" spc="-52" dirty="0" smtClean="0">
                <a:solidFill>
                  <a:srgbClr val="FFFFFF"/>
                </a:solidFill>
                <a:latin typeface="Montserrat"/>
              </a:rPr>
              <a:t>биофармацевтическая</a:t>
            </a:r>
            <a:r>
              <a:rPr lang="ru-RU" sz="2199" spc="-52" dirty="0">
                <a:solidFill>
                  <a:srgbClr val="FFFFFF"/>
                </a:solidFill>
                <a:latin typeface="Montserrat"/>
              </a:rPr>
              <a:t> компания США. </a:t>
            </a:r>
            <a:r>
              <a:rPr lang="ru-RU" sz="2199" spc="-52" dirty="0">
                <a:solidFill>
                  <a:srgbClr val="FFFFFF"/>
                </a:solidFill>
                <a:latin typeface="Montserrat"/>
              </a:rPr>
              <a:t>Штаб-квартира расположена в Кембридже, штат Массачусетс. В списке крупнейших публичных компаний мира </a:t>
            </a:r>
            <a:r>
              <a:rPr lang="ru-RU" sz="2199" spc="-52" dirty="0" err="1">
                <a:solidFill>
                  <a:srgbClr val="FFFFFF"/>
                </a:solidFill>
                <a:latin typeface="Montserrat"/>
              </a:rPr>
              <a:t>Forbes</a:t>
            </a:r>
            <a:r>
              <a:rPr lang="ru-RU" sz="2199" spc="-52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ru-RU" sz="2199" spc="-52" dirty="0" err="1">
                <a:solidFill>
                  <a:srgbClr val="FFFFFF"/>
                </a:solidFill>
                <a:latin typeface="Montserrat"/>
              </a:rPr>
              <a:t>Global</a:t>
            </a:r>
            <a:r>
              <a:rPr lang="ru-RU" sz="2199" spc="-52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ru-RU" sz="2199" spc="-52" dirty="0">
                <a:solidFill>
                  <a:srgbClr val="FFFFFF"/>
                </a:solidFill>
                <a:latin typeface="Montserrat"/>
              </a:rPr>
              <a:t>2000</a:t>
            </a:r>
            <a:r>
              <a:rPr lang="en-US" sz="2199" spc="-52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ru-RU" sz="2199" spc="-52" dirty="0">
                <a:solidFill>
                  <a:srgbClr val="FFFFFF"/>
                </a:solidFill>
                <a:latin typeface="Montserrat"/>
              </a:rPr>
              <a:t>за </a:t>
            </a:r>
            <a:r>
              <a:rPr lang="ru-RU" sz="2199" spc="-52" dirty="0">
                <a:solidFill>
                  <a:srgbClr val="FFFFFF"/>
                </a:solidFill>
                <a:latin typeface="Montserrat"/>
              </a:rPr>
              <a:t>2021 год </a:t>
            </a:r>
            <a:r>
              <a:rPr lang="ru-RU" sz="2199" spc="-52" dirty="0" err="1">
                <a:solidFill>
                  <a:srgbClr val="FFFFFF"/>
                </a:solidFill>
                <a:latin typeface="Montserrat"/>
              </a:rPr>
              <a:t>Biogen</a:t>
            </a:r>
            <a:r>
              <a:rPr lang="ru-RU" sz="2199" spc="-52" dirty="0">
                <a:solidFill>
                  <a:srgbClr val="FFFFFF"/>
                </a:solidFill>
                <a:latin typeface="Montserrat"/>
              </a:rPr>
              <a:t> заняла 449-е </a:t>
            </a:r>
            <a:r>
              <a:rPr lang="ru-RU" sz="2199" spc="-52" dirty="0">
                <a:solidFill>
                  <a:srgbClr val="FFFFFF"/>
                </a:solidFill>
                <a:latin typeface="Montserrat"/>
              </a:rPr>
              <a:t>место</a:t>
            </a:r>
            <a:r>
              <a:rPr lang="en-US" sz="2199" spc="-52" dirty="0">
                <a:solidFill>
                  <a:srgbClr val="FFFFFF"/>
                </a:solidFill>
                <a:latin typeface="Montserrat"/>
              </a:rPr>
              <a:t>.</a:t>
            </a:r>
          </a:p>
          <a:p>
            <a:r>
              <a:rPr lang="ru-RU" sz="2199" spc="-52" dirty="0">
                <a:solidFill>
                  <a:srgbClr val="FFFFFF"/>
                </a:solidFill>
                <a:latin typeface="Montserrat"/>
              </a:rPr>
              <a:t>Конкретно </a:t>
            </a:r>
            <a:r>
              <a:rPr lang="ru-RU" sz="2199" spc="-52" dirty="0" err="1">
                <a:solidFill>
                  <a:srgbClr val="FFFFFF"/>
                </a:solidFill>
                <a:latin typeface="Montserrat"/>
              </a:rPr>
              <a:t>Biogen</a:t>
            </a:r>
            <a:r>
              <a:rPr lang="ru-RU" sz="2199" spc="-52" dirty="0">
                <a:solidFill>
                  <a:srgbClr val="FFFFFF"/>
                </a:solidFill>
                <a:latin typeface="Montserrat"/>
              </a:rPr>
              <a:t> — пионер в области </a:t>
            </a:r>
            <a:r>
              <a:rPr lang="ru-RU" sz="2199" spc="-52" dirty="0" err="1">
                <a:solidFill>
                  <a:srgbClr val="FFFFFF"/>
                </a:solidFill>
                <a:latin typeface="Montserrat"/>
              </a:rPr>
              <a:t>нейробиологии</a:t>
            </a:r>
            <a:r>
              <a:rPr lang="ru-RU" sz="2199" spc="-52" dirty="0">
                <a:solidFill>
                  <a:srgbClr val="FFFFFF"/>
                </a:solidFill>
                <a:latin typeface="Montserrat"/>
              </a:rPr>
              <a:t>. Компания разрабатывает методы лечения серьезных неврологических заболеваний, исследует лечение рассеянного склероза, болезни Альцгеймера, </a:t>
            </a:r>
            <a:r>
              <a:rPr lang="ru-RU" sz="2199" spc="-52" dirty="0" err="1">
                <a:solidFill>
                  <a:srgbClr val="FFFFFF"/>
                </a:solidFill>
                <a:latin typeface="Montserrat"/>
              </a:rPr>
              <a:t>нейрокогнитивных</a:t>
            </a:r>
            <a:r>
              <a:rPr lang="ru-RU" sz="2199" spc="-52" dirty="0">
                <a:solidFill>
                  <a:srgbClr val="FFFFFF"/>
                </a:solidFill>
                <a:latin typeface="Montserrat"/>
              </a:rPr>
              <a:t> расстройств и деменции, ведет разработки в области офтальмологии, восстановления после инсультов и черепно-мозговых травм.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6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83732" y="876300"/>
            <a:ext cx="6764137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0"/>
              </a:lnSpc>
              <a:spcBef>
                <a:spcPct val="0"/>
              </a:spcBef>
            </a:pPr>
            <a:r>
              <a:rPr lang="ru-RU" sz="8000" dirty="0" smtClean="0">
                <a:solidFill>
                  <a:srgbClr val="FFFFFF"/>
                </a:solidFill>
                <a:latin typeface="Prompt Bold"/>
              </a:rPr>
              <a:t>История</a:t>
            </a:r>
            <a:endParaRPr lang="en-US" sz="8000" dirty="0">
              <a:solidFill>
                <a:srgbClr val="FFFFFF"/>
              </a:solidFill>
              <a:latin typeface="Prompt 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0" y="2797175"/>
            <a:ext cx="11796316" cy="7489825"/>
            <a:chOff x="0" y="0"/>
            <a:chExt cx="3106849" cy="170169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106849" cy="1701695"/>
            </a:xfrm>
            <a:custGeom>
              <a:avLst/>
              <a:gdLst/>
              <a:ahLst/>
              <a:cxnLst/>
              <a:rect l="l" t="t" r="r" b="b"/>
              <a:pathLst>
                <a:path w="3106849" h="1701695">
                  <a:moveTo>
                    <a:pt x="0" y="0"/>
                  </a:moveTo>
                  <a:lnTo>
                    <a:pt x="3106849" y="0"/>
                  </a:lnTo>
                  <a:lnTo>
                    <a:pt x="3106849" y="1701695"/>
                  </a:lnTo>
                  <a:lnTo>
                    <a:pt x="0" y="1701695"/>
                  </a:lnTo>
                  <a:close/>
                </a:path>
              </a:pathLst>
            </a:custGeom>
            <a:solidFill>
              <a:srgbClr val="71C69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57200" y="2797175"/>
            <a:ext cx="11339116" cy="8278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200" b="1" i="1" dirty="0"/>
              <a:t>1978 г.</a:t>
            </a:r>
          </a:p>
          <a:p>
            <a:r>
              <a:rPr lang="ru-RU" sz="2199" spc="-52" dirty="0" smtClean="0">
                <a:solidFill>
                  <a:srgbClr val="FFFFFF"/>
                </a:solidFill>
                <a:latin typeface="Montserrat"/>
              </a:rPr>
              <a:t>Группа с </a:t>
            </a:r>
            <a:r>
              <a:rPr lang="ru-RU" sz="2199" spc="-52" dirty="0" err="1" smtClean="0">
                <a:solidFill>
                  <a:srgbClr val="FFFFFF"/>
                </a:solidFill>
                <a:latin typeface="Montserrat"/>
              </a:rPr>
              <a:t>Уолтером</a:t>
            </a:r>
            <a:r>
              <a:rPr lang="ru-RU" sz="2199" spc="-52" dirty="0" smtClean="0">
                <a:solidFill>
                  <a:srgbClr val="FFFFFF"/>
                </a:solidFill>
                <a:latin typeface="Montserrat"/>
              </a:rPr>
              <a:t> </a:t>
            </a:r>
            <a:r>
              <a:rPr lang="ru-RU" sz="2199" spc="-52" dirty="0">
                <a:solidFill>
                  <a:srgbClr val="FFFFFF"/>
                </a:solidFill>
                <a:latin typeface="Montserrat"/>
              </a:rPr>
              <a:t>Гилбертом при участии других крупных учёных — </a:t>
            </a:r>
            <a:r>
              <a:rPr lang="ru-RU" sz="2199" spc="-52" dirty="0" err="1">
                <a:solidFill>
                  <a:srgbClr val="FFFFFF"/>
                </a:solidFill>
                <a:latin typeface="Montserrat"/>
              </a:rPr>
              <a:t>Филлипа</a:t>
            </a:r>
            <a:r>
              <a:rPr lang="ru-RU" sz="2199" spc="-52" dirty="0">
                <a:solidFill>
                  <a:srgbClr val="FFFFFF"/>
                </a:solidFill>
                <a:latin typeface="Montserrat"/>
              </a:rPr>
              <a:t> Шарпа, Кеннета </a:t>
            </a:r>
            <a:r>
              <a:rPr lang="ru-RU" sz="2199" spc="-52" dirty="0" err="1">
                <a:solidFill>
                  <a:srgbClr val="FFFFFF"/>
                </a:solidFill>
                <a:latin typeface="Montserrat"/>
              </a:rPr>
              <a:t>Мюррея</a:t>
            </a:r>
            <a:r>
              <a:rPr lang="ru-RU" sz="2199" spc="-52" dirty="0">
                <a:solidFill>
                  <a:srgbClr val="FFFFFF"/>
                </a:solidFill>
                <a:latin typeface="Montserrat"/>
              </a:rPr>
              <a:t> и Чарльза </a:t>
            </a:r>
            <a:r>
              <a:rPr lang="ru-RU" sz="2199" spc="-52" dirty="0" err="1">
                <a:solidFill>
                  <a:srgbClr val="FFFFFF"/>
                </a:solidFill>
                <a:latin typeface="Montserrat"/>
              </a:rPr>
              <a:t>Вайсманна</a:t>
            </a:r>
            <a:r>
              <a:rPr lang="ru-RU" sz="2199" spc="-52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ru-RU" sz="2199" spc="-52" dirty="0" smtClean="0">
                <a:solidFill>
                  <a:srgbClr val="FFFFFF"/>
                </a:solidFill>
                <a:latin typeface="Montserrat"/>
              </a:rPr>
              <a:t>собираются </a:t>
            </a:r>
            <a:r>
              <a:rPr lang="ru-RU" sz="2199" spc="-52" dirty="0">
                <a:solidFill>
                  <a:srgbClr val="FFFFFF"/>
                </a:solidFill>
                <a:latin typeface="Montserrat"/>
              </a:rPr>
              <a:t>в Женеве, Швейцария, чтобы основать </a:t>
            </a:r>
            <a:r>
              <a:rPr lang="ru-RU" sz="2199" spc="-52" dirty="0" err="1">
                <a:solidFill>
                  <a:srgbClr val="FFFFFF"/>
                </a:solidFill>
                <a:latin typeface="Montserrat"/>
              </a:rPr>
              <a:t>Biogen</a:t>
            </a:r>
            <a:r>
              <a:rPr lang="ru-RU" sz="2199" spc="-52" dirty="0">
                <a:solidFill>
                  <a:srgbClr val="FFFFFF"/>
                </a:solidFill>
                <a:latin typeface="Montserrat"/>
              </a:rPr>
              <a:t> NV, новую фармацевтическую компанию, специализирующуюся на прорывах в биологии</a:t>
            </a:r>
            <a:r>
              <a:rPr lang="ru-RU" sz="2199" spc="-52" dirty="0" smtClean="0">
                <a:solidFill>
                  <a:srgbClr val="FFFFFF"/>
                </a:solidFill>
                <a:latin typeface="Montserrat"/>
              </a:rPr>
              <a:t>. </a:t>
            </a:r>
          </a:p>
          <a:p>
            <a:r>
              <a:rPr lang="ru-RU" sz="2400" dirty="0" smtClean="0"/>
              <a:t>Первыми </a:t>
            </a:r>
            <a:r>
              <a:rPr lang="ru-RU" sz="2400" dirty="0"/>
              <a:t>продуктами компании стали вакцина от гепатита Б и альфа-интерферон, применяемый для лечения ряда заболеваний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3200" b="1" i="1" dirty="0"/>
              <a:t>1985 г.</a:t>
            </a:r>
          </a:p>
          <a:p>
            <a:r>
              <a:rPr lang="ru-RU" sz="2400" dirty="0"/>
              <a:t>К</a:t>
            </a:r>
            <a:r>
              <a:rPr lang="ru-RU" sz="2400" dirty="0" smtClean="0"/>
              <a:t>омпанию </a:t>
            </a:r>
            <a:r>
              <a:rPr lang="ru-RU" sz="2400" dirty="0"/>
              <a:t>возглавил Джеймс Винсент (</a:t>
            </a:r>
            <a:r>
              <a:rPr lang="ru-RU" sz="2400" i="1" dirty="0" err="1"/>
              <a:t>James</a:t>
            </a:r>
            <a:r>
              <a:rPr lang="ru-RU" sz="2400" i="1" dirty="0"/>
              <a:t> L. </a:t>
            </a:r>
            <a:r>
              <a:rPr lang="ru-RU" sz="2400" i="1" dirty="0" err="1"/>
              <a:t>Vincent</a:t>
            </a:r>
            <a:r>
              <a:rPr lang="ru-RU" sz="2400" dirty="0"/>
              <a:t>), имевший опыт руководства крупными компаниями в разных отраслях. Он перенёс основные операции в США и выкупил большинство патентов; преобразования дали результат лишь к 1989 году, когда компания впервые получила чистую прибыль</a:t>
            </a:r>
            <a:r>
              <a:rPr lang="ru-RU" sz="2400" dirty="0" smtClean="0"/>
              <a:t>.</a:t>
            </a:r>
          </a:p>
          <a:p>
            <a:r>
              <a:rPr lang="ru-RU" sz="3200" b="1" i="1" dirty="0" smtClean="0"/>
              <a:t>1991 </a:t>
            </a:r>
            <a:r>
              <a:rPr lang="ru-RU" sz="3200" b="1" i="1" dirty="0"/>
              <a:t>г</a:t>
            </a:r>
            <a:r>
              <a:rPr lang="ru-RU" sz="3200" b="1" i="1" dirty="0" smtClean="0"/>
              <a:t>.</a:t>
            </a:r>
          </a:p>
          <a:p>
            <a:r>
              <a:rPr lang="ru-RU" sz="2400" dirty="0"/>
              <a:t>Общие </a:t>
            </a:r>
            <a:r>
              <a:rPr lang="ru-RU" sz="2400" dirty="0"/>
              <a:t>продажи лицензированных компанией продуктов достигла 600 млн долларов. В середине 1990-х годов компания приобрела собственные производственные мощности, в частности для производства средства для лечения рассеянного склероза </a:t>
            </a:r>
            <a:r>
              <a:rPr lang="ru-RU" sz="2400" dirty="0" err="1"/>
              <a:t>Авонекс</a:t>
            </a:r>
            <a:r>
              <a:rPr lang="ru-RU" sz="2400" dirty="0"/>
              <a:t>, допущенного на рынок в 1996 </a:t>
            </a:r>
            <a:r>
              <a:rPr lang="ru-RU" sz="2400" dirty="0" smtClean="0"/>
              <a:t>году.</a:t>
            </a:r>
            <a:endParaRPr lang="ru-RU" sz="2400" dirty="0"/>
          </a:p>
          <a:p>
            <a:endParaRPr lang="ru-RU" sz="2400" dirty="0" smtClean="0"/>
          </a:p>
          <a:p>
            <a:endParaRPr lang="ru-RU" sz="2199" spc="-52" dirty="0" smtClean="0">
              <a:solidFill>
                <a:srgbClr val="FFFFFF"/>
              </a:solidFill>
              <a:latin typeface="Montserrat"/>
            </a:endParaRPr>
          </a:p>
          <a:p>
            <a:endParaRPr lang="ru-RU" sz="2199" spc="-52" dirty="0">
              <a:solidFill>
                <a:srgbClr val="FFFFFF"/>
              </a:solidFill>
              <a:latin typeface="Montserrat"/>
            </a:endParaRPr>
          </a:p>
          <a:p>
            <a:endParaRPr lang="ru-RU" sz="2199" spc="-52" dirty="0">
              <a:solidFill>
                <a:srgbClr val="FFFFFF"/>
              </a:solidFill>
              <a:latin typeface="Montserrat"/>
            </a:endParaRPr>
          </a:p>
          <a:p>
            <a:endParaRPr lang="ru-RU" sz="2400" dirty="0"/>
          </a:p>
        </p:txBody>
      </p:sp>
      <p:pic>
        <p:nvPicPr>
          <p:cNvPr id="2050" name="Picture 2" descr="https://upload.wikimedia.org/wikipedia/commons/thumb/7/72/Walter_Gilbert_HD2008_portrait.JPG/321px-Walter_Gilbert_HD2008_portra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1" y="-24705"/>
            <a:ext cx="4133850" cy="618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mart-lab.ru/uploads/images/03/65/81/2018/07/09/75c2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-76200"/>
            <a:ext cx="7384058" cy="257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6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кие препараты Biogen проходят испытания и на какой фазе находятся. Источник: Bio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72299"/>
            <a:ext cx="17473446" cy="967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828800" y="125968"/>
            <a:ext cx="1584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FFFF"/>
                </a:solidFill>
                <a:latin typeface="Prompt Bold"/>
              </a:rPr>
              <a:t>Какие препараты </a:t>
            </a:r>
            <a:r>
              <a:rPr lang="ru-RU" sz="3600" dirty="0" err="1">
                <a:solidFill>
                  <a:srgbClr val="FFFFFF"/>
                </a:solidFill>
                <a:latin typeface="Prompt Bold"/>
              </a:rPr>
              <a:t>Biogen</a:t>
            </a:r>
            <a:r>
              <a:rPr lang="ru-RU" sz="3600" dirty="0">
                <a:solidFill>
                  <a:srgbClr val="FFFFFF"/>
                </a:solidFill>
                <a:latin typeface="Prompt Bold"/>
              </a:rPr>
              <a:t> проходят испытания и на какой фазе находятся.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6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6630650" cy="4157673"/>
            <a:chOff x="0" y="0"/>
            <a:chExt cx="4241453" cy="10950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41454" cy="1095025"/>
            </a:xfrm>
            <a:custGeom>
              <a:avLst/>
              <a:gdLst/>
              <a:ahLst/>
              <a:cxnLst/>
              <a:rect l="l" t="t" r="r" b="b"/>
              <a:pathLst>
                <a:path w="4241454" h="1095025">
                  <a:moveTo>
                    <a:pt x="0" y="0"/>
                  </a:moveTo>
                  <a:lnTo>
                    <a:pt x="4241454" y="0"/>
                  </a:lnTo>
                  <a:lnTo>
                    <a:pt x="4241454" y="1095025"/>
                  </a:lnTo>
                  <a:lnTo>
                    <a:pt x="0" y="1095025"/>
                  </a:lnTo>
                  <a:close/>
                </a:path>
              </a:pathLst>
            </a:custGeom>
            <a:solidFill>
              <a:srgbClr val="71C69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-19050" y="876300"/>
            <a:ext cx="18592800" cy="50539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200"/>
              </a:lnSpc>
              <a:spcBef>
                <a:spcPct val="0"/>
              </a:spcBef>
            </a:pPr>
            <a:r>
              <a:rPr lang="en-US" sz="8000" dirty="0" smtClean="0">
                <a:solidFill>
                  <a:srgbClr val="FFFFFF"/>
                </a:solidFill>
                <a:latin typeface="Prompt Bold"/>
              </a:rPr>
              <a:t> </a:t>
            </a:r>
            <a:r>
              <a:rPr lang="ru-RU" sz="6600" dirty="0" err="1">
                <a:solidFill>
                  <a:srgbClr val="FFFFFF"/>
                </a:solidFill>
                <a:latin typeface="Prompt Bold"/>
              </a:rPr>
              <a:t>Biogen</a:t>
            </a:r>
            <a:r>
              <a:rPr lang="ru-RU" sz="6600" dirty="0">
                <a:solidFill>
                  <a:srgbClr val="FFFFFF"/>
                </a:solidFill>
                <a:latin typeface="Prompt Bold"/>
              </a:rPr>
              <a:t> </a:t>
            </a:r>
            <a:r>
              <a:rPr lang="ru-RU" sz="6600" dirty="0">
                <a:solidFill>
                  <a:srgbClr val="FFFFFF"/>
                </a:solidFill>
                <a:latin typeface="Prompt Bold"/>
              </a:rPr>
              <a:t>разрабатывает и производит разные типы </a:t>
            </a:r>
            <a:r>
              <a:rPr lang="ru-RU" sz="6600" dirty="0" err="1" smtClean="0">
                <a:solidFill>
                  <a:srgbClr val="FFFFFF"/>
                </a:solidFill>
                <a:latin typeface="Prompt Bold"/>
              </a:rPr>
              <a:t>лекарстув</a:t>
            </a:r>
            <a:r>
              <a:rPr lang="ru-RU" sz="6600" dirty="0">
                <a:solidFill>
                  <a:srgbClr val="FFFFFF"/>
                </a:solidFill>
                <a:latin typeface="Prompt Bold"/>
              </a:rPr>
              <a:t> </a:t>
            </a:r>
            <a:r>
              <a:rPr lang="ru-RU" sz="6600" dirty="0" smtClean="0">
                <a:solidFill>
                  <a:srgbClr val="FFFFFF"/>
                </a:solidFill>
                <a:latin typeface="Prompt Bold"/>
              </a:rPr>
              <a:t>создает </a:t>
            </a:r>
            <a:r>
              <a:rPr lang="ru-RU" sz="6600" dirty="0">
                <a:solidFill>
                  <a:srgbClr val="FFFFFF"/>
                </a:solidFill>
                <a:latin typeface="Prompt Bold"/>
              </a:rPr>
              <a:t>программы лечения:</a:t>
            </a:r>
          </a:p>
          <a:p>
            <a:pPr>
              <a:lnSpc>
                <a:spcPts val="11200"/>
              </a:lnSpc>
              <a:spcBef>
                <a:spcPct val="0"/>
              </a:spcBef>
            </a:pPr>
            <a:endParaRPr lang="en-US" sz="23900" dirty="0">
              <a:solidFill>
                <a:srgbClr val="FFFFFF"/>
              </a:solidFill>
              <a:latin typeface="Prompt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19200" y="4463032"/>
            <a:ext cx="5243804" cy="1768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799"/>
              </a:lnSpc>
              <a:spcBef>
                <a:spcPct val="0"/>
              </a:spcBef>
            </a:pPr>
            <a:r>
              <a:rPr lang="ru-RU" sz="1999" spc="-47" dirty="0">
                <a:solidFill>
                  <a:srgbClr val="FFFFFF"/>
                </a:solidFill>
                <a:latin typeface="Montserrat"/>
              </a:rPr>
              <a:t>Препараты </a:t>
            </a:r>
            <a:r>
              <a:rPr lang="ru-RU" sz="1999" spc="-47" dirty="0">
                <a:solidFill>
                  <a:srgbClr val="FFFFFF"/>
                </a:solidFill>
                <a:latin typeface="Montserrat"/>
              </a:rPr>
              <a:t>на основе молекул, малый размер которых позволяет эффективнее доставлять вещества к необходимому органу пациента, например к мозгу.</a:t>
            </a:r>
          </a:p>
          <a:p>
            <a:pPr>
              <a:lnSpc>
                <a:spcPts val="2799"/>
              </a:lnSpc>
              <a:spcBef>
                <a:spcPct val="0"/>
              </a:spcBef>
            </a:pPr>
            <a:endParaRPr lang="en-US" sz="1999" spc="-47" dirty="0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19200" y="7023479"/>
            <a:ext cx="5243804" cy="3205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799"/>
              </a:lnSpc>
              <a:spcBef>
                <a:spcPct val="0"/>
              </a:spcBef>
            </a:pPr>
            <a:r>
              <a:rPr lang="ru-RU" sz="1999" spc="-47" dirty="0">
                <a:solidFill>
                  <a:srgbClr val="FFFFFF"/>
                </a:solidFill>
                <a:latin typeface="Montserrat"/>
              </a:rPr>
              <a:t>Биологические </a:t>
            </a:r>
            <a:r>
              <a:rPr lang="ru-RU" sz="1999" spc="-47" dirty="0">
                <a:solidFill>
                  <a:srgbClr val="FFFFFF"/>
                </a:solidFill>
                <a:latin typeface="Montserrat"/>
              </a:rPr>
              <a:t>препараты, где в качестве переносчика действующего вещества лекарства используют какой-нибудь слабый и неопасный вирус. В вирус внедряют лекарство, после чего вводят его пациенту. Тот заражается легкой простудой, но вместе с тем получает лекарственный препарат.</a:t>
            </a:r>
          </a:p>
          <a:p>
            <a:pPr>
              <a:lnSpc>
                <a:spcPts val="2799"/>
              </a:lnSpc>
              <a:spcBef>
                <a:spcPct val="0"/>
              </a:spcBef>
            </a:pPr>
            <a:endParaRPr lang="en-US" sz="1999" spc="-47" dirty="0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243638" y="4426614"/>
            <a:ext cx="5593316" cy="18458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fontAlgn="base"/>
            <a:r>
              <a:rPr lang="ru-RU" sz="1999" spc="-47" dirty="0" err="1">
                <a:solidFill>
                  <a:srgbClr val="FFFFFF"/>
                </a:solidFill>
                <a:latin typeface="Montserrat"/>
              </a:rPr>
              <a:t>Антисмысловые</a:t>
            </a:r>
            <a:r>
              <a:rPr lang="ru-RU" sz="1999" spc="-47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ru-RU" sz="1999" spc="-47" dirty="0" err="1">
                <a:solidFill>
                  <a:srgbClr val="FFFFFF"/>
                </a:solidFill>
                <a:latin typeface="Montserrat"/>
              </a:rPr>
              <a:t>олигонуклеотиды</a:t>
            </a:r>
            <a:r>
              <a:rPr lang="ru-RU" sz="1999" spc="-47" dirty="0">
                <a:solidFill>
                  <a:srgbClr val="FFFFFF"/>
                </a:solidFill>
                <a:latin typeface="Montserrat"/>
              </a:rPr>
              <a:t> — небольшие РНК, которые применяются в онкологии для подавления производства опухолевых белков. Их вводят пациенту, чтобы принудительно остановить развитие злокачественной опухоли.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43638" y="7023479"/>
            <a:ext cx="5243804" cy="1230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fontAlgn="base"/>
            <a:r>
              <a:rPr lang="ru-RU" sz="1999" spc="-47" dirty="0">
                <a:solidFill>
                  <a:srgbClr val="FFFFFF"/>
                </a:solidFill>
                <a:latin typeface="Montserrat"/>
              </a:rPr>
              <a:t>Генная терапия, основанная на расшифровке генетической последовательности и ее последующем редактировании.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81000" y="4529484"/>
            <a:ext cx="590649" cy="59064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81000" y="7301483"/>
            <a:ext cx="590649" cy="59064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357665" y="4426614"/>
            <a:ext cx="590649" cy="59064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357665" y="7023479"/>
            <a:ext cx="590649" cy="5906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6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54168" y="1028700"/>
            <a:ext cx="9533832" cy="3474415"/>
            <a:chOff x="0" y="0"/>
            <a:chExt cx="2510968" cy="9150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10968" cy="915072"/>
            </a:xfrm>
            <a:custGeom>
              <a:avLst/>
              <a:gdLst/>
              <a:ahLst/>
              <a:cxnLst/>
              <a:rect l="l" t="t" r="r" b="b"/>
              <a:pathLst>
                <a:path w="2510968" h="915072">
                  <a:moveTo>
                    <a:pt x="0" y="0"/>
                  </a:moveTo>
                  <a:lnTo>
                    <a:pt x="2510968" y="0"/>
                  </a:lnTo>
                  <a:lnTo>
                    <a:pt x="2510968" y="915072"/>
                  </a:lnTo>
                  <a:lnTo>
                    <a:pt x="0" y="915072"/>
                  </a:lnTo>
                  <a:close/>
                </a:path>
              </a:pathLst>
            </a:custGeom>
            <a:solidFill>
              <a:srgbClr val="71C69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020868" y="884039"/>
            <a:ext cx="9267131" cy="42575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200"/>
              </a:lnSpc>
            </a:pPr>
            <a:r>
              <a:rPr lang="ru-RU" sz="6000" b="1" dirty="0" smtClean="0">
                <a:solidFill>
                  <a:schemeClr val="bg1"/>
                </a:solidFill>
              </a:rPr>
              <a:t>Разработка лекарства </a:t>
            </a:r>
            <a:r>
              <a:rPr lang="ru-RU" sz="6000" b="1" dirty="0">
                <a:solidFill>
                  <a:schemeClr val="bg1"/>
                </a:solidFill>
              </a:rPr>
              <a:t>от болезни Альцгеймера</a:t>
            </a:r>
          </a:p>
          <a:p>
            <a:pPr>
              <a:lnSpc>
                <a:spcPts val="11200"/>
              </a:lnSpc>
              <a:spcBef>
                <a:spcPct val="0"/>
              </a:spcBef>
            </a:pPr>
            <a:endParaRPr lang="en-US" sz="8000" dirty="0">
              <a:solidFill>
                <a:srgbClr val="FFFFFF"/>
              </a:solidFill>
              <a:latin typeface="Prompt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38100" y="5343948"/>
            <a:ext cx="6570437" cy="3906504"/>
            <a:chOff x="0" y="0"/>
            <a:chExt cx="13540701" cy="805072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540701" cy="8050730"/>
            </a:xfrm>
            <a:custGeom>
              <a:avLst/>
              <a:gdLst/>
              <a:ahLst/>
              <a:cxnLst/>
              <a:rect l="l" t="t" r="r" b="b"/>
              <a:pathLst>
                <a:path w="13540701" h="8050730">
                  <a:moveTo>
                    <a:pt x="13416242" y="59690"/>
                  </a:moveTo>
                  <a:cubicBezTo>
                    <a:pt x="13451801" y="59690"/>
                    <a:pt x="13481011" y="88900"/>
                    <a:pt x="13481011" y="124460"/>
                  </a:cubicBezTo>
                  <a:lnTo>
                    <a:pt x="13481011" y="7926269"/>
                  </a:lnTo>
                  <a:cubicBezTo>
                    <a:pt x="13481011" y="7961830"/>
                    <a:pt x="13451801" y="7991039"/>
                    <a:pt x="13416242" y="7991039"/>
                  </a:cubicBezTo>
                  <a:lnTo>
                    <a:pt x="124460" y="7991039"/>
                  </a:lnTo>
                  <a:cubicBezTo>
                    <a:pt x="88900" y="7991039"/>
                    <a:pt x="59690" y="7961830"/>
                    <a:pt x="59690" y="792626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416242" y="59690"/>
                  </a:lnTo>
                  <a:moveTo>
                    <a:pt x="1341624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926269"/>
                  </a:lnTo>
                  <a:cubicBezTo>
                    <a:pt x="0" y="7994849"/>
                    <a:pt x="55880" y="8050730"/>
                    <a:pt x="124460" y="8050730"/>
                  </a:cubicBezTo>
                  <a:lnTo>
                    <a:pt x="13416242" y="8050730"/>
                  </a:lnTo>
                  <a:cubicBezTo>
                    <a:pt x="13484822" y="8050730"/>
                    <a:pt x="13540701" y="7994849"/>
                    <a:pt x="13540701" y="7926269"/>
                  </a:cubicBezTo>
                  <a:lnTo>
                    <a:pt x="13540701" y="124460"/>
                  </a:lnTo>
                  <a:cubicBezTo>
                    <a:pt x="13540701" y="55880"/>
                    <a:pt x="13484820" y="0"/>
                    <a:pt x="1341624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1679462" y="5269038"/>
            <a:ext cx="6570437" cy="3906504"/>
            <a:chOff x="0" y="0"/>
            <a:chExt cx="13540701" cy="805072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540701" cy="8050730"/>
            </a:xfrm>
            <a:custGeom>
              <a:avLst/>
              <a:gdLst/>
              <a:ahLst/>
              <a:cxnLst/>
              <a:rect l="l" t="t" r="r" b="b"/>
              <a:pathLst>
                <a:path w="13540701" h="8050730">
                  <a:moveTo>
                    <a:pt x="13416242" y="59690"/>
                  </a:moveTo>
                  <a:cubicBezTo>
                    <a:pt x="13451801" y="59690"/>
                    <a:pt x="13481011" y="88900"/>
                    <a:pt x="13481011" y="124460"/>
                  </a:cubicBezTo>
                  <a:lnTo>
                    <a:pt x="13481011" y="7926269"/>
                  </a:lnTo>
                  <a:cubicBezTo>
                    <a:pt x="13481011" y="7961830"/>
                    <a:pt x="13451801" y="7991039"/>
                    <a:pt x="13416242" y="7991039"/>
                  </a:cubicBezTo>
                  <a:lnTo>
                    <a:pt x="124460" y="7991039"/>
                  </a:lnTo>
                  <a:cubicBezTo>
                    <a:pt x="88900" y="7991039"/>
                    <a:pt x="59690" y="7961830"/>
                    <a:pt x="59690" y="792626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416242" y="59690"/>
                  </a:lnTo>
                  <a:moveTo>
                    <a:pt x="1341624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926269"/>
                  </a:lnTo>
                  <a:cubicBezTo>
                    <a:pt x="0" y="7994849"/>
                    <a:pt x="55880" y="8050730"/>
                    <a:pt x="124460" y="8050730"/>
                  </a:cubicBezTo>
                  <a:lnTo>
                    <a:pt x="13416242" y="8050730"/>
                  </a:lnTo>
                  <a:cubicBezTo>
                    <a:pt x="13484822" y="8050730"/>
                    <a:pt x="13540701" y="7994849"/>
                    <a:pt x="13540701" y="7926269"/>
                  </a:cubicBezTo>
                  <a:lnTo>
                    <a:pt x="13540701" y="124460"/>
                  </a:lnTo>
                  <a:cubicBezTo>
                    <a:pt x="13540701" y="55880"/>
                    <a:pt x="13484820" y="0"/>
                    <a:pt x="1341624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275318" y="5914240"/>
            <a:ext cx="6096000" cy="2616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99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Компания</a:t>
            </a:r>
            <a:r>
              <a:rPr lang="ru-RU" sz="2400" dirty="0">
                <a:solidFill>
                  <a:schemeClr val="bg1"/>
                </a:solidFill>
              </a:rPr>
              <a:t>, которая первой разработает такой препарат, получит патентную защиту на 12 лет с момента регистрации — это значит, что FDA в течение 12 лет не будет одобрять </a:t>
            </a:r>
            <a:r>
              <a:rPr lang="ru-RU" sz="2400" dirty="0" err="1">
                <a:solidFill>
                  <a:schemeClr val="bg1"/>
                </a:solidFill>
              </a:rPr>
              <a:t>дженерики</a:t>
            </a:r>
            <a:r>
              <a:rPr lang="ru-RU" sz="2400" dirty="0">
                <a:solidFill>
                  <a:schemeClr val="bg1"/>
                </a:solidFill>
              </a:rPr>
              <a:t> этого лекарства для выпуска на рынок.</a:t>
            </a:r>
            <a:endParaRPr lang="en-US" sz="2000" spc="-47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821218" y="5914240"/>
            <a:ext cx="6570437" cy="25704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99"/>
              </a:lnSpc>
            </a:pPr>
            <a:r>
              <a:rPr lang="ru-RU" sz="2400" dirty="0" err="1">
                <a:solidFill>
                  <a:schemeClr val="bg1"/>
                </a:solidFill>
              </a:rPr>
              <a:t>Biogen</a:t>
            </a:r>
            <a:r>
              <a:rPr lang="ru-RU" sz="2400" dirty="0">
                <a:solidFill>
                  <a:schemeClr val="bg1"/>
                </a:solidFill>
              </a:rPr>
              <a:t> сможет развернуть производство первого в мире лекарства от болезни Альцгеймера в кратчайшие сроки, поскольку у компании уже есть производственные мощности в </a:t>
            </a:r>
            <a:r>
              <a:rPr lang="ru-RU" sz="2400" dirty="0" smtClean="0">
                <a:solidFill>
                  <a:schemeClr val="bg1"/>
                </a:solidFill>
              </a:rPr>
              <a:t>США.</a:t>
            </a:r>
          </a:p>
          <a:p>
            <a:pPr>
              <a:lnSpc>
                <a:spcPts val="3399"/>
              </a:lnSpc>
            </a:pPr>
            <a:endParaRPr lang="ru-RU" sz="2400" dirty="0" smtClean="0">
              <a:solidFill>
                <a:schemeClr val="bg1"/>
              </a:solidFill>
            </a:endParaRPr>
          </a:p>
          <a:p>
            <a:pPr>
              <a:lnSpc>
                <a:spcPts val="3399"/>
              </a:lnSpc>
            </a:pPr>
            <a:endParaRPr lang="en-US" sz="2000" spc="-47" dirty="0">
              <a:solidFill>
                <a:schemeClr val="bg1"/>
              </a:solidFill>
              <a:latin typeface="Montserrat"/>
            </a:endParaRPr>
          </a:p>
        </p:txBody>
      </p:sp>
      <p:pic>
        <p:nvPicPr>
          <p:cNvPr id="4098" name="Picture 2" descr="https://4tololo.ru/sites/default/files/images/20161212143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029700" cy="480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963468" y="5698796"/>
            <a:ext cx="47540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Болезнь Альцгеймера — самый распространенный тип деменции, на нее приходится более 70% всех случаев.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6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828800" y="125968"/>
            <a:ext cx="1584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FFFF"/>
                </a:solidFill>
                <a:latin typeface="Prompt Bold"/>
              </a:rPr>
              <a:t>Препараты </a:t>
            </a:r>
            <a:r>
              <a:rPr lang="ru-RU" sz="3600" dirty="0" err="1">
                <a:solidFill>
                  <a:srgbClr val="FFFFFF"/>
                </a:solidFill>
                <a:latin typeface="Prompt Bold"/>
              </a:rPr>
              <a:t>Biogen</a:t>
            </a:r>
            <a:r>
              <a:rPr lang="ru-RU" sz="3600" dirty="0">
                <a:solidFill>
                  <a:srgbClr val="FFFFFF"/>
                </a:solidFill>
                <a:latin typeface="Prompt Bold"/>
              </a:rPr>
              <a:t> на третьей фазе </a:t>
            </a:r>
            <a:r>
              <a:rPr lang="ru-RU" sz="3600" dirty="0" smtClean="0">
                <a:solidFill>
                  <a:srgbClr val="FFFFFF"/>
                </a:solidFill>
                <a:latin typeface="Prompt Bold"/>
              </a:rPr>
              <a:t>исследования.</a:t>
            </a:r>
            <a:endParaRPr lang="ru-RU" sz="3600" dirty="0">
              <a:solidFill>
                <a:srgbClr val="FFFFFF"/>
              </a:solidFill>
              <a:latin typeface="Prompt Bold"/>
            </a:endParaRPr>
          </a:p>
        </p:txBody>
      </p:sp>
      <p:pic>
        <p:nvPicPr>
          <p:cNvPr id="5122" name="Picture 2" descr="Препараты Biogen на третьей фазе исследования. Источник: Bio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72299"/>
            <a:ext cx="15316200" cy="951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091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6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66800" y="729423"/>
            <a:ext cx="6960268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0"/>
              </a:lnSpc>
              <a:spcBef>
                <a:spcPct val="0"/>
              </a:spcBef>
            </a:pPr>
            <a:r>
              <a:rPr lang="ru-RU" sz="8000" dirty="0" smtClean="0">
                <a:solidFill>
                  <a:srgbClr val="FFFFFF"/>
                </a:solidFill>
                <a:latin typeface="Prompt Bold"/>
              </a:rPr>
              <a:t>Деятельность</a:t>
            </a:r>
            <a:endParaRPr lang="en-US" sz="8000" dirty="0">
              <a:solidFill>
                <a:srgbClr val="FFFFFF"/>
              </a:solidFill>
              <a:latin typeface="Prompt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9679151" y="1028700"/>
            <a:ext cx="6425118" cy="1865973"/>
            <a:chOff x="0" y="0"/>
            <a:chExt cx="1692212" cy="4914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92212" cy="491450"/>
            </a:xfrm>
            <a:custGeom>
              <a:avLst/>
              <a:gdLst/>
              <a:ahLst/>
              <a:cxnLst/>
              <a:rect l="l" t="t" r="r" b="b"/>
              <a:pathLst>
                <a:path w="1692212" h="491450">
                  <a:moveTo>
                    <a:pt x="0" y="0"/>
                  </a:moveTo>
                  <a:lnTo>
                    <a:pt x="1692212" y="0"/>
                  </a:lnTo>
                  <a:lnTo>
                    <a:pt x="1692212" y="491450"/>
                  </a:lnTo>
                  <a:lnTo>
                    <a:pt x="0" y="491450"/>
                  </a:lnTo>
                  <a:close/>
                </a:path>
              </a:pathLst>
            </a:custGeom>
            <a:solidFill>
              <a:srgbClr val="71C698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679151" y="2889454"/>
            <a:ext cx="6425118" cy="2365246"/>
            <a:chOff x="0" y="0"/>
            <a:chExt cx="1692212" cy="4914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92212" cy="491450"/>
            </a:xfrm>
            <a:custGeom>
              <a:avLst/>
              <a:gdLst/>
              <a:ahLst/>
              <a:cxnLst/>
              <a:rect l="l" t="t" r="r" b="b"/>
              <a:pathLst>
                <a:path w="1692212" h="491450">
                  <a:moveTo>
                    <a:pt x="0" y="0"/>
                  </a:moveTo>
                  <a:lnTo>
                    <a:pt x="1692212" y="0"/>
                  </a:lnTo>
                  <a:lnTo>
                    <a:pt x="1692212" y="491450"/>
                  </a:lnTo>
                  <a:lnTo>
                    <a:pt x="0" y="491450"/>
                  </a:lnTo>
                  <a:close/>
                </a:path>
              </a:pathLst>
            </a:custGeom>
            <a:solidFill>
              <a:srgbClr val="71C69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505815" y="1490628"/>
            <a:ext cx="518183" cy="59647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1223189" y="1352846"/>
            <a:ext cx="4881079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ru-RU" sz="2399" spc="-57" dirty="0" smtClean="0">
                <a:solidFill>
                  <a:srgbClr val="FFFFFF"/>
                </a:solidFill>
                <a:latin typeface="Open Sans Light Bold"/>
              </a:rPr>
              <a:t>Основные </a:t>
            </a:r>
            <a:r>
              <a:rPr lang="ru-RU" sz="2399" spc="-57" dirty="0">
                <a:solidFill>
                  <a:srgbClr val="FFFFFF"/>
                </a:solidFill>
                <a:latin typeface="Open Sans Light Bold"/>
              </a:rPr>
              <a:t>препараты компании </a:t>
            </a:r>
            <a:r>
              <a:rPr lang="ru-RU" sz="2399" spc="-57" dirty="0" smtClean="0">
                <a:solidFill>
                  <a:srgbClr val="FFFFFF"/>
                </a:solidFill>
                <a:latin typeface="Open Sans Light Bold"/>
              </a:rPr>
              <a:t>применяются:</a:t>
            </a:r>
            <a:endParaRPr lang="en-US" sz="2399" spc="-57" dirty="0">
              <a:solidFill>
                <a:srgbClr val="FFFFFF"/>
              </a:solidFill>
              <a:latin typeface="Open Sans Light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451170" y="2445172"/>
            <a:ext cx="4881079" cy="3154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3359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2399" spc="-57" dirty="0" smtClean="0">
                <a:solidFill>
                  <a:srgbClr val="FFFFFF"/>
                </a:solidFill>
                <a:latin typeface="Open Sans Light Bold"/>
              </a:rPr>
              <a:t>Для лечения рассеянного склероза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/>
              <a:t>Tecfidera</a:t>
            </a:r>
            <a:r>
              <a:rPr lang="en-US" sz="2400" dirty="0"/>
              <a:t> (</a:t>
            </a:r>
            <a:r>
              <a:rPr lang="ru-RU" sz="2400" dirty="0" err="1"/>
              <a:t>диметилфумарат</a:t>
            </a:r>
            <a:r>
              <a:rPr lang="ru-RU" sz="2400" dirty="0"/>
              <a:t>) и другие </a:t>
            </a:r>
            <a:r>
              <a:rPr lang="ru-RU" sz="2400" dirty="0" err="1"/>
              <a:t>фумараты</a:t>
            </a:r>
            <a:r>
              <a:rPr lang="ru-RU" sz="2400" dirty="0"/>
              <a:t>, $2,64 млрд,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/>
              <a:t>Avonex</a:t>
            </a:r>
            <a:r>
              <a:rPr lang="en-US" sz="2400" dirty="0"/>
              <a:t> (</a:t>
            </a:r>
            <a:r>
              <a:rPr lang="ru-RU" sz="2400" dirty="0"/>
              <a:t>интерферон бета-1</a:t>
            </a:r>
            <a:r>
              <a:rPr lang="en-US" sz="2400" dirty="0"/>
              <a:t>a) </a:t>
            </a:r>
            <a:r>
              <a:rPr lang="ru-RU" sz="2400" dirty="0"/>
              <a:t>и другие интерфероны $1,57 млрд,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/>
              <a:t>Tysabri</a:t>
            </a:r>
            <a:r>
              <a:rPr lang="en-US" sz="2400" dirty="0"/>
              <a:t> (</a:t>
            </a:r>
            <a:r>
              <a:rPr lang="ru-RU" sz="2400" dirty="0" err="1"/>
              <a:t>натализумаб</a:t>
            </a:r>
            <a:r>
              <a:rPr lang="ru-RU" sz="2400" dirty="0"/>
              <a:t>) $2,06 млрд;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endParaRPr lang="en-US" sz="2399" spc="-57" dirty="0">
              <a:solidFill>
                <a:srgbClr val="FFFFFF"/>
              </a:solidFill>
              <a:latin typeface="Open Sans Light Bold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9679151" y="5599882"/>
            <a:ext cx="6425118" cy="1865973"/>
            <a:chOff x="0" y="0"/>
            <a:chExt cx="1692212" cy="4914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692212" cy="491450"/>
            </a:xfrm>
            <a:custGeom>
              <a:avLst/>
              <a:gdLst/>
              <a:ahLst/>
              <a:cxnLst/>
              <a:rect l="l" t="t" r="r" b="b"/>
              <a:pathLst>
                <a:path w="1692212" h="491450">
                  <a:moveTo>
                    <a:pt x="0" y="0"/>
                  </a:moveTo>
                  <a:lnTo>
                    <a:pt x="1692212" y="0"/>
                  </a:lnTo>
                  <a:lnTo>
                    <a:pt x="1692212" y="491450"/>
                  </a:lnTo>
                  <a:lnTo>
                    <a:pt x="0" y="491450"/>
                  </a:lnTo>
                  <a:close/>
                </a:path>
              </a:pathLst>
            </a:custGeom>
            <a:solidFill>
              <a:srgbClr val="71C698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77294" y="2349046"/>
            <a:ext cx="540408" cy="540408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10505815" y="5878843"/>
            <a:ext cx="4881079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3359"/>
              </a:lnSpc>
              <a:spcBef>
                <a:spcPct val="0"/>
              </a:spcBef>
              <a:buAutoNum type="arabicPeriod" startAt="2"/>
            </a:pPr>
            <a:r>
              <a:rPr lang="ru-RU" sz="2399" spc="-57" dirty="0" smtClean="0">
                <a:solidFill>
                  <a:srgbClr val="FFFFFF"/>
                </a:solidFill>
                <a:latin typeface="Open Sans Light Bold"/>
              </a:rPr>
              <a:t>Д</a:t>
            </a:r>
            <a:r>
              <a:rPr lang="ru-RU" sz="2399" spc="-57" dirty="0" smtClean="0">
                <a:solidFill>
                  <a:srgbClr val="FFFFFF"/>
                </a:solidFill>
                <a:latin typeface="Open Sans Light Bold"/>
              </a:rPr>
              <a:t>ля </a:t>
            </a:r>
            <a:r>
              <a:rPr lang="ru-RU" sz="2399" spc="-57" dirty="0">
                <a:solidFill>
                  <a:srgbClr val="FFFFFF"/>
                </a:solidFill>
                <a:latin typeface="Open Sans Light Bold"/>
              </a:rPr>
              <a:t>лечения спинальной мышечной </a:t>
            </a:r>
            <a:r>
              <a:rPr lang="ru-RU" sz="2399" spc="-57" dirty="0" smtClean="0">
                <a:solidFill>
                  <a:srgbClr val="FFFFFF"/>
                </a:solidFill>
                <a:latin typeface="Open Sans Light Bold"/>
              </a:rPr>
              <a:t>атрофии</a:t>
            </a:r>
          </a:p>
          <a:p>
            <a:pPr marL="342900" indent="-342900">
              <a:lnSpc>
                <a:spcPts val="3359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dirty="0" err="1"/>
              <a:t>Spinraza</a:t>
            </a:r>
            <a:r>
              <a:rPr lang="en-US" sz="2400" dirty="0"/>
              <a:t> (</a:t>
            </a:r>
            <a:r>
              <a:rPr lang="ru-RU" sz="2400" dirty="0" err="1"/>
              <a:t>нусинерсен</a:t>
            </a:r>
            <a:r>
              <a:rPr lang="ru-RU" sz="2400" dirty="0"/>
              <a:t>) $1,91 млрд;</a:t>
            </a:r>
            <a:endParaRPr lang="en-US" sz="2399" spc="-57" dirty="0">
              <a:solidFill>
                <a:srgbClr val="FFFFFF"/>
              </a:solidFill>
              <a:latin typeface="Open Sans Light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066800" y="2449040"/>
            <a:ext cx="7207056" cy="5565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60"/>
              </a:lnSpc>
            </a:pPr>
            <a:r>
              <a:rPr lang="ru-RU" sz="2800" spc="-43" dirty="0" smtClean="0">
                <a:solidFill>
                  <a:srgbClr val="FFFFFF"/>
                </a:solidFill>
                <a:latin typeface="Montserrat"/>
              </a:rPr>
              <a:t>Более </a:t>
            </a:r>
            <a:r>
              <a:rPr lang="ru-RU" sz="2800" spc="-43" dirty="0">
                <a:solidFill>
                  <a:srgbClr val="FFFFFF"/>
                </a:solidFill>
                <a:latin typeface="Montserrat"/>
              </a:rPr>
              <a:t>40 % выручки компании приходится на США, ещё 35 % — на Европу. Основные научно-исследовательские лаборатории и производственные мощности находятся в штатах Массачусетс и Северная </a:t>
            </a:r>
            <a:r>
              <a:rPr lang="ru-RU" sz="2800" spc="-43" dirty="0" smtClean="0">
                <a:solidFill>
                  <a:srgbClr val="FFFFFF"/>
                </a:solidFill>
                <a:latin typeface="Montserrat"/>
              </a:rPr>
              <a:t>Каролина и в Швейцарии.</a:t>
            </a:r>
          </a:p>
          <a:p>
            <a:pPr>
              <a:lnSpc>
                <a:spcPts val="3060"/>
              </a:lnSpc>
            </a:pPr>
            <a:r>
              <a:rPr lang="ru-RU" sz="2800" spc="-43" dirty="0" smtClean="0">
                <a:solidFill>
                  <a:srgbClr val="FFFFFF"/>
                </a:solidFill>
                <a:latin typeface="Montserrat"/>
              </a:rPr>
              <a:t>Основная </a:t>
            </a:r>
            <a:r>
              <a:rPr lang="ru-RU" sz="2800" spc="-43" dirty="0">
                <a:solidFill>
                  <a:srgbClr val="FFFFFF"/>
                </a:solidFill>
                <a:latin typeface="Montserrat"/>
              </a:rPr>
              <a:t>часть медикаментов производится сторонними контрактными компаниями. </a:t>
            </a:r>
            <a:r>
              <a:rPr lang="ru-RU" sz="2800" spc="-43" dirty="0">
                <a:solidFill>
                  <a:srgbClr val="FFFFFF"/>
                </a:solidFill>
                <a:latin typeface="Montserrat"/>
              </a:rPr>
              <a:t>Крупнейшие зарубежные </a:t>
            </a:r>
            <a:r>
              <a:rPr lang="ru-RU" sz="2800" spc="-43" dirty="0" err="1">
                <a:solidFill>
                  <a:srgbClr val="FFFFFF"/>
                </a:solidFill>
                <a:latin typeface="Montserrat"/>
              </a:rPr>
              <a:t>дистрибьютерские</a:t>
            </a:r>
            <a:r>
              <a:rPr lang="ru-RU" sz="2800" spc="-43" dirty="0">
                <a:solidFill>
                  <a:srgbClr val="FFFFFF"/>
                </a:solidFill>
                <a:latin typeface="Montserrat"/>
              </a:rPr>
              <a:t> центры находятся в Швейцарии, Великобритании, Германии, Франции и </a:t>
            </a:r>
            <a:r>
              <a:rPr lang="ru-RU" sz="2800" spc="-43" dirty="0" smtClean="0">
                <a:solidFill>
                  <a:srgbClr val="FFFFFF"/>
                </a:solidFill>
                <a:latin typeface="Montserrat"/>
              </a:rPr>
              <a:t>Японии.</a:t>
            </a:r>
            <a:endParaRPr lang="en-US" sz="2800" spc="-43" dirty="0">
              <a:solidFill>
                <a:srgbClr val="FFFFFF"/>
              </a:solidFill>
              <a:latin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6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447800" y="118584"/>
            <a:ext cx="1584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FFFF"/>
                </a:solidFill>
                <a:latin typeface="Prompt Bold"/>
              </a:rPr>
              <a:t>Таблица </a:t>
            </a:r>
            <a:r>
              <a:rPr lang="ru-RU" sz="3600" dirty="0">
                <a:solidFill>
                  <a:srgbClr val="FFFFFF"/>
                </a:solidFill>
                <a:latin typeface="Prompt Bold"/>
              </a:rPr>
              <a:t>показателей </a:t>
            </a:r>
            <a:r>
              <a:rPr lang="ru-RU" sz="3600" dirty="0" err="1">
                <a:solidFill>
                  <a:srgbClr val="FFFFFF"/>
                </a:solidFill>
                <a:latin typeface="Prompt Bold"/>
              </a:rPr>
              <a:t>Biogen</a:t>
            </a:r>
            <a:r>
              <a:rPr lang="ru-RU" sz="3600" dirty="0">
                <a:solidFill>
                  <a:srgbClr val="FFFFFF"/>
                </a:solidFill>
                <a:latin typeface="Prompt Bold"/>
              </a:rPr>
              <a:t> </a:t>
            </a:r>
            <a:r>
              <a:rPr lang="ru-RU" sz="3600" dirty="0">
                <a:solidFill>
                  <a:srgbClr val="FFFFFF"/>
                </a:solidFill>
                <a:latin typeface="Prompt Bold"/>
              </a:rPr>
              <a:t>в сравнении с компаниями отрасли</a:t>
            </a:r>
            <a:r>
              <a:rPr lang="ru-RU" sz="3600" dirty="0" smtClean="0">
                <a:solidFill>
                  <a:srgbClr val="FFFFFF"/>
                </a:solidFill>
                <a:latin typeface="Prompt Bold"/>
              </a:rPr>
              <a:t>.</a:t>
            </a:r>
            <a:endParaRPr lang="ru-RU" sz="3600" dirty="0">
              <a:solidFill>
                <a:srgbClr val="FFFFFF"/>
              </a:solidFill>
              <a:latin typeface="Prompt Bold"/>
            </a:endParaRPr>
          </a:p>
        </p:txBody>
      </p:sp>
      <p:pic>
        <p:nvPicPr>
          <p:cNvPr id="6146" name="Picture 2" descr="Таблица показателей Biogen в сравнении с компаниями отрасл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951" y="791348"/>
            <a:ext cx="18334951" cy="490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5" t="51823" r="32577" b="29427"/>
          <a:stretch/>
        </p:blipFill>
        <p:spPr bwMode="auto">
          <a:xfrm>
            <a:off x="3107699" y="6648450"/>
            <a:ext cx="12025650" cy="2405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95724" y="6041588"/>
            <a:ext cx="1584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FFFF"/>
                </a:solidFill>
                <a:latin typeface="Prompt Bold"/>
              </a:rPr>
              <a:t>Финансовые показатели в млрд долларов США</a:t>
            </a:r>
            <a:r>
              <a:rPr lang="ru-RU" sz="3600" dirty="0" smtClean="0">
                <a:solidFill>
                  <a:srgbClr val="FFFFFF"/>
                </a:solidFill>
                <a:latin typeface="Prompt Bold"/>
              </a:rPr>
              <a:t>.</a:t>
            </a:r>
            <a:endParaRPr lang="ru-RU" sz="3600" dirty="0">
              <a:solidFill>
                <a:srgbClr val="FFFFFF"/>
              </a:solidFill>
              <a:latin typeface="Prompt Bold"/>
            </a:endParaRPr>
          </a:p>
        </p:txBody>
      </p:sp>
    </p:spTree>
    <p:extLst>
      <p:ext uri="{BB962C8B-B14F-4D97-AF65-F5344CB8AC3E}">
        <p14:creationId xmlns:p14="http://schemas.microsoft.com/office/powerpoint/2010/main" val="3276486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6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42" t="9114" r="3807" b="5990"/>
          <a:stretch/>
        </p:blipFill>
        <p:spPr bwMode="auto">
          <a:xfrm>
            <a:off x="13716000" y="0"/>
            <a:ext cx="4572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2171700"/>
            <a:ext cx="121158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800" dirty="0">
                <a:solidFill>
                  <a:schemeClr val="bg1"/>
                </a:solidFill>
              </a:rPr>
              <a:t>Главный драйвер для </a:t>
            </a:r>
            <a:r>
              <a:rPr lang="ru-RU" sz="2800" dirty="0" err="1">
                <a:solidFill>
                  <a:schemeClr val="bg1"/>
                </a:solidFill>
              </a:rPr>
              <a:t>Biogen</a:t>
            </a:r>
            <a:r>
              <a:rPr lang="ru-RU" sz="2800" dirty="0">
                <a:solidFill>
                  <a:schemeClr val="bg1"/>
                </a:solidFill>
              </a:rPr>
              <a:t> сейчас — возможное одобрение препарата </a:t>
            </a:r>
            <a:r>
              <a:rPr lang="ru-RU" sz="2800" dirty="0" err="1">
                <a:solidFill>
                  <a:schemeClr val="bg1"/>
                </a:solidFill>
              </a:rPr>
              <a:t>Aducanumab</a:t>
            </a:r>
            <a:r>
              <a:rPr lang="ru-RU" sz="2800" dirty="0">
                <a:solidFill>
                  <a:schemeClr val="bg1"/>
                </a:solidFill>
              </a:rPr>
              <a:t>. Рынок для него огромен, и при его одобрении у компании будет потенциал, чтобы увеличить свою капитализацию в несколько раз. Но даже если </a:t>
            </a:r>
            <a:r>
              <a:rPr lang="ru-RU" sz="2800" dirty="0" err="1">
                <a:solidFill>
                  <a:schemeClr val="bg1"/>
                </a:solidFill>
              </a:rPr>
              <a:t>Aducanumab</a:t>
            </a:r>
            <a:r>
              <a:rPr lang="ru-RU" sz="2800" dirty="0">
                <a:solidFill>
                  <a:schemeClr val="bg1"/>
                </a:solidFill>
              </a:rPr>
              <a:t> не пройдет испытания, </a:t>
            </a:r>
            <a:r>
              <a:rPr lang="ru-RU" sz="2800" dirty="0" err="1">
                <a:solidFill>
                  <a:schemeClr val="bg1"/>
                </a:solidFill>
              </a:rPr>
              <a:t>Biogen</a:t>
            </a:r>
            <a:r>
              <a:rPr lang="ru-RU" sz="2800" dirty="0">
                <a:solidFill>
                  <a:schemeClr val="bg1"/>
                </a:solidFill>
              </a:rPr>
              <a:t> может подешеветь незначительно или просто остаться с показателями на текущих уровнях, потому что компания и так торгуется с существенной недооценкой в сравнении с конкурентами.</a:t>
            </a:r>
          </a:p>
          <a:p>
            <a:pPr fontAlgn="base"/>
            <a:r>
              <a:rPr lang="ru-RU" sz="2800" dirty="0">
                <a:solidFill>
                  <a:schemeClr val="bg1"/>
                </a:solidFill>
              </a:rPr>
              <a:t>К тому же у </a:t>
            </a:r>
            <a:r>
              <a:rPr lang="ru-RU" sz="2800" dirty="0" err="1">
                <a:solidFill>
                  <a:schemeClr val="bg1"/>
                </a:solidFill>
              </a:rPr>
              <a:t>Biogen</a:t>
            </a:r>
            <a:r>
              <a:rPr lang="ru-RU" sz="2800" dirty="0">
                <a:solidFill>
                  <a:schemeClr val="bg1"/>
                </a:solidFill>
              </a:rPr>
              <a:t> накопилось 3,8 млрд долларов в виде наличных и краткосрочных инвестиций (облигаций) — это позволит компании и дальше проводить программу поглощений, скупать перспективные предприятия, приобретать права на выпуск препаратов более мелких компаний и проводить обратный выкуп акций.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4600" y="571499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FFFFF"/>
                </a:solidFill>
                <a:latin typeface="Prompt Bold"/>
              </a:rPr>
              <a:t>В итоге</a:t>
            </a:r>
            <a:endParaRPr lang="ru-RU" sz="8000" dirty="0">
              <a:solidFill>
                <a:srgbClr val="FFFFFF"/>
              </a:solidFill>
              <a:latin typeface="Prompt Bold"/>
            </a:endParaRPr>
          </a:p>
        </p:txBody>
      </p:sp>
    </p:spTree>
    <p:extLst>
      <p:ext uri="{BB962C8B-B14F-4D97-AF65-F5344CB8AC3E}">
        <p14:creationId xmlns:p14="http://schemas.microsoft.com/office/powerpoint/2010/main" val="346365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107</Words>
  <Application>Microsoft Office PowerPoint</Application>
  <PresentationFormat>Произвольный</PresentationFormat>
  <Paragraphs>43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Prompt Bold</vt:lpstr>
      <vt:lpstr>Montserrat</vt:lpstr>
      <vt:lpstr>Calibri</vt:lpstr>
      <vt:lpstr>Open Sans Light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Admin-PC</cp:lastModifiedBy>
  <cp:revision>8</cp:revision>
  <dcterms:created xsi:type="dcterms:W3CDTF">2006-08-16T00:00:00Z</dcterms:created>
  <dcterms:modified xsi:type="dcterms:W3CDTF">2022-10-18T16:07:39Z</dcterms:modified>
  <dc:identifier>DAFPZ0Kz1_E</dc:identifier>
</cp:coreProperties>
</file>