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4%D0%9D%D0%9A" TargetMode="External"/><Relationship Id="rId2" Type="http://schemas.openxmlformats.org/officeDocument/2006/relationships/hyperlink" Target="https://ru.wikipedia.org/wiki/1973_%D0%B3%D0%BE%D0%B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8%D0%BD%D1%81%D1%83%D0%BB%D0%B8%D0%BD" TargetMode="External"/><Relationship Id="rId5" Type="http://schemas.openxmlformats.org/officeDocument/2006/relationships/hyperlink" Target="https://ru.wikipedia.org/wiki/Genentech#cite_note-3" TargetMode="External"/><Relationship Id="rId4" Type="http://schemas.openxmlformats.org/officeDocument/2006/relationships/hyperlink" Target="https://ru.wikipedia.org/wiki/Genentech#cite_note-Nature2003_01_23-1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ru.zahn-info-portal.de/wiki/Chronic_granulomatous_disease" TargetMode="External"/><Relationship Id="rId13" Type="http://schemas.openxmlformats.org/officeDocument/2006/relationships/hyperlink" Target="https://ru.zahn-info-portal.de/wiki/Pulmozyme" TargetMode="External"/><Relationship Id="rId18" Type="http://schemas.openxmlformats.org/officeDocument/2006/relationships/hyperlink" Target="https://ru.zahn-info-portal.de/wiki/Efalizumab" TargetMode="External"/><Relationship Id="rId26" Type="http://schemas.openxmlformats.org/officeDocument/2006/relationships/hyperlink" Target="https://ru.zahn-info-portal.de/wiki/Rectum" TargetMode="External"/><Relationship Id="rId39" Type="http://schemas.openxmlformats.org/officeDocument/2006/relationships/hyperlink" Target="https://ru.zahn-info-portal.de/wiki/Alectinib" TargetMode="External"/><Relationship Id="rId3" Type="http://schemas.openxmlformats.org/officeDocument/2006/relationships/hyperlink" Target="https://ru.zahn-info-portal.de/wiki/U.S._Food_and_Drug_Administration" TargetMode="External"/><Relationship Id="rId21" Type="http://schemas.openxmlformats.org/officeDocument/2006/relationships/hyperlink" Target="http://www.xoma.com/" TargetMode="External"/><Relationship Id="rId34" Type="http://schemas.openxmlformats.org/officeDocument/2006/relationships/hyperlink" Target="https://ru.zahn-info-portal.de/wiki/Trastuzumab_emtansine" TargetMode="External"/><Relationship Id="rId42" Type="http://schemas.openxmlformats.org/officeDocument/2006/relationships/hyperlink" Target="https://ru.zahn-info-portal.de/wiki/Chugai_Pharmaceutical_Co." TargetMode="External"/><Relationship Id="rId7" Type="http://schemas.openxmlformats.org/officeDocument/2006/relationships/hyperlink" Target="https://ru.zahn-info-portal.de/wiki/Interferon" TargetMode="External"/><Relationship Id="rId12" Type="http://schemas.openxmlformats.org/officeDocument/2006/relationships/hyperlink" Target="https://ru.zahn-info-portal.de/wiki/Chronic_kidney_disease" TargetMode="External"/><Relationship Id="rId17" Type="http://schemas.openxmlformats.org/officeDocument/2006/relationships/hyperlink" Target="https://ru.zahn-info-portal.de/wiki/Asthma" TargetMode="External"/><Relationship Id="rId25" Type="http://schemas.openxmlformats.org/officeDocument/2006/relationships/hyperlink" Target="https://ru.zahn-info-portal.de/wiki/Colon_(anatomy)" TargetMode="External"/><Relationship Id="rId33" Type="http://schemas.openxmlformats.org/officeDocument/2006/relationships/hyperlink" Target="https://ru.zahn-info-portal.de/wiki/Docetaxel" TargetMode="External"/><Relationship Id="rId38" Type="http://schemas.openxmlformats.org/officeDocument/2006/relationships/hyperlink" Target="https://ru.zahn-info-portal.de/wiki/Pirfenidone" TargetMode="External"/><Relationship Id="rId2" Type="http://schemas.openxmlformats.org/officeDocument/2006/relationships/hyperlink" Target="https://ru.zahn-info-portal.de/wiki/Insulin" TargetMode="External"/><Relationship Id="rId16" Type="http://schemas.openxmlformats.org/officeDocument/2006/relationships/hyperlink" Target="https://ru.zahn-info-portal.de/wiki/Omalizumab" TargetMode="External"/><Relationship Id="rId20" Type="http://schemas.openxmlformats.org/officeDocument/2006/relationships/hyperlink" Target="https://ru.zahn-info-portal.de/wiki/Psoriasis" TargetMode="External"/><Relationship Id="rId29" Type="http://schemas.openxmlformats.org/officeDocument/2006/relationships/hyperlink" Target="https://ru.zahn-info-portal.de/wiki/Vemurafenib" TargetMode="External"/><Relationship Id="rId41" Type="http://schemas.openxmlformats.org/officeDocument/2006/relationships/hyperlink" Target="https://ru.zahn-info-portal.de/wiki/Emicizumab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zahn-info-portal.de/wiki/Actimmune" TargetMode="External"/><Relationship Id="rId11" Type="http://schemas.openxmlformats.org/officeDocument/2006/relationships/hyperlink" Target="https://ru.zahn-info-portal.de/wiki/Kidney_transplant" TargetMode="External"/><Relationship Id="rId24" Type="http://schemas.openxmlformats.org/officeDocument/2006/relationships/hyperlink" Target="https://ru.zahn-info-portal.de/wiki/Monoclonal_antibody" TargetMode="External"/><Relationship Id="rId32" Type="http://schemas.openxmlformats.org/officeDocument/2006/relationships/hyperlink" Target="https://ru.zahn-info-portal.de/wiki/Pertuzumab" TargetMode="External"/><Relationship Id="rId37" Type="http://schemas.openxmlformats.org/officeDocument/2006/relationships/hyperlink" Target="https://ru.zahn-info-portal.de/wiki/Breakthrough_therapy" TargetMode="External"/><Relationship Id="rId40" Type="http://schemas.openxmlformats.org/officeDocument/2006/relationships/hyperlink" Target="https://ru.zahn-info-portal.de/wiki/Tecentriq" TargetMode="External"/><Relationship Id="rId45" Type="http://schemas.openxmlformats.org/officeDocument/2006/relationships/hyperlink" Target="https://ru.zahn-info-portal.de/wiki/Polatuzumab_vedotin" TargetMode="External"/><Relationship Id="rId5" Type="http://schemas.openxmlformats.org/officeDocument/2006/relationships/hyperlink" Target="https://ru.zahn-info-portal.de/wiki/Humulin" TargetMode="External"/><Relationship Id="rId15" Type="http://schemas.openxmlformats.org/officeDocument/2006/relationships/hyperlink" Target="https://ru.zahn-info-portal.de/wiki/DNAse" TargetMode="External"/><Relationship Id="rId23" Type="http://schemas.openxmlformats.org/officeDocument/2006/relationships/hyperlink" Target="https://ru.zahn-info-portal.de/wiki/Bevacizumab" TargetMode="External"/><Relationship Id="rId28" Type="http://schemas.openxmlformats.org/officeDocument/2006/relationships/hyperlink" Target="https://ru.zahn-info-portal.de/wiki/Actemra" TargetMode="External"/><Relationship Id="rId36" Type="http://schemas.openxmlformats.org/officeDocument/2006/relationships/hyperlink" Target="https://ru.zahn-info-portal.de/wiki/Chronic_lymphocytic_leukemia" TargetMode="External"/><Relationship Id="rId10" Type="http://schemas.openxmlformats.org/officeDocument/2006/relationships/hyperlink" Target="https://ru.zahn-info-portal.de/wiki/Growth_hormone" TargetMode="External"/><Relationship Id="rId19" Type="http://schemas.openxmlformats.org/officeDocument/2006/relationships/hyperlink" Target="https://ru.zahn-info-portal.de/wiki/T_cell" TargetMode="External"/><Relationship Id="rId31" Type="http://schemas.openxmlformats.org/officeDocument/2006/relationships/hyperlink" Target="https://ru.zahn-info-portal.de/wiki/BRAF_(gene)" TargetMode="External"/><Relationship Id="rId44" Type="http://schemas.openxmlformats.org/officeDocument/2006/relationships/hyperlink" Target="https://ru.zahn-info-portal.de/wiki/Shionogi" TargetMode="External"/><Relationship Id="rId4" Type="http://schemas.openxmlformats.org/officeDocument/2006/relationships/hyperlink" Target="https://ru.zahn-info-portal.de/wiki/Eli_Lilly_and_Company" TargetMode="External"/><Relationship Id="rId9" Type="http://schemas.openxmlformats.org/officeDocument/2006/relationships/hyperlink" Target="https://ru.zahn-info-portal.de/wiki/Nutropin" TargetMode="External"/><Relationship Id="rId14" Type="http://schemas.openxmlformats.org/officeDocument/2006/relationships/hyperlink" Target="https://ru.zahn-info-portal.de/wiki/Cystic_fibrosis" TargetMode="External"/><Relationship Id="rId22" Type="http://schemas.openxmlformats.org/officeDocument/2006/relationships/hyperlink" Target="https://ru.zahn-info-portal.de/wiki/Progressive_multifocal_leukoencephalopathy" TargetMode="External"/><Relationship Id="rId27" Type="http://schemas.openxmlformats.org/officeDocument/2006/relationships/hyperlink" Target="https://ru.zahn-info-portal.de/wiki/Ranibizumab" TargetMode="External"/><Relationship Id="rId30" Type="http://schemas.openxmlformats.org/officeDocument/2006/relationships/hyperlink" Target="https://ru.zahn-info-portal.de/wiki/Metastatic_melanoma" TargetMode="External"/><Relationship Id="rId35" Type="http://schemas.openxmlformats.org/officeDocument/2006/relationships/hyperlink" Target="https://ru.zahn-info-portal.de/wiki/Obinutuzumab" TargetMode="External"/><Relationship Id="rId43" Type="http://schemas.openxmlformats.org/officeDocument/2006/relationships/hyperlink" Target="https://ru.zahn-info-portal.de/wiki/Baloxavir_marboxil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ru.zahn-info-portal.de/wiki/Spain" TargetMode="External"/><Relationship Id="rId13" Type="http://schemas.openxmlformats.org/officeDocument/2006/relationships/image" Target="../media/image4.jpeg"/><Relationship Id="rId3" Type="http://schemas.openxmlformats.org/officeDocument/2006/relationships/hyperlink" Target="https://geohack.toolforge.org/geohack.php?pagename=Genentech&amp;params=37.657_N_122.379_W_&amp;title=Genentech" TargetMode="External"/><Relationship Id="rId7" Type="http://schemas.openxmlformats.org/officeDocument/2006/relationships/hyperlink" Target="https://ru.zahn-info-portal.de/wiki/O_Porri%C3%B1o" TargetMode="External"/><Relationship Id="rId12" Type="http://schemas.openxmlformats.org/officeDocument/2006/relationships/hyperlink" Target="https://ru.zahn-info-portal.de/wiki/Ranibizumab" TargetMode="External"/><Relationship Id="rId2" Type="http://schemas.openxmlformats.org/officeDocument/2006/relationships/hyperlink" Target="https://ru.zahn-info-portal.de/wiki/South_San_Francisco,_Californi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zahn-info-portal.de/wiki/Hillsboro,_Oregon" TargetMode="External"/><Relationship Id="rId11" Type="http://schemas.openxmlformats.org/officeDocument/2006/relationships/hyperlink" Target="https://ru.zahn-info-portal.de/wiki/Lucentis" TargetMode="External"/><Relationship Id="rId5" Type="http://schemas.openxmlformats.org/officeDocument/2006/relationships/hyperlink" Target="https://ru.zahn-info-portal.de/wiki/Oceanside,_California" TargetMode="External"/><Relationship Id="rId10" Type="http://schemas.openxmlformats.org/officeDocument/2006/relationships/hyperlink" Target="https://ru.zahn-info-portal.de/wiki/Singapore" TargetMode="External"/><Relationship Id="rId4" Type="http://schemas.openxmlformats.org/officeDocument/2006/relationships/hyperlink" Target="https://ru.zahn-info-portal.de/wiki/Vacaville,_California" TargetMode="External"/><Relationship Id="rId9" Type="http://schemas.openxmlformats.org/officeDocument/2006/relationships/hyperlink" Target="https://ru.zahn-info-portal.de/wiki/Lonza_Grou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Genentech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888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54352" y="332656"/>
            <a:ext cx="8229600" cy="2808312"/>
          </a:xfrm>
        </p:spPr>
        <p:txBody>
          <a:bodyPr>
            <a:normAutofit/>
          </a:bodyPr>
          <a:lstStyle/>
          <a:p>
            <a:r>
              <a:rPr lang="ru-RU" sz="2000" b="1" dirty="0" err="1"/>
              <a:t>Genentech</a:t>
            </a:r>
            <a:r>
              <a:rPr lang="ru-RU" sz="2000" b="1" dirty="0"/>
              <a:t>, </a:t>
            </a:r>
            <a:r>
              <a:rPr lang="ru-RU" sz="2000" b="1" dirty="0" err="1"/>
              <a:t>Inc</a:t>
            </a:r>
            <a:r>
              <a:rPr lang="ru-RU" sz="2000" b="1" dirty="0"/>
              <a:t>.</a:t>
            </a:r>
            <a:r>
              <a:rPr lang="ru-RU" sz="2000" dirty="0"/>
              <a:t> (полное название — </a:t>
            </a:r>
            <a:r>
              <a:rPr lang="ru-RU" sz="2000" b="1" dirty="0" err="1"/>
              <a:t>Genetic</a:t>
            </a:r>
            <a:r>
              <a:rPr lang="ru-RU" sz="2000" b="1" dirty="0"/>
              <a:t> </a:t>
            </a:r>
            <a:r>
              <a:rPr lang="ru-RU" sz="2000" b="1" dirty="0" err="1"/>
              <a:t>Engineering</a:t>
            </a:r>
            <a:r>
              <a:rPr lang="ru-RU" sz="2000" b="1" dirty="0"/>
              <a:t> </a:t>
            </a:r>
            <a:r>
              <a:rPr lang="ru-RU" sz="2000" b="1" dirty="0" err="1"/>
              <a:t>Technology</a:t>
            </a:r>
            <a:r>
              <a:rPr lang="ru-RU" sz="2000" b="1" dirty="0"/>
              <a:t>, </a:t>
            </a:r>
            <a:r>
              <a:rPr lang="ru-RU" sz="2000" b="1" dirty="0" err="1"/>
              <a:t>Inc</a:t>
            </a:r>
            <a:r>
              <a:rPr lang="ru-RU" sz="2000" b="1" dirty="0"/>
              <a:t>.</a:t>
            </a:r>
            <a:r>
              <a:rPr lang="ru-RU" sz="2000" dirty="0"/>
              <a:t>) </a:t>
            </a:r>
            <a:r>
              <a:rPr lang="ru-RU" sz="2000" dirty="0" smtClean="0"/>
              <a:t>— биотехнологическая корпорация, </a:t>
            </a:r>
            <a:r>
              <a:rPr lang="ru-RU" sz="2000" dirty="0"/>
              <a:t>основанная венчурным капиталистом </a:t>
            </a:r>
            <a:r>
              <a:rPr lang="ru-RU" sz="2000" dirty="0" smtClean="0"/>
              <a:t>Робертом </a:t>
            </a:r>
            <a:r>
              <a:rPr lang="ru-RU" sz="2000" dirty="0" err="1" smtClean="0"/>
              <a:t>Суонсоном</a:t>
            </a:r>
            <a:r>
              <a:rPr lang="ru-RU" sz="2000" dirty="0"/>
              <a:t> и </a:t>
            </a:r>
            <a:r>
              <a:rPr lang="ru-RU" sz="2000" dirty="0" smtClean="0"/>
              <a:t>биохимиком Гербертом </a:t>
            </a:r>
            <a:r>
              <a:rPr lang="ru-RU" sz="2000" dirty="0" err="1" smtClean="0"/>
              <a:t>Бойером</a:t>
            </a:r>
            <a:r>
              <a:rPr lang="ru-RU" sz="2000" dirty="0"/>
              <a:t> </a:t>
            </a:r>
            <a:r>
              <a:rPr lang="ru-RU" sz="2000" dirty="0" smtClean="0"/>
              <a:t>в 1976 году. </a:t>
            </a:r>
            <a:r>
              <a:rPr lang="ru-RU" sz="2000" dirty="0"/>
              <a:t>Считается одним из </a:t>
            </a:r>
            <a:r>
              <a:rPr lang="ru-RU" sz="2000" dirty="0" smtClean="0"/>
              <a:t>основателей</a:t>
            </a:r>
            <a:r>
              <a:rPr lang="ru-RU" sz="2000" dirty="0"/>
              <a:t> </a:t>
            </a:r>
            <a:r>
              <a:rPr lang="ru-RU" sz="2000" dirty="0" smtClean="0"/>
              <a:t>биотехнологической промышленности и </a:t>
            </a:r>
            <a:r>
              <a:rPr lang="ru-RU" sz="2000" dirty="0"/>
              <a:t>пионером в области рекомбинантной ДНК-технологии</a:t>
            </a:r>
            <a:r>
              <a:rPr lang="ru-RU" dirty="0"/>
              <a:t>.</a:t>
            </a:r>
          </a:p>
        </p:txBody>
      </p:sp>
      <p:pic>
        <p:nvPicPr>
          <p:cNvPr id="1026" name="Picture 2" descr="https://www.courant.com/resizer/0Hc4bzdaYLNv93uPnuu0SbiKoME=/1200x0/top/www.trbimg.com/img-57cd297d/turbine/sdut-genentech-expands-oceanside-manufacturing-2013oct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20" y="2348880"/>
            <a:ext cx="7992888" cy="4308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018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67544" y="1124744"/>
            <a:ext cx="8229600" cy="4572000"/>
          </a:xfrm>
        </p:spPr>
        <p:txBody>
          <a:bodyPr>
            <a:normAutofit fontScale="92500"/>
          </a:bodyPr>
          <a:lstStyle/>
          <a:p>
            <a:r>
              <a:rPr lang="ru-RU" dirty="0"/>
              <a:t>В </a:t>
            </a:r>
            <a:r>
              <a:rPr lang="ru-RU" dirty="0">
                <a:hlinkClick r:id="rId2" tooltip="1973 год"/>
              </a:rPr>
              <a:t>1973 году</a:t>
            </a:r>
            <a:r>
              <a:rPr lang="ru-RU" dirty="0"/>
              <a:t>, Герберт </a:t>
            </a:r>
            <a:r>
              <a:rPr lang="ru-RU" dirty="0" err="1"/>
              <a:t>Бойер</a:t>
            </a:r>
            <a:r>
              <a:rPr lang="ru-RU" dirty="0"/>
              <a:t> и его коллега Стэнли Коэн </a:t>
            </a:r>
            <a:r>
              <a:rPr lang="ru-RU" dirty="0" err="1"/>
              <a:t>Норман</a:t>
            </a:r>
            <a:r>
              <a:rPr lang="ru-RU" dirty="0"/>
              <a:t> доказали, что </a:t>
            </a:r>
            <a:r>
              <a:rPr lang="ru-RU" dirty="0" err="1"/>
              <a:t>эндонуклеазы</a:t>
            </a:r>
            <a:r>
              <a:rPr lang="ru-RU" dirty="0"/>
              <a:t> рестрикции могут использоваться в качестве «ножниц», чтобы вырезать </a:t>
            </a:r>
            <a:r>
              <a:rPr lang="ru-RU" dirty="0">
                <a:hlinkClick r:id="rId3" tooltip="ДНК"/>
              </a:rPr>
              <a:t>ДНК</a:t>
            </a:r>
            <a:r>
              <a:rPr lang="ru-RU" dirty="0"/>
              <a:t>-фрагменты из одного генетического источника, которые будут </a:t>
            </a:r>
            <a:r>
              <a:rPr lang="ru-RU" dirty="0" err="1"/>
              <a:t>лигированы</a:t>
            </a:r>
            <a:r>
              <a:rPr lang="ru-RU" dirty="0"/>
              <a:t> внутрь отрезка </a:t>
            </a:r>
            <a:r>
              <a:rPr lang="ru-RU" dirty="0" err="1"/>
              <a:t>плазмидного</a:t>
            </a:r>
            <a:r>
              <a:rPr lang="ru-RU" dirty="0"/>
              <a:t> вектора. Хотя Коэн вернулся в науку,</a:t>
            </a:r>
            <a:r>
              <a:rPr lang="ru-RU" baseline="30000" dirty="0">
                <a:hlinkClick r:id="rId4"/>
              </a:rPr>
              <a:t>[1]</a:t>
            </a:r>
            <a:r>
              <a:rPr lang="ru-RU" dirty="0"/>
              <a:t> Роберт </a:t>
            </a:r>
            <a:r>
              <a:rPr lang="ru-RU" dirty="0" err="1"/>
              <a:t>Суонсон</a:t>
            </a:r>
            <a:r>
              <a:rPr lang="ru-RU" dirty="0"/>
              <a:t> вышел на Герберта </a:t>
            </a:r>
            <a:r>
              <a:rPr lang="ru-RU" dirty="0" err="1"/>
              <a:t>Бойера</a:t>
            </a:r>
            <a:r>
              <a:rPr lang="ru-RU" baseline="30000" dirty="0">
                <a:hlinkClick r:id="rId5"/>
              </a:rPr>
              <a:t>[3]</a:t>
            </a:r>
            <a:r>
              <a:rPr lang="ru-RU" dirty="0"/>
              <a:t> и предложил основать компанию.</a:t>
            </a:r>
            <a:r>
              <a:rPr lang="ru-RU" baseline="30000" dirty="0">
                <a:hlinkClick r:id="rId4"/>
              </a:rPr>
              <a:t>[1]</a:t>
            </a:r>
            <a:r>
              <a:rPr lang="ru-RU" dirty="0"/>
              <a:t> </a:t>
            </a:r>
            <a:r>
              <a:rPr lang="ru-RU" dirty="0" err="1"/>
              <a:t>Бойер</a:t>
            </a:r>
            <a:r>
              <a:rPr lang="ru-RU" dirty="0"/>
              <a:t> стал работать с Артуром </a:t>
            </a:r>
            <a:r>
              <a:rPr lang="ru-RU" dirty="0" err="1"/>
              <a:t>Ригсом</a:t>
            </a:r>
            <a:r>
              <a:rPr lang="ru-RU" dirty="0"/>
              <a:t> и </a:t>
            </a:r>
            <a:r>
              <a:rPr lang="ru-RU" dirty="0" err="1"/>
              <a:t>Кейши</a:t>
            </a:r>
            <a:r>
              <a:rPr lang="ru-RU" dirty="0"/>
              <a:t> </a:t>
            </a:r>
            <a:r>
              <a:rPr lang="ru-RU" dirty="0" err="1"/>
              <a:t>Итакура</a:t>
            </a:r>
            <a:r>
              <a:rPr lang="ru-RU" dirty="0"/>
              <a:t> в </a:t>
            </a:r>
            <a:r>
              <a:rPr lang="ru-RU" dirty="0" err="1"/>
              <a:t>Бекмановском</a:t>
            </a:r>
            <a:r>
              <a:rPr lang="ru-RU" dirty="0"/>
              <a:t> исследовательском институте, где его группа в 1977 году впервые успешно внедрила человеческий ген в бактерию, с помощью чего синтезировала </a:t>
            </a:r>
            <a:r>
              <a:rPr lang="ru-RU" dirty="0" err="1"/>
              <a:t>соматотропин</a:t>
            </a:r>
            <a:r>
              <a:rPr lang="ru-RU" dirty="0"/>
              <a:t> (гормон роста). В 1978 году два учёных, Дэвид </a:t>
            </a:r>
            <a:r>
              <a:rPr lang="ru-RU" dirty="0" err="1"/>
              <a:t>Годдэл</a:t>
            </a:r>
            <a:r>
              <a:rPr lang="ru-RU" dirty="0"/>
              <a:t> и </a:t>
            </a:r>
            <a:r>
              <a:rPr lang="ru-RU" dirty="0" err="1"/>
              <a:t>Дэннис</a:t>
            </a:r>
            <a:r>
              <a:rPr lang="ru-RU" dirty="0"/>
              <a:t> </a:t>
            </a:r>
            <a:r>
              <a:rPr lang="ru-RU" dirty="0" err="1"/>
              <a:t>Клэйд</a:t>
            </a:r>
            <a:r>
              <a:rPr lang="ru-RU" dirty="0"/>
              <a:t>, присоединились к научной группе </a:t>
            </a:r>
            <a:r>
              <a:rPr lang="ru-RU" dirty="0" err="1"/>
              <a:t>Бойера</a:t>
            </a:r>
            <a:r>
              <a:rPr lang="ru-RU" dirty="0"/>
              <a:t> и сыграли важную роль в успешном синтезе человеческого </a:t>
            </a:r>
            <a:r>
              <a:rPr lang="ru-RU" dirty="0">
                <a:hlinkClick r:id="rId6" tooltip="Инсулин"/>
              </a:rPr>
              <a:t>инсулина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8576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Исследовательские центры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Штаб-квартира корпорации </a:t>
            </a:r>
            <a:r>
              <a:rPr lang="ru-RU" dirty="0" err="1"/>
              <a:t>Genentech</a:t>
            </a:r>
            <a:r>
              <a:rPr lang="ru-RU" dirty="0"/>
              <a:t> располагается в Южном Сан-Франциско, а дополнительные производственные мощности в </a:t>
            </a:r>
            <a:r>
              <a:rPr lang="ru-RU" dirty="0" err="1"/>
              <a:t>Вакавилле</a:t>
            </a:r>
            <a:r>
              <a:rPr lang="ru-RU" dirty="0"/>
              <a:t> и </a:t>
            </a:r>
            <a:r>
              <a:rPr lang="ru-RU" dirty="0" err="1"/>
              <a:t>Ошенсайд</a:t>
            </a:r>
            <a:r>
              <a:rPr lang="ru-RU" dirty="0"/>
              <a:t> (США, Калифорния). 17 марта 2006 года руководство </a:t>
            </a:r>
            <a:r>
              <a:rPr lang="ru-RU" dirty="0" err="1"/>
              <a:t>Genentech</a:t>
            </a:r>
            <a:r>
              <a:rPr lang="ru-RU" dirty="0"/>
              <a:t> объявило о своем решении построить новые производственные мощности с распределительным центром в </a:t>
            </a:r>
            <a:r>
              <a:rPr lang="ru-RU" dirty="0" err="1"/>
              <a:t>Хиллсборо</a:t>
            </a:r>
            <a:r>
              <a:rPr lang="ru-RU" dirty="0"/>
              <a:t> (США, Орегон), которые начали функционировать в 2010 году. В июне 2007 года компания начала строительство и развитие производственных мощностей по исследованию кишечной палочки.</a:t>
            </a:r>
          </a:p>
        </p:txBody>
      </p:sp>
    </p:spTree>
    <p:extLst>
      <p:ext uri="{BB962C8B-B14F-4D97-AF65-F5344CB8AC3E}">
        <p14:creationId xmlns:p14="http://schemas.microsoft.com/office/powerpoint/2010/main" val="176573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effectLst/>
              </a:rPr>
              <a:t>Исследования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err="1"/>
              <a:t>Genentech</a:t>
            </a:r>
            <a:r>
              <a:rPr lang="ru-RU" dirty="0"/>
              <a:t> позиционирует себя как исследовательскую корпорацию, которая способствует развитию науки и внедрению инноваций. В компании работает более 1100 исследователей и учёных, которые занимаются широким диапазоном научной деятельности — от молекулярной биологии до химии белка в области </a:t>
            </a:r>
            <a:r>
              <a:rPr lang="ru-RU" dirty="0" err="1"/>
              <a:t>биоинформатики</a:t>
            </a:r>
            <a:r>
              <a:rPr lang="ru-RU" dirty="0"/>
              <a:t> и физиологии. Учёные </a:t>
            </a:r>
            <a:r>
              <a:rPr lang="ru-RU" dirty="0" err="1"/>
              <a:t>Genentech</a:t>
            </a:r>
            <a:r>
              <a:rPr lang="ru-RU" dirty="0"/>
              <a:t> в настоящее время сосредоточили свои усилия в 5 областях: онкология, иммунология, восстановление тканей, неврология и лечение инфекционных заболеваний. Расширение штата компании и поглощение </a:t>
            </a:r>
            <a:r>
              <a:rPr lang="ru-RU" dirty="0" err="1"/>
              <a:t>Genentech</a:t>
            </a:r>
            <a:r>
              <a:rPr lang="ru-RU" dirty="0"/>
              <a:t> свидетельствуют о намерении расширить исследования в микробиологии, медицинской визуализации и </a:t>
            </a:r>
            <a:r>
              <a:rPr lang="ru-RU" dirty="0" err="1"/>
              <a:t>нейроисследованиях</a:t>
            </a:r>
            <a:r>
              <a:rPr lang="ru-RU" dirty="0"/>
              <a:t>. За исключением небольшой научной группы, все исследовательские объекты </a:t>
            </a:r>
            <a:r>
              <a:rPr lang="ru-RU" dirty="0" err="1"/>
              <a:t>Genentech</a:t>
            </a:r>
            <a:r>
              <a:rPr lang="ru-RU" dirty="0"/>
              <a:t> находятся только на территории </a:t>
            </a:r>
            <a:r>
              <a:rPr lang="ru-RU" dirty="0" smtClean="0"/>
              <a:t>Сан-Франциско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1771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652096" y="305176"/>
            <a:ext cx="4968552" cy="2915816"/>
          </a:xfrm>
        </p:spPr>
        <p:txBody>
          <a:bodyPr>
            <a:normAutofit/>
          </a:bodyPr>
          <a:lstStyle/>
          <a:p>
            <a:r>
              <a:rPr lang="ru-RU" sz="1800" dirty="0"/>
              <a:t>Ученые первой в мире биотехнологической американской компании </a:t>
            </a:r>
            <a:r>
              <a:rPr lang="ru-RU" sz="1800" dirty="0" err="1"/>
              <a:t>Genentech</a:t>
            </a:r>
            <a:r>
              <a:rPr lang="ru-RU" sz="1800" dirty="0"/>
              <a:t> научились так вооружать антитела, чтобы обстрел раковой клетки велся сразу по нескольким направлениям.</a:t>
            </a:r>
          </a:p>
        </p:txBody>
      </p:sp>
      <p:pic>
        <p:nvPicPr>
          <p:cNvPr id="2050" name="Picture 2" descr="https://s.hdnux.com/photos/01/13/23/21/19739754/5/raw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06862" cy="320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oregonlive.com/resizer/CFidBft--RcnilmzrytwJJ6KS14=/1280x0/smart/advancelocal-adapter-image-uploads.s3.amazonaws.com/image.oregonlive.com/home/olive-media/width2048/img/business_impact/photo/genentech-hillsboro-1jpg-252937e1b164a2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068960"/>
            <a:ext cx="5214426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471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7920880" cy="1143000"/>
          </a:xfrm>
        </p:spPr>
        <p:txBody>
          <a:bodyPr/>
          <a:lstStyle/>
          <a:p>
            <a:r>
              <a:rPr lang="ru-RU" b="0" dirty="0">
                <a:effectLst/>
              </a:rPr>
              <a:t>Хронология продуктов</a:t>
            </a:r>
            <a:br>
              <a:rPr lang="ru-RU" b="0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14816" y="908720"/>
            <a:ext cx="8640960" cy="3474720"/>
          </a:xfrm>
        </p:spPr>
        <p:txBody>
          <a:bodyPr>
            <a:normAutofit fontScale="25000" lnSpcReduction="20000"/>
          </a:bodyPr>
          <a:lstStyle/>
          <a:p>
            <a:r>
              <a:rPr lang="ru-RU" sz="4000" dirty="0"/>
              <a:t>1982: Синтетический "человек" </a:t>
            </a:r>
            <a:r>
              <a:rPr lang="ru-RU" sz="4000" dirty="0">
                <a:hlinkClick r:id="rId2" tooltip="Инсулин"/>
              </a:rPr>
              <a:t>инсулин</a:t>
            </a:r>
            <a:r>
              <a:rPr lang="ru-RU" sz="4000" dirty="0"/>
              <a:t> одобрено </a:t>
            </a:r>
            <a:r>
              <a:rPr lang="ru-RU" sz="4000" dirty="0">
                <a:hlinkClick r:id="rId3" tooltip="Управление по санитарному надзору за качеством пищевых продуктов и медикаментов США"/>
              </a:rPr>
              <a:t>Управление по санитарному надзору за качеством пищевых продуктов и медикаментов США</a:t>
            </a:r>
            <a:r>
              <a:rPr lang="ru-RU" sz="4000" dirty="0"/>
              <a:t> (FDA), в партнерстве с производителем инсулина </a:t>
            </a:r>
            <a:r>
              <a:rPr lang="ru-RU" sz="4000" dirty="0">
                <a:hlinkClick r:id="rId4" tooltip="Эли Лилли и компания"/>
              </a:rPr>
              <a:t>Эли Лилли и компания</a:t>
            </a:r>
            <a:r>
              <a:rPr lang="ru-RU" sz="4000" dirty="0"/>
              <a:t>, который прошел процесс утверждения продукта FDA. Продукт (</a:t>
            </a:r>
            <a:r>
              <a:rPr lang="ru-RU" sz="4000" dirty="0" err="1">
                <a:hlinkClick r:id="rId5" tooltip="Хумулин"/>
              </a:rPr>
              <a:t>Хумулин</a:t>
            </a:r>
            <a:r>
              <a:rPr lang="ru-RU" sz="4000" dirty="0"/>
              <a:t> ) был лицензирован и произведен компанией </a:t>
            </a:r>
            <a:r>
              <a:rPr lang="ru-RU" sz="4000" dirty="0" err="1"/>
              <a:t>Lilly</a:t>
            </a:r>
            <a:r>
              <a:rPr lang="ru-RU" sz="4000" dirty="0"/>
              <a:t> и был первым в истории одобренным генно-инженерным терапевтическим средством для человека.</a:t>
            </a:r>
          </a:p>
          <a:p>
            <a:r>
              <a:rPr lang="ru-RU" sz="4000" dirty="0" smtClean="0"/>
              <a:t>1990</a:t>
            </a:r>
            <a:r>
              <a:rPr lang="ru-RU" sz="4000" dirty="0"/>
              <a:t>: </a:t>
            </a:r>
            <a:r>
              <a:rPr lang="ru-RU" sz="4000" dirty="0" err="1">
                <a:hlinkClick r:id="rId6" tooltip="Actimmune"/>
              </a:rPr>
              <a:t>Actimmune</a:t>
            </a:r>
            <a:r>
              <a:rPr lang="ru-RU" sz="4000" dirty="0"/>
              <a:t> (</a:t>
            </a:r>
            <a:r>
              <a:rPr lang="ru-RU" sz="4000" dirty="0">
                <a:hlinkClick r:id="rId7" tooltip="Интерферон"/>
              </a:rPr>
              <a:t>интерферон гамма 1b</a:t>
            </a:r>
            <a:r>
              <a:rPr lang="ru-RU" sz="4000" dirty="0"/>
              <a:t> ): Лечение </a:t>
            </a:r>
            <a:r>
              <a:rPr lang="ru-RU" sz="4000" dirty="0">
                <a:hlinkClick r:id="rId8" tooltip="Хроническая гранулематозная болезнь"/>
              </a:rPr>
              <a:t>хроническая гранулематозная болезнь</a:t>
            </a:r>
            <a:r>
              <a:rPr lang="ru-RU" sz="4000" dirty="0"/>
              <a:t> (по лицензии </a:t>
            </a:r>
            <a:r>
              <a:rPr lang="ru-RU" sz="4000" dirty="0" err="1"/>
              <a:t>Intermune</a:t>
            </a:r>
            <a:r>
              <a:rPr lang="ru-RU" sz="4000" dirty="0"/>
              <a:t>).</a:t>
            </a:r>
          </a:p>
          <a:p>
            <a:r>
              <a:rPr lang="ru-RU" sz="4000" dirty="0"/>
              <a:t>1993: </a:t>
            </a:r>
            <a:r>
              <a:rPr lang="ru-RU" sz="4000" dirty="0" err="1">
                <a:hlinkClick r:id="rId9" tooltip="Нутропин"/>
              </a:rPr>
              <a:t>Нутропин</a:t>
            </a:r>
            <a:r>
              <a:rPr lang="ru-RU" sz="4000" dirty="0"/>
              <a:t> (рекомбинантный </a:t>
            </a:r>
            <a:r>
              <a:rPr lang="ru-RU" sz="4000" dirty="0" err="1"/>
              <a:t>соматропин</a:t>
            </a:r>
            <a:r>
              <a:rPr lang="ru-RU" sz="4000" dirty="0"/>
              <a:t>): </a:t>
            </a:r>
            <a:r>
              <a:rPr lang="ru-RU" sz="4000" dirty="0">
                <a:hlinkClick r:id="rId10" tooltip="Гормон роста"/>
              </a:rPr>
              <a:t>Гормон роста</a:t>
            </a:r>
            <a:r>
              <a:rPr lang="ru-RU" sz="4000" dirty="0"/>
              <a:t> для детей и взрослых для лечения до </a:t>
            </a:r>
            <a:r>
              <a:rPr lang="ru-RU" sz="4000" dirty="0" err="1">
                <a:hlinkClick r:id="rId11" tooltip="Трансплантацияпочки"/>
              </a:rPr>
              <a:t>трансплантацияпочки</a:t>
            </a:r>
            <a:r>
              <a:rPr lang="ru-RU" sz="4000" dirty="0"/>
              <a:t> из-за </a:t>
            </a:r>
            <a:r>
              <a:rPr lang="ru-RU" sz="4000" dirty="0">
                <a:hlinkClick r:id="rId12" tooltip="Хроническая болезнь почек"/>
              </a:rPr>
              <a:t>хроническая болезнь почек</a:t>
            </a:r>
            <a:r>
              <a:rPr lang="ru-RU" sz="4000" dirty="0"/>
              <a:t>.</a:t>
            </a:r>
          </a:p>
          <a:p>
            <a:r>
              <a:rPr lang="ru-RU" sz="4000" dirty="0"/>
              <a:t>1993: </a:t>
            </a:r>
            <a:r>
              <a:rPr lang="ru-RU" sz="4000" dirty="0" err="1">
                <a:hlinkClick r:id="rId13" tooltip="Пульмозим"/>
              </a:rPr>
              <a:t>Пульмозим</a:t>
            </a:r>
            <a:r>
              <a:rPr lang="ru-RU" sz="4000" dirty="0"/>
              <a:t> (</a:t>
            </a:r>
            <a:r>
              <a:rPr lang="ru-RU" sz="4000" dirty="0" err="1"/>
              <a:t>дорназа</a:t>
            </a:r>
            <a:r>
              <a:rPr lang="ru-RU" sz="4000" dirty="0"/>
              <a:t> альфа): ингаляционное лечение для детей и молодых людей с </a:t>
            </a:r>
            <a:r>
              <a:rPr lang="ru-RU" sz="4000" dirty="0">
                <a:hlinkClick r:id="rId14" tooltip="Кистозный фиброз"/>
              </a:rPr>
              <a:t>кистозный фиброз</a:t>
            </a:r>
            <a:r>
              <a:rPr lang="ru-RU" sz="4000" dirty="0"/>
              <a:t> - рекомбинантный </a:t>
            </a:r>
            <a:r>
              <a:rPr lang="ru-RU" sz="4000" dirty="0" err="1">
                <a:hlinkClick r:id="rId15" tooltip="ДНКаза"/>
              </a:rPr>
              <a:t>ДНКаза</a:t>
            </a:r>
            <a:r>
              <a:rPr lang="ru-RU" sz="4000" dirty="0"/>
              <a:t>.</a:t>
            </a:r>
          </a:p>
          <a:p>
            <a:r>
              <a:rPr lang="ru-RU" sz="4000" dirty="0" smtClean="0"/>
              <a:t>2003</a:t>
            </a:r>
            <a:r>
              <a:rPr lang="ru-RU" sz="4000" dirty="0"/>
              <a:t>: </a:t>
            </a:r>
            <a:r>
              <a:rPr lang="ru-RU" sz="4000" dirty="0" err="1">
                <a:hlinkClick r:id="rId16" tooltip="Омализумаб"/>
              </a:rPr>
              <a:t>Xolair</a:t>
            </a:r>
            <a:r>
              <a:rPr lang="ru-RU" sz="4000" dirty="0"/>
              <a:t> (</a:t>
            </a:r>
            <a:r>
              <a:rPr lang="ru-RU" sz="4000" dirty="0" err="1"/>
              <a:t>омализумаб</a:t>
            </a:r>
            <a:r>
              <a:rPr lang="ru-RU" sz="4000" dirty="0"/>
              <a:t>): подкожная инъекция для стойких </a:t>
            </a:r>
            <a:r>
              <a:rPr lang="ru-RU" sz="4000" dirty="0">
                <a:hlinkClick r:id="rId17" tooltip="Астма"/>
              </a:rPr>
              <a:t>астма</a:t>
            </a:r>
            <a:r>
              <a:rPr lang="ru-RU" sz="4000" dirty="0"/>
              <a:t>.</a:t>
            </a:r>
          </a:p>
          <a:p>
            <a:r>
              <a:rPr lang="ru-RU" sz="4000" dirty="0"/>
              <a:t>2003: </a:t>
            </a:r>
            <a:r>
              <a:rPr lang="ru-RU" sz="4000" dirty="0" err="1">
                <a:hlinkClick r:id="rId18" tooltip="Эфализумаб"/>
              </a:rPr>
              <a:t>Raptiva</a:t>
            </a:r>
            <a:r>
              <a:rPr lang="ru-RU" sz="4000" dirty="0"/>
              <a:t> (</a:t>
            </a:r>
            <a:r>
              <a:rPr lang="ru-RU" sz="4000" dirty="0" err="1"/>
              <a:t>эфализумаб</a:t>
            </a:r>
            <a:r>
              <a:rPr lang="ru-RU" sz="4000" dirty="0"/>
              <a:t>): антитело, предназначенное для блокирования активации и реактивации </a:t>
            </a:r>
            <a:r>
              <a:rPr lang="ru-RU" sz="4000" dirty="0">
                <a:hlinkClick r:id="rId19" tooltip="Т-клетка"/>
              </a:rPr>
              <a:t>Т-клетки</a:t>
            </a:r>
            <a:r>
              <a:rPr lang="ru-RU" sz="4000" dirty="0"/>
              <a:t> которые приводят к развитию </a:t>
            </a:r>
            <a:r>
              <a:rPr lang="ru-RU" sz="4000" dirty="0">
                <a:hlinkClick r:id="rId20" tooltip="Псориаз"/>
              </a:rPr>
              <a:t>псориаз</a:t>
            </a:r>
            <a:r>
              <a:rPr lang="ru-RU" sz="4000" dirty="0"/>
              <a:t>. Разработано в партнерстве с </a:t>
            </a:r>
            <a:r>
              <a:rPr lang="ru-RU" sz="4000" dirty="0">
                <a:hlinkClick r:id="rId21"/>
              </a:rPr>
              <a:t>XOMA</a:t>
            </a:r>
            <a:r>
              <a:rPr lang="ru-RU" sz="4000" dirty="0"/>
              <a:t>. В 2009 году добровольный уход с рынка США после сообщений о </a:t>
            </a:r>
            <a:r>
              <a:rPr lang="ru-RU" sz="4000" dirty="0">
                <a:hlinkClick r:id="rId22" tooltip="Прогрессирующая мультифокальная лейкоэнцефалопатия"/>
              </a:rPr>
              <a:t>прогрессирующая мультифокальная </a:t>
            </a:r>
            <a:r>
              <a:rPr lang="ru-RU" sz="4000" dirty="0" err="1">
                <a:hlinkClick r:id="rId22" tooltip="Прогрессирующая мультифокальная лейкоэнцефалопатия"/>
              </a:rPr>
              <a:t>лейкоэнцефалопатия</a:t>
            </a:r>
            <a:r>
              <a:rPr lang="ru-RU" sz="4000" dirty="0"/>
              <a:t>.</a:t>
            </a:r>
          </a:p>
          <a:p>
            <a:r>
              <a:rPr lang="ru-RU" sz="4000" dirty="0"/>
              <a:t>2004: </a:t>
            </a:r>
            <a:r>
              <a:rPr lang="ru-RU" sz="4000" dirty="0" err="1">
                <a:hlinkClick r:id="rId23" tooltip="Бевацизумаб"/>
              </a:rPr>
              <a:t>Авастин</a:t>
            </a:r>
            <a:r>
              <a:rPr lang="ru-RU" sz="4000" dirty="0"/>
              <a:t> (</a:t>
            </a:r>
            <a:r>
              <a:rPr lang="ru-RU" sz="4000" dirty="0" err="1"/>
              <a:t>бевацизумаб</a:t>
            </a:r>
            <a:r>
              <a:rPr lang="ru-RU" sz="4000" dirty="0"/>
              <a:t>): Анти-VEGF </a:t>
            </a:r>
            <a:r>
              <a:rPr lang="ru-RU" sz="4000" dirty="0" err="1">
                <a:hlinkClick r:id="rId24" tooltip="Моноклональные антитела"/>
              </a:rPr>
              <a:t>моноклональное</a:t>
            </a:r>
            <a:r>
              <a:rPr lang="ru-RU" sz="4000" dirty="0">
                <a:hlinkClick r:id="rId24" tooltip="Моноклональные антитела"/>
              </a:rPr>
              <a:t> антитело</a:t>
            </a:r>
            <a:r>
              <a:rPr lang="ru-RU" sz="4000" dirty="0"/>
              <a:t> для лечения метастатического рака </a:t>
            </a:r>
            <a:r>
              <a:rPr lang="ru-RU" sz="4000" dirty="0">
                <a:hlinkClick r:id="rId25" tooltip="Толстая кишка (анатомия)"/>
              </a:rPr>
              <a:t>двоеточие</a:t>
            </a:r>
            <a:r>
              <a:rPr lang="ru-RU" sz="4000" dirty="0"/>
              <a:t> или </a:t>
            </a:r>
            <a:r>
              <a:rPr lang="ru-RU" sz="4000" dirty="0">
                <a:hlinkClick r:id="rId26" tooltip="Прямая кишка"/>
              </a:rPr>
              <a:t>прямая кишка</a:t>
            </a:r>
            <a:r>
              <a:rPr lang="ru-RU" sz="4000" dirty="0"/>
              <a:t>. В </a:t>
            </a:r>
            <a:r>
              <a:rPr lang="ru-RU" sz="4000" dirty="0" smtClean="0"/>
              <a:t>2006</a:t>
            </a:r>
            <a:r>
              <a:rPr lang="ru-RU" sz="4000" dirty="0"/>
              <a:t>: </a:t>
            </a:r>
            <a:r>
              <a:rPr lang="ru-RU" sz="4000" dirty="0" err="1">
                <a:hlinkClick r:id="rId27" tooltip="Ранибизумаб"/>
              </a:rPr>
              <a:t>Луцентис</a:t>
            </a:r>
            <a:r>
              <a:rPr lang="ru-RU" sz="4000" dirty="0"/>
              <a:t> (инъекция </a:t>
            </a:r>
            <a:r>
              <a:rPr lang="ru-RU" sz="4000" dirty="0" err="1"/>
              <a:t>ранибизумаба</a:t>
            </a:r>
            <a:r>
              <a:rPr lang="ru-RU" sz="4000" dirty="0"/>
              <a:t>): лечение </a:t>
            </a:r>
            <a:r>
              <a:rPr lang="ru-RU" sz="4000" dirty="0" err="1"/>
              <a:t>неоваскулярной</a:t>
            </a:r>
            <a:r>
              <a:rPr lang="ru-RU" sz="4000" dirty="0"/>
              <a:t> (влажной) возрастной дегенерации желтого пятна (AMD). FDA одобрило LUCENTIS после приоритетной проверки (шесть месяцев). </a:t>
            </a:r>
            <a:r>
              <a:rPr lang="ru-RU" sz="4000" dirty="0" err="1"/>
              <a:t>Genentech</a:t>
            </a:r>
            <a:r>
              <a:rPr lang="ru-RU" sz="4000" dirty="0"/>
              <a:t> начала поставки продукта 30 июня 2006 г., в день утверждения продукта.</a:t>
            </a:r>
          </a:p>
          <a:p>
            <a:r>
              <a:rPr lang="ru-RU" sz="4000" dirty="0"/>
              <a:t>2010: </a:t>
            </a:r>
            <a:r>
              <a:rPr lang="ru-RU" sz="4000" dirty="0" err="1">
                <a:hlinkClick r:id="rId28" tooltip="Актемра"/>
              </a:rPr>
              <a:t>Актемра</a:t>
            </a:r>
            <a:r>
              <a:rPr lang="ru-RU" sz="4000" dirty="0"/>
              <a:t> (</a:t>
            </a:r>
            <a:r>
              <a:rPr lang="ru-RU" sz="4000" dirty="0" err="1"/>
              <a:t>тоцилизумаб</a:t>
            </a:r>
            <a:r>
              <a:rPr lang="ru-RU" sz="4000" dirty="0"/>
              <a:t>): первое </a:t>
            </a:r>
            <a:r>
              <a:rPr lang="ru-RU" sz="4000" dirty="0" err="1"/>
              <a:t>моноклональное</a:t>
            </a:r>
            <a:r>
              <a:rPr lang="ru-RU" sz="4000" dirty="0"/>
              <a:t> антитело, ингибирующее рецептор интерлейкина-6 (ИЛ-6), одобренное для лечения ревматоидного артрита (РА).</a:t>
            </a:r>
          </a:p>
          <a:p>
            <a:r>
              <a:rPr lang="ru-RU" sz="4000" dirty="0"/>
              <a:t>2011: </a:t>
            </a:r>
            <a:r>
              <a:rPr lang="ru-RU" sz="4000" dirty="0" err="1">
                <a:hlinkClick r:id="rId29" tooltip="Вемурафениб"/>
              </a:rPr>
              <a:t>Зелбораф</a:t>
            </a:r>
            <a:r>
              <a:rPr lang="ru-RU" sz="4000" dirty="0"/>
              <a:t> (</a:t>
            </a:r>
            <a:r>
              <a:rPr lang="ru-RU" sz="4000" dirty="0" err="1"/>
              <a:t>вемурафениб</a:t>
            </a:r>
            <a:r>
              <a:rPr lang="ru-RU" sz="4000" dirty="0"/>
              <a:t>): для лечения </a:t>
            </a:r>
            <a:r>
              <a:rPr lang="ru-RU" sz="4000" dirty="0">
                <a:hlinkClick r:id="rId30" tooltip="Метастатическая меланома"/>
              </a:rPr>
              <a:t>метастатическая меланома</a:t>
            </a:r>
            <a:r>
              <a:rPr lang="ru-RU" sz="4000" dirty="0"/>
              <a:t> вызванный </a:t>
            </a:r>
            <a:r>
              <a:rPr lang="ru-RU" sz="4000" dirty="0">
                <a:hlinkClick r:id="rId31" tooltip="BRAF (ген)"/>
              </a:rPr>
              <a:t>BRAF</a:t>
            </a:r>
            <a:r>
              <a:rPr lang="ru-RU" sz="4000" dirty="0"/>
              <a:t> мутация.</a:t>
            </a:r>
          </a:p>
          <a:p>
            <a:r>
              <a:rPr lang="ru-RU" sz="4000" dirty="0" smtClean="0"/>
              <a:t>2012</a:t>
            </a:r>
            <a:r>
              <a:rPr lang="ru-RU" sz="4000" dirty="0"/>
              <a:t>: </a:t>
            </a:r>
            <a:r>
              <a:rPr lang="ru-RU" sz="4000" dirty="0" err="1">
                <a:hlinkClick r:id="rId32" tooltip="Пертузумаб"/>
              </a:rPr>
              <a:t>Perjeta</a:t>
            </a:r>
            <a:r>
              <a:rPr lang="ru-RU" sz="4000" dirty="0"/>
              <a:t> (</a:t>
            </a:r>
            <a:r>
              <a:rPr lang="ru-RU" sz="4000" dirty="0" err="1"/>
              <a:t>пертузумаб</a:t>
            </a:r>
            <a:r>
              <a:rPr lang="ru-RU" sz="4000" dirty="0"/>
              <a:t>): для использования в сочетании с </a:t>
            </a:r>
            <a:r>
              <a:rPr lang="ru-RU" sz="4000" dirty="0" err="1"/>
              <a:t>Герцептином</a:t>
            </a:r>
            <a:r>
              <a:rPr lang="ru-RU" sz="4000" dirty="0"/>
              <a:t> (</a:t>
            </a:r>
            <a:r>
              <a:rPr lang="ru-RU" sz="4000" dirty="0" err="1"/>
              <a:t>трастузумаб</a:t>
            </a:r>
            <a:r>
              <a:rPr lang="ru-RU" sz="4000" dirty="0"/>
              <a:t>) и </a:t>
            </a:r>
            <a:r>
              <a:rPr lang="ru-RU" sz="4000" dirty="0" err="1">
                <a:hlinkClick r:id="rId33" tooltip="Доцетаксел"/>
              </a:rPr>
              <a:t>доцетаксел</a:t>
            </a:r>
            <a:r>
              <a:rPr lang="ru-RU" sz="4000" dirty="0"/>
              <a:t> химиотерапия для лечения пациентов с ранее </a:t>
            </a:r>
            <a:r>
              <a:rPr lang="ru-RU" sz="4000" dirty="0" err="1"/>
              <a:t>нелеченным</a:t>
            </a:r>
            <a:r>
              <a:rPr lang="ru-RU" sz="4000" dirty="0"/>
              <a:t> HER2-положительным метастатическим раком молочной железы.</a:t>
            </a:r>
          </a:p>
          <a:p>
            <a:r>
              <a:rPr lang="ru-RU" sz="4000" dirty="0"/>
              <a:t>2013: </a:t>
            </a:r>
            <a:r>
              <a:rPr lang="ru-RU" sz="4000" dirty="0" err="1">
                <a:hlinkClick r:id="rId34" tooltip="Трастузумаб эмтанзин"/>
              </a:rPr>
              <a:t>Кадсила</a:t>
            </a:r>
            <a:r>
              <a:rPr lang="ru-RU" sz="4000" dirty="0"/>
              <a:t> (</a:t>
            </a:r>
            <a:r>
              <a:rPr lang="ru-RU" sz="4000" dirty="0" err="1"/>
              <a:t>адо-трастузумаб</a:t>
            </a:r>
            <a:r>
              <a:rPr lang="ru-RU" sz="4000" dirty="0"/>
              <a:t> </a:t>
            </a:r>
            <a:r>
              <a:rPr lang="ru-RU" sz="4000" dirty="0" err="1"/>
              <a:t>эмтанзин</a:t>
            </a:r>
            <a:r>
              <a:rPr lang="ru-RU" sz="4000" dirty="0"/>
              <a:t>): первый </a:t>
            </a:r>
            <a:r>
              <a:rPr lang="ru-RU" sz="4000" dirty="0" err="1"/>
              <a:t>конъюгат</a:t>
            </a:r>
            <a:r>
              <a:rPr lang="ru-RU" sz="4000" dirty="0"/>
              <a:t> антитело-лекарственное средство (ADC) </a:t>
            </a:r>
            <a:r>
              <a:rPr lang="ru-RU" sz="4000" dirty="0" err="1"/>
              <a:t>Genentech</a:t>
            </a:r>
            <a:r>
              <a:rPr lang="ru-RU" sz="4000" dirty="0"/>
              <a:t>, получивший одобрение FDA. Он состоит из </a:t>
            </a:r>
            <a:r>
              <a:rPr lang="ru-RU" sz="4000" dirty="0" err="1"/>
              <a:t>трастузумаба</a:t>
            </a:r>
            <a:r>
              <a:rPr lang="ru-RU" sz="4000" dirty="0"/>
              <a:t> (</a:t>
            </a:r>
            <a:r>
              <a:rPr lang="ru-RU" sz="4000" dirty="0" err="1"/>
              <a:t>герцептина</a:t>
            </a:r>
            <a:r>
              <a:rPr lang="ru-RU" sz="4000" dirty="0"/>
              <a:t>), связанного с цитотоксическим агентом </a:t>
            </a:r>
            <a:r>
              <a:rPr lang="ru-RU" sz="4000" dirty="0" err="1"/>
              <a:t>мертанзином</a:t>
            </a:r>
            <a:r>
              <a:rPr lang="ru-RU" sz="4000" dirty="0"/>
              <a:t> (DM1), который используется для лечения HER2-положительного метастатического рака груди.</a:t>
            </a:r>
          </a:p>
          <a:p>
            <a:r>
              <a:rPr lang="ru-RU" sz="4000" dirty="0"/>
              <a:t>2013: </a:t>
            </a:r>
            <a:r>
              <a:rPr lang="ru-RU" sz="4000" dirty="0" err="1">
                <a:hlinkClick r:id="rId35" tooltip="Обинутузумаб"/>
              </a:rPr>
              <a:t>Газива</a:t>
            </a:r>
            <a:r>
              <a:rPr lang="ru-RU" sz="4000" dirty="0"/>
              <a:t> (</a:t>
            </a:r>
            <a:r>
              <a:rPr lang="ru-RU" sz="4000" dirty="0" err="1"/>
              <a:t>обинутузумаб</a:t>
            </a:r>
            <a:r>
              <a:rPr lang="ru-RU" sz="4000" dirty="0"/>
              <a:t>): для использования в сочетании с </a:t>
            </a:r>
            <a:r>
              <a:rPr lang="ru-RU" sz="4000" dirty="0" err="1"/>
              <a:t>хлорамбуцилом</a:t>
            </a:r>
            <a:r>
              <a:rPr lang="ru-RU" sz="4000" dirty="0"/>
              <a:t> для лечения пациентов с ранее не леченными </a:t>
            </a:r>
            <a:r>
              <a:rPr lang="ru-RU" sz="4000" dirty="0">
                <a:hlinkClick r:id="rId36" tooltip="Хронический лимфолейкоз"/>
              </a:rPr>
              <a:t>хронический </a:t>
            </a:r>
            <a:r>
              <a:rPr lang="ru-RU" sz="4000" dirty="0" err="1">
                <a:hlinkClick r:id="rId36" tooltip="Хронический лимфолейкоз"/>
              </a:rPr>
              <a:t>лимфолейкоз</a:t>
            </a:r>
            <a:r>
              <a:rPr lang="ru-RU" sz="4000" dirty="0"/>
              <a:t> (CLL). </a:t>
            </a:r>
            <a:r>
              <a:rPr lang="ru-RU" sz="4000" dirty="0" err="1"/>
              <a:t>Газива</a:t>
            </a:r>
            <a:r>
              <a:rPr lang="ru-RU" sz="4000" dirty="0"/>
              <a:t> - первый препарат с </a:t>
            </a:r>
            <a:r>
              <a:rPr lang="ru-RU" sz="4000" dirty="0">
                <a:hlinkClick r:id="rId37" tooltip="Прорыв в терапии"/>
              </a:rPr>
              <a:t>революционная терапия</a:t>
            </a:r>
            <a:r>
              <a:rPr lang="ru-RU" sz="4000" dirty="0"/>
              <a:t> обозначение для получения одобрения FDA.</a:t>
            </a:r>
          </a:p>
          <a:p>
            <a:r>
              <a:rPr lang="ru-RU" sz="4000" dirty="0"/>
              <a:t>2014: </a:t>
            </a:r>
            <a:r>
              <a:rPr lang="ru-RU" sz="4000" dirty="0" err="1">
                <a:hlinkClick r:id="rId38" tooltip="Пирфенидон"/>
              </a:rPr>
              <a:t>Esbriet</a:t>
            </a:r>
            <a:r>
              <a:rPr lang="ru-RU" sz="4000" dirty="0"/>
              <a:t> (</a:t>
            </a:r>
            <a:r>
              <a:rPr lang="ru-RU" sz="4000" dirty="0" err="1"/>
              <a:t>пирфенидон</a:t>
            </a:r>
            <a:r>
              <a:rPr lang="ru-RU" sz="4000" dirty="0"/>
              <a:t>): </a:t>
            </a:r>
            <a:r>
              <a:rPr lang="ru-RU" sz="4000" dirty="0" err="1"/>
              <a:t>антифиброзный</a:t>
            </a:r>
            <a:r>
              <a:rPr lang="ru-RU" sz="4000" dirty="0"/>
              <a:t> препарат для лечения идиопатического легочного фиброза (IPF). Разработано </a:t>
            </a:r>
            <a:r>
              <a:rPr lang="ru-RU" sz="4000" dirty="0" err="1"/>
              <a:t>Intermune</a:t>
            </a:r>
            <a:r>
              <a:rPr lang="ru-RU" sz="4000" dirty="0"/>
              <a:t>, </a:t>
            </a:r>
            <a:r>
              <a:rPr lang="ru-RU" sz="4000" dirty="0" err="1"/>
              <a:t>Inc</a:t>
            </a:r>
            <a:r>
              <a:rPr lang="ru-RU" sz="4000" dirty="0"/>
              <a:t>.</a:t>
            </a:r>
          </a:p>
          <a:p>
            <a:r>
              <a:rPr lang="ru-RU" sz="4000" dirty="0" smtClean="0"/>
              <a:t>2015</a:t>
            </a:r>
            <a:r>
              <a:rPr lang="ru-RU" sz="4000" dirty="0"/>
              <a:t>: </a:t>
            </a:r>
            <a:r>
              <a:rPr lang="ru-RU" sz="4000" dirty="0" err="1">
                <a:hlinkClick r:id="rId39" tooltip="Алектиниб"/>
              </a:rPr>
              <a:t>Alecensa</a:t>
            </a:r>
            <a:r>
              <a:rPr lang="ru-RU" sz="4000" dirty="0"/>
              <a:t> (</a:t>
            </a:r>
            <a:r>
              <a:rPr lang="ru-RU" sz="4000" dirty="0" err="1"/>
              <a:t>алектиниб</a:t>
            </a:r>
            <a:r>
              <a:rPr lang="ru-RU" sz="4000" dirty="0"/>
              <a:t>): лечение </a:t>
            </a:r>
            <a:r>
              <a:rPr lang="ru-RU" sz="4000" dirty="0" err="1"/>
              <a:t>немелкоклеточного</a:t>
            </a:r>
            <a:r>
              <a:rPr lang="ru-RU" sz="4000" dirty="0"/>
              <a:t> рака легкого (НМРЛ).</a:t>
            </a:r>
          </a:p>
          <a:p>
            <a:r>
              <a:rPr lang="ru-RU" sz="4000" dirty="0" smtClean="0"/>
              <a:t>2016</a:t>
            </a:r>
            <a:r>
              <a:rPr lang="ru-RU" sz="4000" dirty="0"/>
              <a:t>: </a:t>
            </a:r>
            <a:r>
              <a:rPr lang="ru-RU" sz="4000" dirty="0" err="1">
                <a:hlinkClick r:id="rId40" tooltip="Тецентрик"/>
              </a:rPr>
              <a:t>Тецентрик</a:t>
            </a:r>
            <a:r>
              <a:rPr lang="ru-RU" sz="4000" dirty="0"/>
              <a:t> (</a:t>
            </a:r>
            <a:r>
              <a:rPr lang="ru-RU" sz="4000" dirty="0" err="1"/>
              <a:t>атезолизумаб</a:t>
            </a:r>
            <a:r>
              <a:rPr lang="ru-RU" sz="4000" dirty="0"/>
              <a:t>): первое в своем классе антитело против PD-L1 для лечения распространенного рака мочевого пузыря или метастатического </a:t>
            </a:r>
            <a:r>
              <a:rPr lang="ru-RU" sz="4000" dirty="0" err="1"/>
              <a:t>немелкоклеточного</a:t>
            </a:r>
            <a:r>
              <a:rPr lang="ru-RU" sz="4000" dirty="0"/>
              <a:t> рака легкого (НМРЛ), оба после неэффективности химиотерапии на основе платины. </a:t>
            </a:r>
            <a:r>
              <a:rPr lang="ru-RU" sz="4000" dirty="0" err="1"/>
              <a:t>Тецентрик</a:t>
            </a:r>
            <a:r>
              <a:rPr lang="ru-RU" sz="4000" dirty="0"/>
              <a:t> получил ускоренное одобрение по показаниям на запущенный рак мочевого пузыря из-за многообещающих результатов фазы II</a:t>
            </a:r>
            <a:r>
              <a:rPr lang="ru-RU" sz="4000" dirty="0" smtClean="0"/>
              <a:t>.</a:t>
            </a:r>
            <a:endParaRPr lang="ru-RU" sz="4000" dirty="0"/>
          </a:p>
          <a:p>
            <a:r>
              <a:rPr lang="ru-RU" sz="4000" dirty="0"/>
              <a:t>2017: </a:t>
            </a:r>
            <a:r>
              <a:rPr lang="ru-RU" sz="4000" dirty="0" err="1">
                <a:hlinkClick r:id="rId41" tooltip="Эмицизумаб"/>
              </a:rPr>
              <a:t>Гемлибра</a:t>
            </a:r>
            <a:r>
              <a:rPr lang="ru-RU" sz="4000" dirty="0"/>
              <a:t> (</a:t>
            </a:r>
            <a:r>
              <a:rPr lang="ru-RU" sz="4000" dirty="0" err="1"/>
              <a:t>эмицизумаб</a:t>
            </a:r>
            <a:r>
              <a:rPr lang="ru-RU" sz="4000" dirty="0"/>
              <a:t>): лечение гемофилии А. Разработано </a:t>
            </a:r>
            <a:r>
              <a:rPr lang="ru-RU" sz="4000" dirty="0" err="1">
                <a:hlinkClick r:id="rId42" tooltip="Chugai Pharmaceutical Co."/>
              </a:rPr>
              <a:t>Chugai</a:t>
            </a:r>
            <a:r>
              <a:rPr lang="ru-RU" sz="4000" dirty="0">
                <a:hlinkClick r:id="rId42" tooltip="Chugai Pharmaceutical Co."/>
              </a:rPr>
              <a:t> </a:t>
            </a:r>
            <a:r>
              <a:rPr lang="ru-RU" sz="4000" dirty="0" err="1">
                <a:hlinkClick r:id="rId42" tooltip="Chugai Pharmaceutical Co."/>
              </a:rPr>
              <a:t>Pharmaceutical</a:t>
            </a:r>
            <a:r>
              <a:rPr lang="ru-RU" sz="4000" dirty="0">
                <a:hlinkClick r:id="rId42" tooltip="Chugai Pharmaceutical Co."/>
              </a:rPr>
              <a:t> </a:t>
            </a:r>
            <a:r>
              <a:rPr lang="ru-RU" sz="4000" dirty="0" err="1">
                <a:hlinkClick r:id="rId42" tooltip="Chugai Pharmaceutical Co."/>
              </a:rPr>
              <a:t>Co</a:t>
            </a:r>
            <a:r>
              <a:rPr lang="ru-RU" sz="4000" dirty="0">
                <a:hlinkClick r:id="rId42" tooltip="Chugai Pharmaceutical Co."/>
              </a:rPr>
              <a:t>.</a:t>
            </a:r>
            <a:r>
              <a:rPr lang="ru-RU" sz="4000" dirty="0"/>
              <a:t>.</a:t>
            </a:r>
          </a:p>
          <a:p>
            <a:r>
              <a:rPr lang="ru-RU" sz="4000" dirty="0"/>
              <a:t>2018: </a:t>
            </a:r>
            <a:r>
              <a:rPr lang="ru-RU" sz="4000" dirty="0" err="1">
                <a:hlinkClick r:id="rId43" tooltip="Балоксавир марбоксил"/>
              </a:rPr>
              <a:t>Xofluza</a:t>
            </a:r>
            <a:r>
              <a:rPr lang="ru-RU" sz="4000" dirty="0"/>
              <a:t> (</a:t>
            </a:r>
            <a:r>
              <a:rPr lang="ru-RU" sz="4000" dirty="0" err="1"/>
              <a:t>Балоксавир</a:t>
            </a:r>
            <a:r>
              <a:rPr lang="ru-RU" sz="4000" dirty="0"/>
              <a:t> </a:t>
            </a:r>
            <a:r>
              <a:rPr lang="ru-RU" sz="4000" dirty="0" err="1"/>
              <a:t>марбоксил</a:t>
            </a:r>
            <a:r>
              <a:rPr lang="ru-RU" sz="4000" dirty="0"/>
              <a:t>): противовирусный препарат для лечения гриппа A и гриппа B. </a:t>
            </a:r>
            <a:r>
              <a:rPr lang="ru-RU" sz="4000" dirty="0" err="1">
                <a:hlinkClick r:id="rId44" tooltip="Шионоги"/>
              </a:rPr>
              <a:t>Шионоги</a:t>
            </a:r>
            <a:r>
              <a:rPr lang="ru-RU" sz="4000" dirty="0"/>
              <a:t>.</a:t>
            </a:r>
          </a:p>
          <a:p>
            <a:r>
              <a:rPr lang="ru-RU" sz="4000" dirty="0"/>
              <a:t>2019: </a:t>
            </a:r>
            <a:r>
              <a:rPr lang="ru-RU" sz="4000" dirty="0" err="1">
                <a:hlinkClick r:id="rId45" tooltip="Полатузумаб ведотин"/>
              </a:rPr>
              <a:t>Polivy</a:t>
            </a:r>
            <a:r>
              <a:rPr lang="ru-RU" sz="4000" dirty="0"/>
              <a:t> (</a:t>
            </a:r>
            <a:r>
              <a:rPr lang="ru-RU" sz="4000" dirty="0" err="1"/>
              <a:t>Полатузумаб</a:t>
            </a:r>
            <a:r>
              <a:rPr lang="ru-RU" sz="4000" dirty="0"/>
              <a:t> </a:t>
            </a:r>
            <a:r>
              <a:rPr lang="ru-RU" sz="4000" dirty="0" err="1"/>
              <a:t>ведотин-piiq</a:t>
            </a:r>
            <a:r>
              <a:rPr lang="ru-RU" sz="4000" dirty="0"/>
              <a:t>): лечение диффузной крупноклеточной В-клеточной </a:t>
            </a:r>
            <a:r>
              <a:rPr lang="ru-RU" sz="4000" dirty="0" err="1"/>
              <a:t>лимфомы</a:t>
            </a:r>
            <a:r>
              <a:rPr lang="ru-RU" sz="4000" dirty="0"/>
              <a:t> при использовании в сочетании с </a:t>
            </a:r>
            <a:r>
              <a:rPr lang="ru-RU" sz="4000" dirty="0" err="1"/>
              <a:t>бендамустином</a:t>
            </a:r>
            <a:r>
              <a:rPr lang="ru-RU" sz="4000" dirty="0"/>
              <a:t> и </a:t>
            </a:r>
            <a:r>
              <a:rPr lang="ru-RU" sz="4000" dirty="0" err="1"/>
              <a:t>ритуксимабом</a:t>
            </a:r>
            <a:r>
              <a:rPr lang="ru-RU" sz="40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5134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95536" y="188640"/>
            <a:ext cx="8229600" cy="3024336"/>
          </a:xfrm>
        </p:spPr>
        <p:txBody>
          <a:bodyPr>
            <a:normAutofit/>
          </a:bodyPr>
          <a:lstStyle/>
          <a:p>
            <a:r>
              <a:rPr lang="ru-RU" sz="1600" dirty="0"/>
              <a:t>Главный офис </a:t>
            </a:r>
            <a:r>
              <a:rPr lang="ru-RU" sz="1600" dirty="0" err="1"/>
              <a:t>Genentech</a:t>
            </a:r>
            <a:r>
              <a:rPr lang="ru-RU" sz="1600" dirty="0"/>
              <a:t> находится в </a:t>
            </a:r>
            <a:r>
              <a:rPr lang="ru-RU" sz="1600" dirty="0">
                <a:hlinkClick r:id="rId2" tooltip="Южный Сан-Франциско, Калифорния"/>
              </a:rPr>
              <a:t>Южный Сан-Франциско, Калифорния</a:t>
            </a:r>
            <a:r>
              <a:rPr lang="ru-RU" sz="1600" dirty="0"/>
              <a:t> (</a:t>
            </a:r>
            <a:r>
              <a:rPr lang="ru-RU" sz="1600" dirty="0">
                <a:hlinkClick r:id="rId3"/>
              </a:rPr>
              <a:t>37 ° 39′25 ″ </a:t>
            </a:r>
            <a:r>
              <a:rPr lang="ru-RU" sz="1600" dirty="0" err="1">
                <a:hlinkClick r:id="rId3"/>
              </a:rPr>
              <a:t>с.ш</a:t>
            </a:r>
            <a:r>
              <a:rPr lang="ru-RU" sz="1600" dirty="0">
                <a:hlinkClick r:id="rId3"/>
              </a:rPr>
              <a:t>. 122 ° 22′44 ″ </a:t>
            </a:r>
            <a:r>
              <a:rPr lang="ru-RU" sz="1600" dirty="0" err="1">
                <a:hlinkClick r:id="rId3"/>
              </a:rPr>
              <a:t>з.д</a:t>
            </a:r>
            <a:r>
              <a:rPr lang="ru-RU" sz="1600" dirty="0">
                <a:hlinkClick r:id="rId3"/>
              </a:rPr>
              <a:t>.﻿ / ﻿37,657 ° с.ш.122,379 ° з.</a:t>
            </a:r>
            <a:r>
              <a:rPr lang="ru-RU" sz="1600" dirty="0"/>
              <a:t>), с дополнительными производственными площадями в </a:t>
            </a:r>
            <a:r>
              <a:rPr lang="ru-RU" sz="1600" dirty="0" err="1">
                <a:hlinkClick r:id="rId4" tooltip="Вакавилль, Калифорния"/>
              </a:rPr>
              <a:t>Вакавилль</a:t>
            </a:r>
            <a:r>
              <a:rPr lang="ru-RU" sz="1600" dirty="0">
                <a:hlinkClick r:id="rId4" tooltip="Вакавилль, Калифорния"/>
              </a:rPr>
              <a:t>, Калифорния</a:t>
            </a:r>
            <a:r>
              <a:rPr lang="ru-RU" sz="1600" dirty="0"/>
              <a:t>; </a:t>
            </a:r>
            <a:r>
              <a:rPr lang="ru-RU" sz="1600" dirty="0" err="1">
                <a:hlinkClick r:id="rId5" tooltip="Оушенсайд, Калифорния"/>
              </a:rPr>
              <a:t>Оушенсайд</a:t>
            </a:r>
            <a:r>
              <a:rPr lang="ru-RU" sz="1600" dirty="0">
                <a:hlinkClick r:id="rId5" tooltip="Оушенсайд, Калифорния"/>
              </a:rPr>
              <a:t>, Калифорния</a:t>
            </a:r>
            <a:r>
              <a:rPr lang="ru-RU" sz="1600" dirty="0"/>
              <a:t>; и </a:t>
            </a:r>
            <a:r>
              <a:rPr lang="ru-RU" sz="1600" dirty="0" err="1">
                <a:hlinkClick r:id="rId6" tooltip="Хиллсборо, Орегон"/>
              </a:rPr>
              <a:t>Хиллсборо</a:t>
            </a:r>
            <a:r>
              <a:rPr lang="ru-RU" sz="1600" dirty="0">
                <a:hlinkClick r:id="rId6" tooltip="Хиллсборо, Орегон"/>
              </a:rPr>
              <a:t>, Орегон</a:t>
            </a:r>
            <a:r>
              <a:rPr lang="ru-RU" sz="1600" dirty="0"/>
              <a:t>.</a:t>
            </a:r>
          </a:p>
          <a:p>
            <a:r>
              <a:rPr lang="ru-RU" sz="1600" dirty="0"/>
              <a:t>В декабре 2006 года </a:t>
            </a:r>
            <a:r>
              <a:rPr lang="ru-RU" sz="1600" dirty="0" err="1"/>
              <a:t>Genentech</a:t>
            </a:r>
            <a:r>
              <a:rPr lang="ru-RU" sz="1600" dirty="0"/>
              <a:t> продала свой </a:t>
            </a:r>
            <a:r>
              <a:rPr lang="ru-RU" sz="1600" dirty="0" err="1">
                <a:hlinkClick r:id="rId7" tooltip="О Порриньо"/>
              </a:rPr>
              <a:t>Порриньо</a:t>
            </a:r>
            <a:r>
              <a:rPr lang="ru-RU" sz="1600" dirty="0"/>
              <a:t>, </a:t>
            </a:r>
            <a:r>
              <a:rPr lang="ru-RU" sz="1600" dirty="0">
                <a:hlinkClick r:id="rId8" tooltip="Испания"/>
              </a:rPr>
              <a:t>Испания</a:t>
            </a:r>
            <a:r>
              <a:rPr lang="ru-RU" sz="1600" dirty="0"/>
              <a:t>, возможность </a:t>
            </a:r>
            <a:r>
              <a:rPr lang="ru-RU" sz="1600" dirty="0" err="1">
                <a:hlinkClick r:id="rId9" tooltip="Lonza Group"/>
              </a:rPr>
              <a:t>Lonza</a:t>
            </a:r>
            <a:r>
              <a:rPr lang="ru-RU" sz="1600" dirty="0"/>
              <a:t> и приобрела эксклюзивное право на покупку завода </a:t>
            </a:r>
            <a:r>
              <a:rPr lang="ru-RU" sz="1600" dirty="0" err="1"/>
              <a:t>Lonza</a:t>
            </a:r>
            <a:r>
              <a:rPr lang="ru-RU" sz="1600" dirty="0"/>
              <a:t> по производству культур клеток млекопитающих, строящегося в г. </a:t>
            </a:r>
            <a:r>
              <a:rPr lang="ru-RU" sz="1600" dirty="0">
                <a:hlinkClick r:id="rId10" tooltip="Сингапур"/>
              </a:rPr>
              <a:t>Сингапур</a:t>
            </a:r>
            <a:r>
              <a:rPr lang="ru-RU" sz="1600" dirty="0"/>
              <a:t>. В июне 2007 года </a:t>
            </a:r>
            <a:r>
              <a:rPr lang="ru-RU" sz="1600" dirty="0" err="1"/>
              <a:t>Genentech</a:t>
            </a:r>
            <a:r>
              <a:rPr lang="ru-RU" sz="1600" dirty="0"/>
              <a:t> начала строительство и разработку </a:t>
            </a:r>
            <a:r>
              <a:rPr lang="ru-RU" sz="1600" i="1" dirty="0"/>
              <a:t>Кишечная палочка</a:t>
            </a:r>
            <a:r>
              <a:rPr lang="ru-RU" sz="1600" dirty="0"/>
              <a:t> производственные мощности, также в Сингапуре, для производства по всему миру </a:t>
            </a:r>
            <a:r>
              <a:rPr lang="ru-RU" sz="1600" dirty="0" err="1">
                <a:hlinkClick r:id="rId11" tooltip="Луцентис"/>
              </a:rPr>
              <a:t>Луцентис</a:t>
            </a:r>
            <a:r>
              <a:rPr lang="ru-RU" sz="1600" dirty="0"/>
              <a:t> (</a:t>
            </a:r>
            <a:r>
              <a:rPr lang="ru-RU" sz="1600" dirty="0" err="1">
                <a:hlinkClick r:id="rId12" tooltip="Ранибизумаб"/>
              </a:rPr>
              <a:t>ранибизумаб</a:t>
            </a:r>
            <a:r>
              <a:rPr lang="ru-RU" sz="1600" dirty="0"/>
              <a:t> инъекции) </a:t>
            </a:r>
            <a:r>
              <a:rPr lang="ru-RU" sz="1600" dirty="0" err="1"/>
              <a:t>нерасфасованное</a:t>
            </a:r>
            <a:r>
              <a:rPr lang="ru-RU" sz="1600" dirty="0"/>
              <a:t> лекарственное вещество.</a:t>
            </a:r>
          </a:p>
          <a:p>
            <a:endParaRPr lang="ru-RU" dirty="0"/>
          </a:p>
        </p:txBody>
      </p:sp>
      <p:pic>
        <p:nvPicPr>
          <p:cNvPr id="3074" name="Picture 2" descr="https://upload.wikimedia.org/wikipedia/commons/thumb/6/69/Genentech_HQ_buildings_9%2C_8%2C_6.JPG/1200px-Genentech_HQ_buildings_9%2C_8%2C_6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17902"/>
            <a:ext cx="5112568" cy="383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112291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</TotalTime>
  <Words>143</Words>
  <Application>Microsoft Office PowerPoint</Application>
  <PresentationFormat>Экран (4:3)</PresentationFormat>
  <Paragraphs>29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Georgia</vt:lpstr>
      <vt:lpstr>Trebuchet MS</vt:lpstr>
      <vt:lpstr>Воздушный поток</vt:lpstr>
      <vt:lpstr>Genentech</vt:lpstr>
      <vt:lpstr>Презентация PowerPoint</vt:lpstr>
      <vt:lpstr>Презентация PowerPoint</vt:lpstr>
      <vt:lpstr>Исследовательские центры</vt:lpstr>
      <vt:lpstr>Исследования</vt:lpstr>
      <vt:lpstr>Презентация PowerPoint</vt:lpstr>
      <vt:lpstr>Хронология продуктов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Genentech</dc:title>
  <dc:creator>Asus</dc:creator>
  <cp:lastModifiedBy>User</cp:lastModifiedBy>
  <cp:revision>3</cp:revision>
  <dcterms:created xsi:type="dcterms:W3CDTF">2022-10-26T07:14:24Z</dcterms:created>
  <dcterms:modified xsi:type="dcterms:W3CDTF">2022-11-10T09:49:06Z</dcterms:modified>
</cp:coreProperties>
</file>