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00"/>
    <a:srgbClr val="006000"/>
    <a:srgbClr val="005800"/>
    <a:srgbClr val="00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0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2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0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7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6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4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5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5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D249-1FFB-47AC-912D-45B45564836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85CA-95E6-4345-9396-5BDE4C410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4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nsanto Unveils First-Ever Triple-Stacked Herbicide Tolerant Cotton;  Purchases Israeli Company - Cotton Gr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9" y="0"/>
            <a:ext cx="6264696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6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yer Agrees To Buy Monsanto For $66 Billion : The Two-Way : NP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28397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ранее (1933–64) </a:t>
            </a:r>
            <a:r>
              <a:rPr lang="ru-RU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Chemical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Company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и (1901–33) </a:t>
            </a:r>
            <a:r>
              <a:rPr lang="ru-RU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Chemical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Works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, американская корпорация, которая была ведущим производителем химической, сельскохозяйственной и биохимической продукции. После приобретения компанией </a:t>
            </a:r>
            <a:r>
              <a:rPr lang="ru-RU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Bayer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в 2018 году она прекратила свое существование как юридическое лицо.</a:t>
            </a:r>
          </a:p>
        </p:txBody>
      </p:sp>
      <p:sp>
        <p:nvSpPr>
          <p:cNvPr id="4" name="Половина рамки 3"/>
          <p:cNvSpPr/>
          <p:nvPr/>
        </p:nvSpPr>
        <p:spPr>
          <a:xfrm>
            <a:off x="688085" y="764704"/>
            <a:ext cx="936104" cy="936104"/>
          </a:xfrm>
          <a:prstGeom prst="halfFrame">
            <a:avLst>
              <a:gd name="adj1" fmla="val 15573"/>
              <a:gd name="adj2" fmla="val 155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0800000">
            <a:off x="7425564" y="5013176"/>
            <a:ext cx="936104" cy="936104"/>
          </a:xfrm>
          <a:prstGeom prst="halfFrame">
            <a:avLst>
              <a:gd name="adj1" fmla="val 15573"/>
              <a:gd name="adj2" fmla="val 155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64704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Компания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Chemical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Works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была основана в 1901 году Джоном Ф. Куини (1859–1933), агентом по закупкам оптовой фармацевтической компании, для производства синтетического подсластителя сахарина, который тогда производился только в Германии.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417231"/>
            <a:ext cx="7740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В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1902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году фирма приступила к полномасштабному производству сахарина, в течение следующих нескольких лет добавила кофеин и ванилин в свою линейку продуктов, а в 1905 году начала получать прибыль. Поскольку компания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Coca-Cola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была одним из основных клиентов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, в 1915 году объем продаж достиг 1 миллиона долларов.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начала производить аспирин в 1917 году.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548680"/>
            <a:ext cx="1043608" cy="47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8127148" y="2186119"/>
            <a:ext cx="1043608" cy="47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1222764" y="4941168"/>
            <a:ext cx="6805620" cy="47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Сахарин – первый безопасный сахарозаменитель: описание, польза, вред,  применение - 1000.men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/>
          <a:stretch/>
        </p:blipFill>
        <p:spPr bwMode="auto">
          <a:xfrm>
            <a:off x="1933747" y="5196288"/>
            <a:ext cx="1148614" cy="10303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076" name="Picture 4" descr="кока-кола — Викисловар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22" y="5196289"/>
            <a:ext cx="862556" cy="103034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спирин C таблетки шипучие, 10 шт.: инструкция, цена, отзывы, аналоги.  Купить Аспирин C таблетки шипучие, 10 шт. от Bayer в Украине: Киев,  Харьков, Одесса | Аптека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7" b="16913"/>
          <a:stretch/>
        </p:blipFill>
        <p:spPr bwMode="auto">
          <a:xfrm>
            <a:off x="6032082" y="5196288"/>
            <a:ext cx="1271892" cy="103034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59982" y="45368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1902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61807" y="4472306"/>
            <a:ext cx="101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1902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8" y="44723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1902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3818" y="4869160"/>
            <a:ext cx="72008" cy="1552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35996" y="4897583"/>
            <a:ext cx="72008" cy="1552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32024" y="4897582"/>
            <a:ext cx="72008" cy="1552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9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5413829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10 Books About World War 2 History You Probably Haven't Heard Of | Hachette  Book Gro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6" r="11370"/>
          <a:stretch/>
        </p:blipFill>
        <p:spPr bwMode="auto">
          <a:xfrm>
            <a:off x="5413829" y="0"/>
            <a:ext cx="3727782" cy="68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000"/>
                </a:solidFill>
                <a:latin typeface="Bahnschrift" panose="020B0502040204020203" pitchFamily="34" charset="0"/>
              </a:rPr>
              <a:t>Как и многие другие американские химические компании, </a:t>
            </a:r>
            <a:r>
              <a:rPr lang="ru-RU" dirty="0" err="1" smtClean="0">
                <a:solidFill>
                  <a:srgbClr val="006000"/>
                </a:solidFill>
                <a:latin typeface="Bahnschrift" panose="020B0502040204020203" pitchFamily="34" charset="0"/>
              </a:rPr>
              <a:t>Monsanto</a:t>
            </a:r>
            <a:r>
              <a:rPr lang="ru-RU" dirty="0" smtClean="0">
                <a:solidFill>
                  <a:srgbClr val="006000"/>
                </a:solidFill>
                <a:latin typeface="Bahnschrift" panose="020B0502040204020203" pitchFamily="34" charset="0"/>
              </a:rPr>
              <a:t> расширилась во время Первой мировой войны и процветала под защитой высоких тарифов США 1920-х годов. Куини передал контроль над компанией своему сыну Эдгару М. Куини (1897–1968) в 1928 году. Эдгар Куини превратил </a:t>
            </a:r>
            <a:r>
              <a:rPr lang="ru-RU" dirty="0" err="1" smtClean="0">
                <a:solidFill>
                  <a:srgbClr val="006000"/>
                </a:solidFill>
                <a:latin typeface="Bahnschrift" panose="020B0502040204020203" pitchFamily="34" charset="0"/>
              </a:rPr>
              <a:t>Monsanto</a:t>
            </a:r>
            <a:r>
              <a:rPr lang="ru-RU" dirty="0" smtClean="0">
                <a:solidFill>
                  <a:srgbClr val="006000"/>
                </a:solidFill>
                <a:latin typeface="Bahnschrift" panose="020B0502040204020203" pitchFamily="34" charset="0"/>
              </a:rPr>
              <a:t> в промышленного гиганта, прежде чем уйти на пенсию в 1960 году. </a:t>
            </a:r>
            <a:endParaRPr lang="ru-RU" dirty="0">
              <a:solidFill>
                <a:srgbClr val="006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89040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000"/>
                </a:solidFill>
                <a:latin typeface="Bahnschrift" panose="020B0502040204020203" pitchFamily="34" charset="0"/>
              </a:rPr>
              <a:t>Производство </a:t>
            </a:r>
            <a:r>
              <a:rPr lang="ru-RU" dirty="0">
                <a:solidFill>
                  <a:srgbClr val="006000"/>
                </a:solidFill>
                <a:latin typeface="Bahnschrift" panose="020B0502040204020203" pitchFamily="34" charset="0"/>
              </a:rPr>
              <a:t>стирола, компонента синтетического каучука, было жизненно важным для военных действий США во время Второй мировой войны. Отражая разнообразие предлагаемых продуктов, компания сменила название на </a:t>
            </a:r>
            <a:r>
              <a:rPr lang="ru-RU" dirty="0" err="1">
                <a:solidFill>
                  <a:srgbClr val="006000"/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rgbClr val="006000"/>
                </a:solidFill>
                <a:latin typeface="Bahnschrift" panose="020B0502040204020203" pitchFamily="34" charset="0"/>
              </a:rPr>
              <a:t> </a:t>
            </a:r>
            <a:r>
              <a:rPr lang="ru-RU" dirty="0" err="1">
                <a:solidFill>
                  <a:srgbClr val="006000"/>
                </a:solidFill>
                <a:latin typeface="Bahnschrift" panose="020B0502040204020203" pitchFamily="34" charset="0"/>
              </a:rPr>
              <a:t>Company</a:t>
            </a:r>
            <a:r>
              <a:rPr lang="ru-RU" dirty="0">
                <a:solidFill>
                  <a:srgbClr val="006000"/>
                </a:solidFill>
                <a:latin typeface="Bahnschrift" panose="020B0502040204020203" pitchFamily="34" charset="0"/>
              </a:rPr>
              <a:t> в 1964 году.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-1" y="5949280"/>
            <a:ext cx="1043608" cy="47434"/>
          </a:xfrm>
          <a:prstGeom prst="rect">
            <a:avLst/>
          </a:prstGeom>
          <a:solidFill>
            <a:srgbClr val="00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13828" y="0"/>
            <a:ext cx="3730171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60636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В 1990-х годах приобретение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компаний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Calgene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Inc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., DEKALB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Genetics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и других биотехнологических фирм сделало ее лидером в разработке и производстве генетически модифицированных семян сельскохозяйственных культур. Она начала коммерческое производство BST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bovine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somatotropin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/бычьего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соматотропина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), синтетической добавки для молочных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коров.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3609153"/>
            <a:ext cx="5814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В это время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стала восприниматься общественностью в негативном свете. Продвижению генетически модифицированных организмов противостояли, и компания занималась химическими веществами, которые, как предполагалось, вызывали проблемы со здоровьем. В 2010-х годах было подано множество исков, утверждающих, что гербицид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Roundup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, содержащий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глифосат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, вызывает рак</a:t>
            </a:r>
            <a:r>
              <a:rPr lang="ru-RU" dirty="0"/>
              <a:t>. </a:t>
            </a:r>
          </a:p>
        </p:txBody>
      </p:sp>
      <p:pic>
        <p:nvPicPr>
          <p:cNvPr id="5122" name="Picture 2" descr="Генетически модифицированные семена и полевые культуры: производство,  хранение и использование — Свети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5"/>
          <a:stretch/>
        </p:blipFill>
        <p:spPr bwMode="auto">
          <a:xfrm>
            <a:off x="5800478" y="760636"/>
            <a:ext cx="2872708" cy="209636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овина рамки 5"/>
          <p:cNvSpPr/>
          <p:nvPr/>
        </p:nvSpPr>
        <p:spPr>
          <a:xfrm>
            <a:off x="289782" y="590212"/>
            <a:ext cx="355523" cy="720080"/>
          </a:xfrm>
          <a:prstGeom prst="halfFrame">
            <a:avLst>
              <a:gd name="adj1" fmla="val 15573"/>
              <a:gd name="adj2" fmla="val 155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8466155" y="5517232"/>
            <a:ext cx="355523" cy="720080"/>
          </a:xfrm>
          <a:prstGeom prst="halfFrame">
            <a:avLst>
              <a:gd name="adj1" fmla="val 15573"/>
              <a:gd name="adj2" fmla="val 155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4" descr="Effects of recombinant bovine somatotropin under conditions of high  production and heat stress. &gt; Israel Dairy : Israel Dai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/>
          <a:stretch/>
        </p:blipFill>
        <p:spPr bwMode="auto">
          <a:xfrm>
            <a:off x="467543" y="4048726"/>
            <a:ext cx="2216937" cy="1706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838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arden Weed Control | Roundup® Ready-To-Use Weed &amp; Grass Killer III with  Sure Shot® Wand | Round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693945" cy="44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19064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В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2016 году немецкая химико-фармацевтическая компания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Bayer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объявила о покупке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в рамках сделки на сумму более 60 миллиардов долларов. В 2018 году сделка по приобретению была завершена, и вскоре после этого в пользу истца было принято решение по первому иску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Roundup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3933056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Столкнувшись с возможностью обширных юридических обязательств,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Bayer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увидела, что ее стоимость снизилась. Позже в том же году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Monsanto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была объединена с подразделением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Bayer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по растениеводству. В 2020 году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Bayer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согласилась выплатить более 10 миллиардов долларов для урегулирования претензий в отношении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Roundup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548680"/>
            <a:ext cx="1043608" cy="47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8100392" y="6093296"/>
            <a:ext cx="1043608" cy="47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9306" y="-20070"/>
            <a:ext cx="5413829" cy="6889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2021 Channel Partner Awards: Ingram Micro, Telarus, Microsoft, M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1" r="29930"/>
          <a:stretch/>
        </p:blipFill>
        <p:spPr bwMode="auto">
          <a:xfrm flipH="1">
            <a:off x="-36513" y="0"/>
            <a:ext cx="3795818" cy="68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513" y="0"/>
            <a:ext cx="3795818" cy="6869894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53952" y="341792"/>
            <a:ext cx="4824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В 2009 году </a:t>
            </a:r>
            <a:r>
              <a:rPr lang="ru-RU" dirty="0" err="1">
                <a:solidFill>
                  <a:srgbClr val="004800"/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 была выбрана журналом </a:t>
            </a:r>
            <a:r>
              <a:rPr lang="ru-RU" dirty="0" err="1">
                <a:solidFill>
                  <a:srgbClr val="004800"/>
                </a:solidFill>
                <a:latin typeface="Bahnschrift" panose="020B0502040204020203" pitchFamily="34" charset="0"/>
              </a:rPr>
              <a:t>Forbes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 компанией года</a:t>
            </a:r>
            <a:r>
              <a:rPr lang="ru-RU" dirty="0" smtClean="0">
                <a:solidFill>
                  <a:srgbClr val="004800"/>
                </a:solidFill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800"/>
                </a:solidFill>
                <a:latin typeface="Bahnschrift" panose="020B0502040204020203" pitchFamily="34" charset="0"/>
              </a:rPr>
              <a:t>В 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2010 году швейцарская исследовательская фирма </a:t>
            </a:r>
            <a:r>
              <a:rPr lang="ru-RU" dirty="0" err="1">
                <a:solidFill>
                  <a:srgbClr val="004800"/>
                </a:solidFill>
                <a:latin typeface="Bahnschrift" panose="020B0502040204020203" pitchFamily="34" charset="0"/>
              </a:rPr>
              <a:t>Covalence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 оценила </a:t>
            </a:r>
            <a:r>
              <a:rPr lang="ru-RU" dirty="0" err="1">
                <a:solidFill>
                  <a:srgbClr val="004800"/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 как наименее </a:t>
            </a:r>
            <a:r>
              <a:rPr lang="ru-RU" dirty="0" smtClean="0">
                <a:solidFill>
                  <a:srgbClr val="004800"/>
                </a:solidFill>
                <a:latin typeface="Bahnschrift" panose="020B0502040204020203" pitchFamily="34" charset="0"/>
              </a:rPr>
              <a:t>этичную 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из 581 многонациональной корпорации на основе их индекса отслеживания репутации </a:t>
            </a:r>
            <a:r>
              <a:rPr lang="ru-RU" dirty="0" err="1" smtClean="0">
                <a:solidFill>
                  <a:srgbClr val="004800"/>
                </a:solidFill>
                <a:latin typeface="Bahnschrift" panose="020B0502040204020203" pitchFamily="34" charset="0"/>
              </a:rPr>
              <a:t>EthicalQuote</a:t>
            </a:r>
            <a:r>
              <a:rPr lang="ru-RU" dirty="0" smtClean="0">
                <a:solidFill>
                  <a:srgbClr val="004800"/>
                </a:solidFill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800"/>
                </a:solidFill>
                <a:latin typeface="Bahnschrift" panose="020B0502040204020203" pitchFamily="34" charset="0"/>
              </a:rPr>
              <a:t>Журнал </a:t>
            </a:r>
            <a:r>
              <a:rPr lang="ru-RU" dirty="0" err="1">
                <a:solidFill>
                  <a:srgbClr val="004800"/>
                </a:solidFill>
                <a:latin typeface="Bahnschrift" panose="020B0502040204020203" pitchFamily="34" charset="0"/>
              </a:rPr>
              <a:t>Science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 включил </a:t>
            </a:r>
            <a:r>
              <a:rPr lang="ru-RU" dirty="0" err="1">
                <a:solidFill>
                  <a:srgbClr val="004800"/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 в свой список 20 лучших работодателей в период с 2011 по 2014 год. </a:t>
            </a:r>
            <a:endParaRPr lang="ru-RU" dirty="0" smtClean="0">
              <a:solidFill>
                <a:srgbClr val="004800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800"/>
                </a:solidFill>
                <a:latin typeface="Bahnschrift" panose="020B0502040204020203" pitchFamily="34" charset="0"/>
              </a:rPr>
              <a:t>В 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2012 году он назвал компанию «инновационным лидером в отрасли», «вносит необходимые изменения» и «проводит важные качественные исследования». </a:t>
            </a:r>
            <a:r>
              <a:rPr lang="ru-RU" dirty="0" smtClean="0">
                <a:solidFill>
                  <a:srgbClr val="004800"/>
                </a:solidFill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800"/>
                </a:solidFill>
                <a:latin typeface="Bahnschrift" panose="020B0502040204020203" pitchFamily="34" charset="0"/>
              </a:rPr>
              <a:t>Исполнительный 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директор </a:t>
            </a:r>
            <a:r>
              <a:rPr lang="ru-RU" dirty="0" err="1">
                <a:solidFill>
                  <a:srgbClr val="004800"/>
                </a:solidFill>
                <a:latin typeface="Bahnschrift" panose="020B0502040204020203" pitchFamily="34" charset="0"/>
              </a:rPr>
              <a:t>Monsanto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 Роберт </a:t>
            </a:r>
            <a:r>
              <a:rPr lang="ru-RU" dirty="0" err="1">
                <a:solidFill>
                  <a:srgbClr val="004800"/>
                </a:solidFill>
                <a:latin typeface="Bahnschrift" panose="020B0502040204020203" pitchFamily="34" charset="0"/>
              </a:rPr>
              <a:t>Фрэйли</a:t>
            </a:r>
            <a:r>
              <a:rPr lang="ru-RU" dirty="0">
                <a:solidFill>
                  <a:srgbClr val="004800"/>
                </a:solidFill>
                <a:latin typeface="Bahnschrift" panose="020B0502040204020203" pitchFamily="34" charset="0"/>
              </a:rPr>
              <a:t> получил Всемирную продовольственную премию за «прорывные достижения в создании, разработке и применении современной сельскохозяйственной биотехнологии».</a:t>
            </a:r>
          </a:p>
        </p:txBody>
      </p:sp>
    </p:spTree>
    <p:extLst>
      <p:ext uri="{BB962C8B-B14F-4D97-AF65-F5344CB8AC3E}">
        <p14:creationId xmlns:p14="http://schemas.microsoft.com/office/powerpoint/2010/main" val="885981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529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Bahnschrift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 Няфняф</dc:creator>
  <cp:lastModifiedBy>User</cp:lastModifiedBy>
  <cp:revision>8</cp:revision>
  <dcterms:created xsi:type="dcterms:W3CDTF">2022-10-22T15:06:05Z</dcterms:created>
  <dcterms:modified xsi:type="dcterms:W3CDTF">2022-11-10T09:49:25Z</dcterms:modified>
</cp:coreProperties>
</file>