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1" r:id="rId3"/>
    <p:sldId id="260" r:id="rId4"/>
    <p:sldId id="258" r:id="rId5"/>
    <p:sldId id="269" r:id="rId6"/>
    <p:sldId id="263" r:id="rId7"/>
    <p:sldId id="265" r:id="rId8"/>
    <p:sldId id="26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502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Лекция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Основные понятия и законы химии. Эквивалент. Закон эквивалентов.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>Закон титрования.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1399032"/>
          </a:xfrm>
        </p:spPr>
        <p:txBody>
          <a:bodyPr/>
          <a:lstStyle/>
          <a:p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</a:rPr>
              <a:t>Введение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НЕОРГАНИЧЕСКАЯ ХИМИЯ -</a:t>
            </a:r>
            <a:r>
              <a:rPr lang="ru-RU" dirty="0" smtClean="0"/>
              <a:t> наука о химических элементах и образуемых ими простых и сложных веществах, за исключением органических  соединений.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Понятие «неорганическая химия» появилось первоначально для обозначения веществ минерального происхождения.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понятия и законы химии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219200"/>
            <a:ext cx="609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Закон Авогадро</a:t>
            </a:r>
          </a:p>
          <a:p>
            <a:pPr algn="ctr"/>
            <a:r>
              <a:rPr lang="ru-RU" sz="2400" b="1" dirty="0" smtClean="0"/>
              <a:t>(1811 г.)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равных объемах различных газов при одинаковых условиях (температура, давление и т.д.) содержится одинаковое число молекул.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Закон справедлив только для газообразных веществ.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u="sng" dirty="0" smtClean="0"/>
              <a:t>Следствия</a:t>
            </a:r>
            <a:r>
              <a:rPr lang="ru-RU" i="1" u="sng" dirty="0" smtClean="0"/>
              <a:t>.</a:t>
            </a:r>
            <a:endParaRPr lang="ru-RU" dirty="0" smtClean="0"/>
          </a:p>
          <a:p>
            <a:r>
              <a:rPr lang="ru-RU" i="1" u="sng" dirty="0" smtClean="0"/>
              <a:t> </a:t>
            </a:r>
            <a:endParaRPr lang="ru-RU" dirty="0" smtClean="0"/>
          </a:p>
          <a:p>
            <a:r>
              <a:rPr lang="ru-RU" dirty="0" smtClean="0"/>
              <a:t>1.      Одно и то же число молекул различных газов при  одинаковых условиях занимает одинаковые объемы.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2.      При нормальных условиях (0°C = 273°К , 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атм</a:t>
            </a:r>
            <a:r>
              <a:rPr lang="ru-RU" dirty="0" smtClean="0"/>
              <a:t> = 101,3 кПа) 1 моль любого газа занимает объем 22,4 л.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4338" name="Picture 2" descr="http://all-biography.ru/wp-content/uploads/2015/02/Amedeo-Avogad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19200"/>
            <a:ext cx="2286000" cy="28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4114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Амедео</a:t>
            </a:r>
            <a:r>
              <a:rPr lang="ru-RU" dirty="0" smtClean="0"/>
              <a:t> Авогадро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990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Эквивалент. Закон эквивалентов.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600200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Еще до создания </a:t>
            </a:r>
            <a:r>
              <a:rPr lang="ru-RU" sz="2400" dirty="0" err="1" smtClean="0"/>
              <a:t>атомно</a:t>
            </a:r>
            <a:r>
              <a:rPr lang="ru-RU" sz="2400" dirty="0" smtClean="0"/>
              <a:t> –молекулярного учения было установлено, что простые и сложные вещества вступают в химические реакции в строго определенных массовых соотношениях.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Эквивалент вещества</a:t>
            </a:r>
            <a:r>
              <a:rPr lang="ru-RU" sz="2400" dirty="0" smtClean="0"/>
              <a:t> или </a:t>
            </a:r>
            <a:r>
              <a:rPr lang="ru-RU" sz="2400" b="1" dirty="0" smtClean="0"/>
              <a:t>Эквивалент</a:t>
            </a:r>
            <a:r>
              <a:rPr lang="ru-RU" sz="2400" dirty="0" smtClean="0"/>
              <a:t> — это реальная или условная частица, которая может присоединять, высвобождать или другим способом быть эквивалентна катиону водорода в кислотно-основных химических реакциях или электрону в окислительно-восстановительных реакциях</a:t>
            </a:r>
            <a:r>
              <a:rPr lang="ru-RU" sz="2400" baseline="300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Эквивалентные массы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Э </a:t>
            </a:r>
            <a:r>
              <a:rPr lang="en-US" sz="2800" b="1" dirty="0" smtClean="0"/>
              <a:t>[</a:t>
            </a:r>
            <a:r>
              <a:rPr lang="ru-RU" sz="2800" b="1" dirty="0" smtClean="0"/>
              <a:t>г</a:t>
            </a:r>
            <a:r>
              <a:rPr lang="en-US" sz="2800" b="1" dirty="0" smtClean="0"/>
              <a:t>/</a:t>
            </a:r>
            <a:r>
              <a:rPr lang="ru-RU" sz="2800" b="1" dirty="0" smtClean="0"/>
              <a:t>моль</a:t>
            </a:r>
            <a:r>
              <a:rPr lang="en-US" sz="2800" b="1" dirty="0" smtClean="0"/>
              <a:t>]</a:t>
            </a:r>
            <a:r>
              <a:rPr lang="ru-RU" sz="2800" b="1" dirty="0" smtClean="0"/>
              <a:t> </a:t>
            </a:r>
            <a:r>
              <a:rPr lang="ru-RU" sz="2800" dirty="0" smtClean="0"/>
              <a:t>-эквивалентная масса -  это масса одного эквивалента элемента или вещества.</a:t>
            </a:r>
            <a:endParaRPr lang="en-US" sz="2800" dirty="0" smtClean="0"/>
          </a:p>
          <a:p>
            <a:r>
              <a:rPr lang="ru-RU" u="sng" dirty="0" smtClean="0"/>
              <a:t>Формулы для расчета эквивалентных масс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1)  Э </a:t>
            </a:r>
            <a:r>
              <a:rPr lang="ru-RU" sz="1800" dirty="0" smtClean="0"/>
              <a:t>элемента</a:t>
            </a:r>
            <a:r>
              <a:rPr lang="ru-RU" dirty="0" smtClean="0"/>
              <a:t> = М</a:t>
            </a:r>
            <a:r>
              <a:rPr lang="ru-RU" sz="1800" dirty="0" smtClean="0"/>
              <a:t> элемента</a:t>
            </a:r>
            <a:r>
              <a:rPr lang="ru-RU" dirty="0" smtClean="0"/>
              <a:t>/ В</a:t>
            </a:r>
            <a:r>
              <a:rPr lang="ru-RU" sz="1800" dirty="0" smtClean="0"/>
              <a:t>алентность элемента ;</a:t>
            </a:r>
          </a:p>
          <a:p>
            <a:pPr>
              <a:buNone/>
            </a:pPr>
            <a:r>
              <a:rPr lang="ru-RU" dirty="0" smtClean="0"/>
              <a:t>2)  Э</a:t>
            </a:r>
            <a:r>
              <a:rPr lang="ru-RU" sz="1800" dirty="0" smtClean="0"/>
              <a:t> оксида = </a:t>
            </a:r>
            <a:r>
              <a:rPr lang="ru-RU" dirty="0" err="1" smtClean="0"/>
              <a:t>Э</a:t>
            </a:r>
            <a:r>
              <a:rPr lang="ru-RU" sz="1800" dirty="0" err="1" smtClean="0"/>
              <a:t>элемента</a:t>
            </a:r>
            <a:r>
              <a:rPr lang="ru-RU" sz="1800" dirty="0" smtClean="0"/>
              <a:t> + </a:t>
            </a:r>
            <a:r>
              <a:rPr lang="ru-RU" dirty="0" err="1" smtClean="0"/>
              <a:t>Э</a:t>
            </a:r>
            <a:r>
              <a:rPr lang="ru-RU" sz="1800" dirty="0" err="1" smtClean="0"/>
              <a:t>кислорода</a:t>
            </a:r>
            <a:r>
              <a:rPr lang="ru-RU" sz="1800" dirty="0" smtClean="0"/>
              <a:t> = </a:t>
            </a:r>
            <a:r>
              <a:rPr lang="ru-RU" dirty="0" err="1" smtClean="0"/>
              <a:t>Э</a:t>
            </a:r>
            <a:r>
              <a:rPr lang="ru-RU" sz="1800" dirty="0" err="1" smtClean="0"/>
              <a:t>элемента</a:t>
            </a:r>
            <a:r>
              <a:rPr lang="ru-RU" sz="1800" dirty="0" smtClean="0"/>
              <a:t> + </a:t>
            </a:r>
            <a:r>
              <a:rPr lang="ru-RU" dirty="0" smtClean="0"/>
              <a:t>8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dirty="0" smtClean="0"/>
              <a:t>3)  Э </a:t>
            </a:r>
            <a:r>
              <a:rPr lang="ru-RU" sz="1800" dirty="0" smtClean="0"/>
              <a:t>основания</a:t>
            </a:r>
            <a:r>
              <a:rPr lang="ru-RU" dirty="0" smtClean="0"/>
              <a:t> = М </a:t>
            </a:r>
            <a:r>
              <a:rPr lang="ru-RU" sz="1800" dirty="0" smtClean="0"/>
              <a:t>основания</a:t>
            </a:r>
            <a:r>
              <a:rPr lang="ru-RU" dirty="0" smtClean="0"/>
              <a:t>/ </a:t>
            </a:r>
            <a:r>
              <a:rPr lang="en-US" sz="4000" dirty="0" smtClean="0"/>
              <a:t>n</a:t>
            </a:r>
            <a:r>
              <a:rPr lang="en-US" dirty="0" smtClean="0"/>
              <a:t> </a:t>
            </a:r>
            <a:r>
              <a:rPr lang="en-US" sz="1800" dirty="0" smtClean="0"/>
              <a:t>OH</a:t>
            </a:r>
            <a:r>
              <a:rPr lang="ru-RU" sz="1800" dirty="0" smtClean="0"/>
              <a:t> ;</a:t>
            </a:r>
          </a:p>
          <a:p>
            <a:pPr>
              <a:buNone/>
            </a:pPr>
            <a:r>
              <a:rPr lang="ru-RU" dirty="0" smtClean="0"/>
              <a:t>4)  Э</a:t>
            </a:r>
            <a:r>
              <a:rPr lang="ru-RU" sz="1800" dirty="0" smtClean="0"/>
              <a:t> кислоты = </a:t>
            </a:r>
            <a:r>
              <a:rPr lang="ru-RU" dirty="0" smtClean="0"/>
              <a:t>М </a:t>
            </a:r>
            <a:r>
              <a:rPr lang="ru-RU" sz="1800" dirty="0" smtClean="0"/>
              <a:t>кислоты</a:t>
            </a:r>
            <a:r>
              <a:rPr lang="ru-RU" dirty="0" smtClean="0"/>
              <a:t>/</a:t>
            </a:r>
            <a:r>
              <a:rPr lang="ru-RU" sz="1800" dirty="0" smtClean="0"/>
              <a:t> </a:t>
            </a:r>
            <a:r>
              <a:rPr lang="en-US" sz="4000" dirty="0" smtClean="0"/>
              <a:t>n</a:t>
            </a:r>
            <a:r>
              <a:rPr lang="en-US" sz="1800" dirty="0" smtClean="0"/>
              <a:t> H</a:t>
            </a:r>
            <a:r>
              <a:rPr lang="ru-RU" sz="1800" dirty="0" smtClean="0"/>
              <a:t> ;</a:t>
            </a:r>
          </a:p>
          <a:p>
            <a:pPr>
              <a:buNone/>
            </a:pPr>
            <a:r>
              <a:rPr lang="ru-RU" dirty="0" smtClean="0"/>
              <a:t>5)  Э</a:t>
            </a:r>
            <a:r>
              <a:rPr lang="ru-RU" sz="1800" dirty="0" smtClean="0"/>
              <a:t> соли = </a:t>
            </a:r>
            <a:r>
              <a:rPr lang="ru-RU" dirty="0" smtClean="0"/>
              <a:t>М</a:t>
            </a:r>
            <a:r>
              <a:rPr lang="ru-RU" sz="1800" dirty="0" smtClean="0"/>
              <a:t> соли</a:t>
            </a:r>
            <a:r>
              <a:rPr lang="ru-RU" dirty="0" smtClean="0"/>
              <a:t>/ </a:t>
            </a:r>
            <a:r>
              <a:rPr lang="ru-RU" sz="1800" dirty="0" smtClean="0"/>
              <a:t> </a:t>
            </a:r>
            <a:r>
              <a:rPr lang="ru-RU" dirty="0" smtClean="0"/>
              <a:t>В</a:t>
            </a:r>
            <a:r>
              <a:rPr lang="ru-RU" sz="1800" dirty="0" smtClean="0"/>
              <a:t>алентность металла *</a:t>
            </a:r>
            <a:r>
              <a:rPr lang="en-US" sz="4000" dirty="0" smtClean="0"/>
              <a:t>n</a:t>
            </a:r>
            <a:r>
              <a:rPr lang="en-US" sz="1800" dirty="0" smtClean="0"/>
              <a:t> </a:t>
            </a:r>
            <a:r>
              <a:rPr lang="ru-RU" sz="1800" dirty="0" smtClean="0"/>
              <a:t>металла ;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609600"/>
            <a:ext cx="8915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Одним из основных законов химии является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закон эквивалентов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, открытый в конце 18 века: массы элементов, соединяющихся друг с другом, пропорциональны их эквивалентам: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где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</a:rPr>
              <a:t>m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effectLst/>
                <a:latin typeface="Verdana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</a:rPr>
              <a:t>m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effectLst/>
                <a:latin typeface="Verdana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 – массы взаимодействующих веществ А и 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Э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effectLst/>
                <a:latin typeface="Verdana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 и Э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effectLst/>
                <a:latin typeface="Verdana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 – эквиваленты этих веществ.</a:t>
            </a:r>
          </a:p>
        </p:txBody>
      </p:sp>
      <p:pic>
        <p:nvPicPr>
          <p:cNvPr id="20484" name="Picture 4" descr="http://zavantag.com/tw_files2/urls_5/2023/d-2022895/2022895_html_m386ab79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3733800" cy="2026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1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Пример 2</a:t>
            </a:r>
            <a:r>
              <a:rPr lang="ru-RU" sz="2400" dirty="0" smtClean="0"/>
              <a:t>. Определите эквивалент (Э) и эквивалентную массу М</a:t>
            </a:r>
            <a:r>
              <a:rPr lang="ru-RU" sz="2400" baseline="-25000" dirty="0" smtClean="0"/>
              <a:t>Э (Х) </a:t>
            </a:r>
            <a:r>
              <a:rPr lang="ru-RU" sz="2400" dirty="0" smtClean="0"/>
              <a:t>азота, серы и хлора в соединениях </a:t>
            </a:r>
            <a:r>
              <a:rPr lang="ru-RU" sz="2400" dirty="0" err="1" smtClean="0"/>
              <a:t>NHз</a:t>
            </a:r>
            <a:r>
              <a:rPr lang="ru-RU" sz="2400" dirty="0" smtClean="0"/>
              <a:t> ,H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S и </a:t>
            </a:r>
            <a:r>
              <a:rPr lang="ru-RU" sz="2400" dirty="0" err="1" smtClean="0"/>
              <a:t>HCl</a:t>
            </a:r>
            <a:r>
              <a:rPr lang="ru-RU" sz="2400" dirty="0" smtClean="0"/>
              <a:t>.</a:t>
            </a:r>
          </a:p>
          <a:p>
            <a:r>
              <a:rPr lang="ru-RU" sz="2400" i="1" dirty="0" smtClean="0"/>
              <a:t>Решение.</a:t>
            </a:r>
            <a:r>
              <a:rPr lang="ru-RU" sz="2400" dirty="0" smtClean="0"/>
              <a:t> Масса вещества и количество вещества – понятия неидентичные. Масса выражается в килограммах (граммах), а количество вещества – в молях.</a:t>
            </a:r>
          </a:p>
          <a:p>
            <a:r>
              <a:rPr lang="ru-RU" sz="2400" dirty="0" smtClean="0"/>
              <a:t>В данных соединениях с 1 моль атомов водорода соединяется 1/3 моль азота,1/2 моль серы и 1 моль хлора. Отсюда Э(N) =1/3 моль, Э(S) =1/2 моль, Э(</a:t>
            </a:r>
            <a:r>
              <a:rPr lang="ru-RU" sz="2400" dirty="0" err="1" smtClean="0"/>
              <a:t>Cl</a:t>
            </a:r>
            <a:r>
              <a:rPr lang="ru-RU" sz="2400" dirty="0" smtClean="0"/>
              <a:t>) =1 моль. Исходя из мольных масс этих элементов определяем их эквивалентные массы:</a:t>
            </a:r>
          </a:p>
          <a:p>
            <a:r>
              <a:rPr lang="ru-RU" sz="2400" dirty="0" smtClean="0"/>
              <a:t>М</a:t>
            </a:r>
            <a:r>
              <a:rPr lang="ru-RU" sz="2400" baseline="-25000" dirty="0" smtClean="0"/>
              <a:t>Э (N) </a:t>
            </a:r>
            <a:r>
              <a:rPr lang="ru-RU" sz="2400" dirty="0" smtClean="0"/>
              <a:t>=1/3∙14= 4,67 г/моль;</a:t>
            </a:r>
          </a:p>
          <a:p>
            <a:r>
              <a:rPr lang="ru-RU" sz="2400" dirty="0" smtClean="0"/>
              <a:t>М</a:t>
            </a:r>
            <a:r>
              <a:rPr lang="ru-RU" sz="2400" baseline="-25000" dirty="0" smtClean="0"/>
              <a:t>Э (S) </a:t>
            </a:r>
            <a:r>
              <a:rPr lang="ru-RU" sz="2400" dirty="0" smtClean="0"/>
              <a:t>=1/2∙32= 16 г/моль;</a:t>
            </a:r>
          </a:p>
          <a:p>
            <a:r>
              <a:rPr lang="ru-RU" sz="2400" dirty="0" smtClean="0"/>
              <a:t>М</a:t>
            </a:r>
            <a:r>
              <a:rPr lang="ru-RU" sz="2400" baseline="-25000" dirty="0" smtClean="0"/>
              <a:t>Э (</a:t>
            </a:r>
            <a:r>
              <a:rPr lang="ru-RU" sz="2400" baseline="-25000" dirty="0" err="1" smtClean="0"/>
              <a:t>Cl</a:t>
            </a:r>
            <a:r>
              <a:rPr lang="ru-RU" sz="2400" baseline="-25000" dirty="0" smtClean="0"/>
              <a:t>) </a:t>
            </a:r>
            <a:r>
              <a:rPr lang="ru-RU" sz="2400" dirty="0" smtClean="0"/>
              <a:t>=1∙35,45= 35,45 г/моль.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89756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Закон эквивалентов для аналитической химии – закон титрования: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dirty="0" smtClean="0"/>
              <a:t>N</a:t>
            </a:r>
            <a:r>
              <a:rPr lang="en-US" sz="2400" dirty="0" smtClean="0"/>
              <a:t>1</a:t>
            </a:r>
            <a:r>
              <a:rPr lang="en-US" dirty="0" smtClean="0"/>
              <a:t>V</a:t>
            </a:r>
            <a:r>
              <a:rPr lang="en-US" sz="2400" dirty="0" smtClean="0"/>
              <a:t>1</a:t>
            </a:r>
            <a:r>
              <a:rPr lang="en-US" dirty="0" smtClean="0"/>
              <a:t>=N</a:t>
            </a:r>
            <a:r>
              <a:rPr lang="en-US" sz="2000" dirty="0" smtClean="0"/>
              <a:t>2</a:t>
            </a:r>
            <a:r>
              <a:rPr lang="en-US" dirty="0" smtClean="0"/>
              <a:t>V</a:t>
            </a:r>
            <a:r>
              <a:rPr lang="en-US" sz="2400" dirty="0" smtClean="0"/>
              <a:t>2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где   </a:t>
            </a:r>
            <a:r>
              <a:rPr lang="en-US" sz="2000" dirty="0" smtClean="0"/>
              <a:t>N</a:t>
            </a:r>
            <a:r>
              <a:rPr lang="en-US" sz="1600" dirty="0" smtClean="0"/>
              <a:t>1</a:t>
            </a:r>
            <a:r>
              <a:rPr lang="ru-RU" sz="2000" dirty="0" smtClean="0"/>
              <a:t> и </a:t>
            </a:r>
            <a:r>
              <a:rPr lang="en-US" sz="2000" dirty="0" smtClean="0"/>
              <a:t>N</a:t>
            </a:r>
            <a:r>
              <a:rPr lang="en-US" sz="1600" dirty="0" smtClean="0"/>
              <a:t>2</a:t>
            </a:r>
            <a:r>
              <a:rPr lang="ru-RU" sz="2000" dirty="0" smtClean="0"/>
              <a:t>  - концентрации растворов,</a:t>
            </a:r>
            <a:r>
              <a:rPr lang="en-US" sz="2000" dirty="0" smtClean="0"/>
              <a:t> V</a:t>
            </a:r>
            <a:r>
              <a:rPr lang="en-US" sz="1600" dirty="0" smtClean="0"/>
              <a:t>1</a:t>
            </a:r>
            <a:r>
              <a:rPr lang="ru-RU" sz="2000" dirty="0" smtClean="0"/>
              <a:t> и </a:t>
            </a:r>
            <a:r>
              <a:rPr lang="en-US" sz="2000" dirty="0" smtClean="0"/>
              <a:t>V</a:t>
            </a:r>
            <a:r>
              <a:rPr lang="en-US" sz="1600" dirty="0" smtClean="0"/>
              <a:t>2</a:t>
            </a:r>
            <a:r>
              <a:rPr lang="ru-RU" sz="2000" dirty="0" smtClean="0"/>
              <a:t> –объемы растворов.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478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r>
              <a:rPr lang="ru-RU" sz="4400" dirty="0" smtClean="0"/>
              <a:t>!</a:t>
            </a:r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196</Words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№1 Основные понятия и законы химии. Эквивалент. Закон эквивалентов. Закон титрования.</vt:lpstr>
      <vt:lpstr>  Введение</vt:lpstr>
      <vt:lpstr>Основные понятия и законы химии </vt:lpstr>
      <vt:lpstr>Эквивалент. Закон эквивалентов.</vt:lpstr>
      <vt:lpstr>Эквивалентные массы</vt:lpstr>
      <vt:lpstr>Слайд 6</vt:lpstr>
      <vt:lpstr>Слайд 7</vt:lpstr>
      <vt:lpstr>Закон эквивалентов для аналитической химии – закон титрования:  N1V1=N2V2,   где   N1 и N2  - концентрации растворов, V1 и V2 –объемы растворов.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 Введение. Основные понятия и законы химии. Эквивалент. Закон эквивалентов. Закон титрования.</dc:title>
  <cp:lastModifiedBy>NEOHIM-1</cp:lastModifiedBy>
  <cp:revision>20</cp:revision>
  <dcterms:modified xsi:type="dcterms:W3CDTF">2016-09-07T09:59:59Z</dcterms:modified>
</cp:coreProperties>
</file>