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2FB"/>
    <a:srgbClr val="000099"/>
    <a:srgbClr val="0117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9658-A530-4AE5-89D9-C4E78D1AC91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37AD-7DF6-49B5-AB84-D931192277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869947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Общая химия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714884"/>
            <a:ext cx="8358246" cy="9715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Лектор: Старший преподаватель кафедры химии Строганова Елена Алексеевна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2857496"/>
            <a:ext cx="77724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Лекция 1. Основные понятия и стехиометрические законы. Химический эквивалент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0"/>
            <a:ext cx="2160587" cy="256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71488"/>
            <a:ext cx="78581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сновные понятия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наука о свойствах вещества и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превращениях.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Простые вещества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образованы атомами одного хим. элемента и потому являются формой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существования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свободном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состоянии (Сера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железо, озон,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алмаз).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Сложные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разными элементами и могут иметь состав постоянный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стехиометрические соединения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дальтониды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или меняющийся в некоторых пределах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нестехиометрические соединения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бертоллиды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576899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наименьшая частица химического элемента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неделимая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химичеки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делимая физически,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сохраняющая все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свойства.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Молекула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наименьшая химически и физически делимая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частица вещества, обладающая его химическими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свойствами.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Химический элемент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вид атомов, характеризующийся определенными зарядами ядер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строением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электронных оболочек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Изотопы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атомы одного химического элемента, имеющие одинаковый заряд ядра, но различное количество нейтронов (различную массу ядра).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569755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Атомное ядро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положительно заряженная субатомная частица, состоящая из нуклонов – протонов, нейтронов – связанных сильным ядерным взаимодействием (с помощью элементарных частиц – кварков,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составленных из них адронов (барионов и мезонов).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отрицательно заряженная элементарная частица, проявляющая свойства частицы в состоянии покоя и волны в процессе движения.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одно- или многоатомная частица, обладающая зарядом.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Радикал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частица или осколок молекулы, полученный в результате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гомолитического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расщепления ковалентной связи.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Химическая связь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способ взаимодействия двух ядер и некоторой электронной плотности между собой, приводящий к возникновению устойчивой системы.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Валентность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valentia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– сила), способность атома присоединять или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замещать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 других атомов или атомных групп с образованием химической связи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Степень окисления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условный заряд атома в химическом соединении, приобретенный в результате поляризации химических связей.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способность атома притягивать и удерживать электроны в химическом соединении (относительная величина, рассчитанная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полусумма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энергий ионизации и сродства к электрону)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62612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Энергия ионизации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энергия, которую нужно затратить, чтобы оторвать электрон от атома или иона.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Энергия сродства к электрону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энергия, выделяющаяся при присоединении электрона к атому или иону.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Реакции химические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 – приставка, означающая обратное действие, 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actio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превращения одних веществ (исходных соединений) в другие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 реакции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при неизменяемости ядер атомов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Химическая формула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запись вещества с помощью значков химических элементов, показывающая, атомы каких химических элементов и в каком соотношении связаны между собой.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Элементарная формула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отражает простейший состав вещества и показывает элементарное соотношение атомов (например, СН может соответствовать 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(ацетилен) или 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(бензол))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Молекулярная химическая формула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отражает состав и истинное соотношение атомов в молекуле (например, 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ОН).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Структурная химическая формула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отражает состав и последовательность связи атомов.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Международная единица атомных масс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а.е.м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.)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1/12 массы изотопа 12C - основного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изотопа природного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углерода.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1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а.е.м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1/12 •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(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1,66057 • 10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-27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Относительная атомная масса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безразмерная величина, равная отношению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средней массы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атома элемента (с учетом процентного содержания изотопов в природе) к 1/12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массы атома 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Относительная молекулярная масса (</a:t>
            </a:r>
            <a:r>
              <a:rPr lang="ru-RU" i="1" dirty="0" err="1"/>
              <a:t>Mr</a:t>
            </a:r>
            <a:r>
              <a:rPr lang="ru-RU" i="1" dirty="0"/>
              <a:t>) - безразмерная величина, показывающая, во </a:t>
            </a:r>
            <a:r>
              <a:rPr lang="ru-RU" i="1" dirty="0" smtClean="0"/>
              <a:t>сколько </a:t>
            </a:r>
            <a:r>
              <a:rPr lang="ru-RU" dirty="0" smtClean="0"/>
              <a:t>раз </a:t>
            </a:r>
            <a:r>
              <a:rPr lang="ru-RU" dirty="0"/>
              <a:t>масса молекулы данного вещества больше 1/12 массы атома углерода </a:t>
            </a:r>
            <a:r>
              <a:rPr lang="ru-RU" baseline="30000" dirty="0"/>
              <a:t>12</a:t>
            </a:r>
            <a:r>
              <a:rPr lang="ru-RU" dirty="0"/>
              <a:t>C.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en-US" b="1" dirty="0" err="1" smtClean="0">
                <a:solidFill>
                  <a:srgbClr val="FF0000"/>
                </a:solidFill>
              </a:rPr>
              <a:t>m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/ (1/12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ru-RU" b="1" baseline="-25000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baseline="30000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>
                <a:solidFill>
                  <a:srgbClr val="FF0000"/>
                </a:solidFill>
              </a:rPr>
              <a:t>C))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- масса молекулы данного вещества;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ru-RU" b="1" baseline="-25000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baseline="30000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>
                <a:solidFill>
                  <a:srgbClr val="FF0000"/>
                </a:solidFill>
              </a:rPr>
              <a:t>C)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- масса атома углерода </a:t>
            </a:r>
            <a:r>
              <a:rPr lang="ru-RU" b="1" baseline="30000" dirty="0">
                <a:solidFill>
                  <a:srgbClr val="FF0000"/>
                </a:solidFill>
              </a:rPr>
              <a:t>12</a:t>
            </a:r>
            <a:r>
              <a:rPr lang="ru-RU" b="1" dirty="0">
                <a:solidFill>
                  <a:srgbClr val="FF0000"/>
                </a:solidFill>
              </a:rPr>
              <a:t>C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ru-RU" i="1" dirty="0" smtClean="0">
                <a:solidFill>
                  <a:srgbClr val="2942FB"/>
                </a:solidFill>
              </a:rPr>
              <a:t>Относительная </a:t>
            </a:r>
            <a:r>
              <a:rPr lang="ru-RU" i="1" dirty="0">
                <a:solidFill>
                  <a:srgbClr val="2942FB"/>
                </a:solidFill>
              </a:rPr>
              <a:t>молекулярная масса вещества равна сумме </a:t>
            </a:r>
            <a:r>
              <a:rPr lang="ru-RU" i="1" dirty="0" smtClean="0">
                <a:solidFill>
                  <a:srgbClr val="2942FB"/>
                </a:solidFill>
              </a:rPr>
              <a:t>относительных</a:t>
            </a:r>
            <a:r>
              <a:rPr lang="en-US" i="1" dirty="0" smtClean="0">
                <a:solidFill>
                  <a:srgbClr val="2942FB"/>
                </a:solidFill>
              </a:rPr>
              <a:t> </a:t>
            </a:r>
            <a:r>
              <a:rPr lang="ru-RU" i="1" dirty="0" smtClean="0">
                <a:solidFill>
                  <a:srgbClr val="2942FB"/>
                </a:solidFill>
              </a:rPr>
              <a:t>атомных </a:t>
            </a:r>
            <a:r>
              <a:rPr lang="ru-RU" i="1" dirty="0">
                <a:solidFill>
                  <a:srgbClr val="2942FB"/>
                </a:solidFill>
              </a:rPr>
              <a:t>масс всех элементов с учетом индексов</a:t>
            </a:r>
            <a:r>
              <a:rPr lang="ru-RU" i="1" dirty="0" smtClean="0">
                <a:solidFill>
                  <a:srgbClr val="2942FB"/>
                </a:solidFill>
              </a:rPr>
              <a:t>.</a:t>
            </a:r>
            <a:endParaRPr lang="en-US" i="1" dirty="0" smtClean="0">
              <a:solidFill>
                <a:srgbClr val="2942FB"/>
              </a:solidFill>
            </a:endParaRPr>
          </a:p>
          <a:p>
            <a:pPr algn="just">
              <a:buNone/>
            </a:pPr>
            <a:endParaRPr lang="ru-RU" b="1" i="1" dirty="0">
              <a:solidFill>
                <a:srgbClr val="2942FB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555468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Количество вещества, </a:t>
            </a:r>
            <a:r>
              <a:rPr lang="ru-RU" b="1" i="1" dirty="0" smtClean="0"/>
              <a:t>моль</a:t>
            </a:r>
            <a:r>
              <a:rPr lang="en-US" b="1" i="1" dirty="0" smtClean="0"/>
              <a:t> - </a:t>
            </a:r>
            <a:r>
              <a:rPr lang="ru-RU" b="1" i="1" dirty="0" smtClean="0"/>
              <a:t> </a:t>
            </a:r>
            <a:r>
              <a:rPr lang="ru-RU" b="1" i="1" dirty="0"/>
              <a:t>о</a:t>
            </a:r>
            <a:r>
              <a:rPr lang="ru-RU" i="1" dirty="0" smtClean="0"/>
              <a:t>значает </a:t>
            </a:r>
            <a:r>
              <a:rPr lang="ru-RU" i="1" dirty="0"/>
              <a:t>определенное число структурных элементов (молекул</a:t>
            </a:r>
            <a:r>
              <a:rPr lang="ru-RU" i="1" dirty="0" smtClean="0"/>
              <a:t>, </a:t>
            </a:r>
            <a:r>
              <a:rPr lang="ru-RU" dirty="0" smtClean="0"/>
              <a:t>атомов</a:t>
            </a:r>
            <a:r>
              <a:rPr lang="ru-RU" dirty="0"/>
              <a:t>, ионов</a:t>
            </a:r>
            <a:r>
              <a:rPr lang="ru-RU" dirty="0" smtClean="0"/>
              <a:t>). Обозначается </a:t>
            </a:r>
            <a:r>
              <a:rPr lang="ru-RU" b="1" i="1" dirty="0" err="1">
                <a:solidFill>
                  <a:srgbClr val="FF0000"/>
                </a:solidFill>
              </a:rPr>
              <a:t>n</a:t>
            </a:r>
            <a:r>
              <a:rPr lang="ru-RU" dirty="0"/>
              <a:t>, измеряется в моль. </a:t>
            </a:r>
            <a:endParaRPr lang="ru-RU" dirty="0" smtClean="0"/>
          </a:p>
          <a:p>
            <a:r>
              <a:rPr lang="ru-RU" b="1" dirty="0" smtClean="0"/>
              <a:t>Моль</a:t>
            </a:r>
            <a:r>
              <a:rPr lang="ru-RU" dirty="0" smtClean="0"/>
              <a:t> </a:t>
            </a:r>
            <a:r>
              <a:rPr lang="ru-RU" dirty="0"/>
              <a:t>- количество вещества, содержащее столько </a:t>
            </a:r>
            <a:r>
              <a:rPr lang="ru-RU" dirty="0" smtClean="0"/>
              <a:t>же частиц</a:t>
            </a:r>
            <a:r>
              <a:rPr lang="ru-RU" dirty="0"/>
              <a:t>, сколько содержится атомов в 12 г углерода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i="1" dirty="0"/>
              <a:t>Число Авогадро </a:t>
            </a:r>
            <a:r>
              <a:rPr lang="ru-RU" b="1" i="1" dirty="0" err="1"/>
              <a:t>ди</a:t>
            </a:r>
            <a:r>
              <a:rPr lang="ru-RU" b="1" i="1" dirty="0"/>
              <a:t> </a:t>
            </a:r>
            <a:r>
              <a:rPr lang="ru-RU" b="1" i="1" dirty="0" err="1"/>
              <a:t>Кваренья</a:t>
            </a:r>
            <a:r>
              <a:rPr lang="ru-RU" b="1" i="1" dirty="0"/>
              <a:t> (</a:t>
            </a:r>
            <a:r>
              <a:rPr lang="ru-RU" b="1" i="1" dirty="0" smtClean="0"/>
              <a:t>N</a:t>
            </a:r>
            <a:r>
              <a:rPr lang="ru-RU" b="1" i="1" baseline="-25000" dirty="0" smtClean="0"/>
              <a:t>A</a:t>
            </a:r>
            <a:r>
              <a:rPr lang="ru-RU" b="1" i="1" dirty="0" smtClean="0"/>
              <a:t>) </a:t>
            </a:r>
            <a:r>
              <a:rPr lang="ru-RU" i="1" dirty="0" smtClean="0"/>
              <a:t>- количество </a:t>
            </a:r>
            <a:r>
              <a:rPr lang="ru-RU" i="1" dirty="0"/>
              <a:t>частиц в 1 моль любого вещества одно и то же </a:t>
            </a:r>
            <a:r>
              <a:rPr lang="ru-RU" i="1" dirty="0" smtClean="0"/>
              <a:t>и </a:t>
            </a:r>
            <a:r>
              <a:rPr lang="ru-RU" dirty="0" smtClean="0"/>
              <a:t>равно </a:t>
            </a:r>
            <a:r>
              <a:rPr lang="ru-RU" b="1" dirty="0">
                <a:solidFill>
                  <a:srgbClr val="FF0000"/>
                </a:solidFill>
              </a:rPr>
              <a:t>6,02 • 10</a:t>
            </a:r>
            <a:r>
              <a:rPr lang="ru-RU" b="1" baseline="30000" dirty="0">
                <a:solidFill>
                  <a:srgbClr val="FF0000"/>
                </a:solidFill>
              </a:rPr>
              <a:t>23</a:t>
            </a:r>
            <a:r>
              <a:rPr lang="ru-RU" dirty="0"/>
              <a:t>. (Постоянная Авогадро имеет размерность - моль</a:t>
            </a:r>
            <a:r>
              <a:rPr lang="ru-RU" baseline="30000" dirty="0"/>
              <a:t>-1</a:t>
            </a:r>
            <a:r>
              <a:rPr lang="ru-RU" dirty="0"/>
              <a:t>).</a:t>
            </a:r>
          </a:p>
          <a:p>
            <a:r>
              <a:rPr lang="ru-RU" b="1" i="1" dirty="0"/>
              <a:t>Молярная масса</a:t>
            </a:r>
            <a:r>
              <a:rPr lang="ru-RU" i="1" dirty="0"/>
              <a:t> показывает массу 1 моля вещества (обозначается M</a:t>
            </a:r>
            <a:r>
              <a:rPr lang="ru-RU" i="1" dirty="0" smtClean="0"/>
              <a:t>).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 </a:t>
            </a:r>
            <a:r>
              <a:rPr lang="en-US" b="1" dirty="0">
                <a:solidFill>
                  <a:srgbClr val="FF0000"/>
                </a:solidFill>
              </a:rPr>
              <a:t>= m / </a:t>
            </a:r>
            <a:r>
              <a:rPr lang="el-GR" b="1" dirty="0" smtClean="0">
                <a:solidFill>
                  <a:srgbClr val="FF0000"/>
                </a:solidFill>
              </a:rPr>
              <a:t>υ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Молярная </a:t>
            </a:r>
            <a:r>
              <a:rPr lang="ru-RU" dirty="0"/>
              <a:t>масса вещества равна отношению массы вещества к </a:t>
            </a:r>
            <a:r>
              <a:rPr lang="ru-RU" dirty="0" smtClean="0"/>
              <a:t>соответствующему количеству </a:t>
            </a:r>
            <a:r>
              <a:rPr lang="ru-RU" dirty="0"/>
              <a:t>вещества и численно равна его относительной молекулярной массе, однако </a:t>
            </a:r>
            <a:r>
              <a:rPr lang="ru-RU" dirty="0" smtClean="0"/>
              <a:t>первая величина </a:t>
            </a:r>
            <a:r>
              <a:rPr lang="ru-RU" dirty="0"/>
              <a:t>имеет размерность г/моль, а вторая - безразмерная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en-US" sz="3400" b="1" dirty="0">
                <a:solidFill>
                  <a:srgbClr val="FF0000"/>
                </a:solidFill>
              </a:rPr>
              <a:t>M = N</a:t>
            </a:r>
            <a:r>
              <a:rPr lang="en-US" sz="3400" b="1" baseline="-25000" dirty="0">
                <a:solidFill>
                  <a:srgbClr val="FF0000"/>
                </a:solidFill>
              </a:rPr>
              <a:t>A</a:t>
            </a:r>
            <a:r>
              <a:rPr lang="en-US" sz="3400" b="1" dirty="0">
                <a:solidFill>
                  <a:srgbClr val="FF0000"/>
                </a:solidFill>
              </a:rPr>
              <a:t> • m(1 </a:t>
            </a:r>
            <a:r>
              <a:rPr lang="ru-RU" sz="3400" b="1" dirty="0">
                <a:solidFill>
                  <a:srgbClr val="FF0000"/>
                </a:solidFill>
              </a:rPr>
              <a:t>молекула) = </a:t>
            </a:r>
            <a:r>
              <a:rPr lang="en-US" sz="3400" b="1" dirty="0" smtClean="0">
                <a:solidFill>
                  <a:srgbClr val="FF0000"/>
                </a:solidFill>
              </a:rPr>
              <a:t>N</a:t>
            </a:r>
            <a:r>
              <a:rPr lang="en-US" sz="3400" b="1" baseline="-25000" dirty="0" smtClean="0">
                <a:solidFill>
                  <a:srgbClr val="FF0000"/>
                </a:solidFill>
              </a:rPr>
              <a:t>A </a:t>
            </a:r>
            <a:r>
              <a:rPr lang="en-US" sz="3400" b="1" dirty="0" smtClean="0">
                <a:solidFill>
                  <a:srgbClr val="FF0000"/>
                </a:solidFill>
              </a:rPr>
              <a:t>• </a:t>
            </a:r>
            <a:r>
              <a:rPr lang="en-US" sz="3400" b="1" dirty="0">
                <a:solidFill>
                  <a:srgbClr val="FF0000"/>
                </a:solidFill>
              </a:rPr>
              <a:t>M</a:t>
            </a:r>
            <a:r>
              <a:rPr lang="ru-RU" sz="3400" b="1" dirty="0">
                <a:solidFill>
                  <a:srgbClr val="FF0000"/>
                </a:solidFill>
              </a:rPr>
              <a:t>г • 1 </a:t>
            </a:r>
            <a:r>
              <a:rPr lang="ru-RU" sz="3400" b="1" dirty="0" err="1">
                <a:solidFill>
                  <a:srgbClr val="FF0000"/>
                </a:solidFill>
              </a:rPr>
              <a:t>а.е.м</a:t>
            </a:r>
            <a:r>
              <a:rPr lang="ru-RU" sz="3400" b="1" dirty="0">
                <a:solidFill>
                  <a:srgbClr val="FF0000"/>
                </a:solidFill>
              </a:rPr>
              <a:t>. = </a:t>
            </a:r>
            <a:r>
              <a:rPr lang="ru-RU" sz="3400" b="1" dirty="0" smtClean="0">
                <a:solidFill>
                  <a:srgbClr val="FF0000"/>
                </a:solidFill>
              </a:rPr>
              <a:t>(</a:t>
            </a:r>
            <a:r>
              <a:rPr lang="en-US" sz="3400" b="1" dirty="0" smtClean="0">
                <a:solidFill>
                  <a:srgbClr val="FF0000"/>
                </a:solidFill>
              </a:rPr>
              <a:t>N</a:t>
            </a:r>
            <a:r>
              <a:rPr lang="en-US" sz="3400" b="1" baseline="-25000" dirty="0" smtClean="0">
                <a:solidFill>
                  <a:srgbClr val="FF0000"/>
                </a:solidFill>
              </a:rPr>
              <a:t>A </a:t>
            </a:r>
            <a:r>
              <a:rPr lang="en-US" sz="3400" b="1" dirty="0" smtClean="0">
                <a:solidFill>
                  <a:srgbClr val="FF0000"/>
                </a:solidFill>
              </a:rPr>
              <a:t>• </a:t>
            </a:r>
            <a:r>
              <a:rPr lang="en-US" sz="3400" b="1" dirty="0">
                <a:solidFill>
                  <a:srgbClr val="FF0000"/>
                </a:solidFill>
              </a:rPr>
              <a:t>1 </a:t>
            </a:r>
            <a:r>
              <a:rPr lang="ru-RU" sz="3400" b="1" dirty="0" err="1">
                <a:solidFill>
                  <a:srgbClr val="FF0000"/>
                </a:solidFill>
              </a:rPr>
              <a:t>а.е.м</a:t>
            </a:r>
            <a:r>
              <a:rPr lang="ru-RU" sz="3400" b="1" dirty="0">
                <a:solidFill>
                  <a:srgbClr val="FF0000"/>
                </a:solidFill>
              </a:rPr>
              <a:t>.) • </a:t>
            </a:r>
            <a:r>
              <a:rPr lang="en-US" sz="3400" b="1" dirty="0" err="1" smtClean="0">
                <a:solidFill>
                  <a:srgbClr val="FF0000"/>
                </a:solidFill>
              </a:rPr>
              <a:t>M</a:t>
            </a:r>
            <a:r>
              <a:rPr lang="en-US" sz="3400" b="1" baseline="-25000" dirty="0" err="1">
                <a:solidFill>
                  <a:srgbClr val="FF0000"/>
                </a:solidFill>
              </a:rPr>
              <a:t>r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>
                <a:solidFill>
                  <a:srgbClr val="FF0000"/>
                </a:solidFill>
              </a:rPr>
              <a:t>= </a:t>
            </a:r>
            <a:r>
              <a:rPr lang="en-US" sz="3400" b="1" dirty="0" err="1" smtClean="0">
                <a:solidFill>
                  <a:srgbClr val="FF0000"/>
                </a:solidFill>
              </a:rPr>
              <a:t>M</a:t>
            </a:r>
            <a:r>
              <a:rPr lang="en-US" sz="3400" b="1" baseline="-25000" dirty="0" err="1" smtClean="0">
                <a:solidFill>
                  <a:srgbClr val="FF0000"/>
                </a:solidFill>
              </a:rPr>
              <a:t>r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Основные стехиометрические законы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2786081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i="1" dirty="0"/>
              <a:t>Закон сохранения массы веществ </a:t>
            </a:r>
            <a:r>
              <a:rPr lang="ru-RU" sz="5100" b="1" i="1" dirty="0" smtClean="0"/>
              <a:t>(М.В.Ломоносов</a:t>
            </a:r>
            <a:r>
              <a:rPr lang="ru-RU" sz="5100" b="1" i="1" dirty="0"/>
              <a:t>, 1748 г.; А.Лавуазье, 1789 г</a:t>
            </a:r>
            <a:r>
              <a:rPr lang="ru-RU" sz="5100" b="1" i="1" dirty="0" smtClean="0"/>
              <a:t>.): </a:t>
            </a:r>
            <a:r>
              <a:rPr lang="ru-RU" sz="5100" dirty="0"/>
              <a:t>Масса всех веществ, вступивших в химическую реакцию, равна массе всех </a:t>
            </a:r>
            <a:r>
              <a:rPr lang="ru-RU" sz="5100" dirty="0" smtClean="0"/>
              <a:t>продуктов реакции. </a:t>
            </a:r>
          </a:p>
          <a:p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     </a:t>
            </a:r>
            <a:r>
              <a:rPr lang="ru-RU" sz="5100" b="1" dirty="0" smtClean="0"/>
              <a:t>Следствие</a:t>
            </a:r>
            <a:r>
              <a:rPr lang="ru-RU" sz="5100" dirty="0" smtClean="0"/>
              <a:t>: при </a:t>
            </a:r>
            <a:r>
              <a:rPr lang="ru-RU" sz="5100" dirty="0"/>
              <a:t>образовании сложного вещества </a:t>
            </a:r>
            <a:r>
              <a:rPr lang="ru-RU" sz="5100" dirty="0" smtClean="0"/>
              <a:t>элементы</a:t>
            </a:r>
          </a:p>
          <a:p>
            <a:pPr>
              <a:buNone/>
            </a:pPr>
            <a:r>
              <a:rPr lang="ru-RU" sz="5100" dirty="0"/>
              <a:t> </a:t>
            </a:r>
            <a:r>
              <a:rPr lang="ru-RU" sz="5100" dirty="0" smtClean="0"/>
              <a:t>     соединяются </a:t>
            </a:r>
            <a:r>
              <a:rPr lang="ru-RU" sz="5100" dirty="0"/>
              <a:t>друг с другом в определенных массовых соотношениях</a:t>
            </a:r>
            <a:r>
              <a:rPr lang="ru-RU" sz="5100" dirty="0" smtClean="0"/>
              <a:t>.</a:t>
            </a:r>
          </a:p>
          <a:p>
            <a:pPr>
              <a:buNone/>
            </a:pPr>
            <a:endParaRPr lang="ru-RU" sz="5100" dirty="0"/>
          </a:p>
          <a:p>
            <a:pPr>
              <a:buNone/>
            </a:pPr>
            <a:r>
              <a:rPr lang="ru-RU" sz="5100" dirty="0" smtClean="0"/>
              <a:t>      Современная трактовка: В изолированной систем сумма масс и энергий постоянна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2883"/>
            <a:ext cx="2287671" cy="300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00504"/>
            <a:ext cx="3681422" cy="22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290513"/>
            <a:ext cx="79438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56261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/>
              <a:t>Закон постоянства состава Впервые сформулировал Ж.Пруст (1808 г</a:t>
            </a:r>
            <a:r>
              <a:rPr lang="ru-RU" b="1" i="1" dirty="0" smtClean="0"/>
              <a:t>): </a:t>
            </a:r>
            <a:endParaRPr lang="ru-RU" dirty="0"/>
          </a:p>
          <a:p>
            <a:pPr>
              <a:buNone/>
            </a:pPr>
            <a:r>
              <a:rPr lang="ru-RU" dirty="0" smtClean="0"/>
              <a:t>     Все </a:t>
            </a:r>
            <a:r>
              <a:rPr lang="ru-RU" dirty="0"/>
              <a:t>индивидуальные химические вещества имеют постоянный качественный </a:t>
            </a:r>
            <a:r>
              <a:rPr lang="ru-RU" dirty="0" smtClean="0"/>
              <a:t>и количественный </a:t>
            </a:r>
            <a:r>
              <a:rPr lang="ru-RU" dirty="0"/>
              <a:t>состав и определенное химическое строение, независимо от </a:t>
            </a:r>
            <a:r>
              <a:rPr lang="ru-RU" dirty="0" smtClean="0"/>
              <a:t>способа получения.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Следствие:</a:t>
            </a:r>
            <a:r>
              <a:rPr lang="ru-RU" dirty="0" smtClean="0"/>
              <a:t> При </a:t>
            </a:r>
            <a:r>
              <a:rPr lang="ru-RU" dirty="0"/>
              <a:t>образовании сложного вещества </a:t>
            </a:r>
            <a:r>
              <a:rPr lang="ru-RU" dirty="0" smtClean="0"/>
              <a:t>элементы соединяются </a:t>
            </a:r>
            <a:r>
              <a:rPr lang="ru-RU" dirty="0"/>
              <a:t>друг с другом в определенных массовых соотношениях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Пример: образование оксида цинка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pl-PL" dirty="0"/>
              <a:t>Zn + 1/2 O2 = ZnO; ZnСO3 = ZnO + СO2; Zn(OН)2 = ZnO + Н2О.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    Закон </a:t>
            </a:r>
            <a:r>
              <a:rPr lang="ru-RU" b="1" i="1" dirty="0"/>
              <a:t>Авогадро </a:t>
            </a:r>
            <a:r>
              <a:rPr lang="ru-RU" b="1" i="1" dirty="0" err="1"/>
              <a:t>ди</a:t>
            </a:r>
            <a:r>
              <a:rPr lang="ru-RU" b="1" i="1" dirty="0"/>
              <a:t> </a:t>
            </a:r>
            <a:r>
              <a:rPr lang="ru-RU" b="1" i="1" dirty="0" err="1"/>
              <a:t>Кваренья</a:t>
            </a:r>
            <a:r>
              <a:rPr lang="ru-RU" b="1" i="1" dirty="0"/>
              <a:t> (1811 г.)</a:t>
            </a:r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равных объемах различных газов при одинаковых условиях (температура, давление </a:t>
            </a:r>
            <a:r>
              <a:rPr lang="ru-RU" dirty="0" smtClean="0"/>
              <a:t>и т.д</a:t>
            </a:r>
            <a:r>
              <a:rPr lang="ru-RU" dirty="0"/>
              <a:t>.) содержится одинаковое число молекул. (Закон справедлив только для </a:t>
            </a:r>
            <a:r>
              <a:rPr lang="ru-RU" dirty="0" smtClean="0"/>
              <a:t>газообразных  </a:t>
            </a:r>
            <a:r>
              <a:rPr lang="ru-RU" dirty="0" err="1" smtClean="0"/>
              <a:t>еществ</a:t>
            </a:r>
            <a:r>
              <a:rPr lang="ru-RU" dirty="0" smtClean="0"/>
              <a:t>.)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Следствия</a:t>
            </a:r>
            <a:r>
              <a:rPr lang="ru-RU" dirty="0" smtClean="0"/>
              <a:t>:</a:t>
            </a:r>
            <a:endParaRPr lang="ru-RU" dirty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1. </a:t>
            </a:r>
            <a:r>
              <a:rPr lang="ru-RU" dirty="0"/>
              <a:t>Одно и то же число молекул различных газов при одинаковых условиях </a:t>
            </a:r>
            <a:r>
              <a:rPr lang="ru-RU" dirty="0" smtClean="0"/>
              <a:t>занимает одинаковые </a:t>
            </a:r>
            <a:r>
              <a:rPr lang="ru-RU" dirty="0"/>
              <a:t>объемы.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2. Плотности любых газов относятся как их молекулярные массы.</a:t>
            </a:r>
          </a:p>
          <a:p>
            <a:pPr>
              <a:buNone/>
            </a:pPr>
            <a:r>
              <a:rPr lang="en-US" dirty="0" smtClean="0"/>
              <a:t>                                                  D</a:t>
            </a:r>
            <a:r>
              <a:rPr lang="en-US" baseline="-25000" dirty="0" smtClean="0"/>
              <a:t>1</a:t>
            </a:r>
            <a:r>
              <a:rPr lang="en-US" dirty="0" smtClean="0"/>
              <a:t>/d</a:t>
            </a:r>
            <a:r>
              <a:rPr lang="en-US" baseline="-25000" dirty="0" smtClean="0"/>
              <a:t>2 </a:t>
            </a:r>
            <a:r>
              <a:rPr lang="en-US" dirty="0" smtClean="0"/>
              <a:t>= M</a:t>
            </a:r>
            <a:r>
              <a:rPr lang="en-US" baseline="-25000" dirty="0" smtClean="0"/>
              <a:t>1</a:t>
            </a:r>
            <a:r>
              <a:rPr lang="en-US" dirty="0" smtClean="0"/>
              <a:t>/M</a:t>
            </a:r>
            <a:r>
              <a:rPr lang="en-US" baseline="-25000" dirty="0" smtClean="0"/>
              <a:t>2</a:t>
            </a:r>
            <a:endParaRPr lang="ru-RU" baseline="-25000" dirty="0" smtClean="0"/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кратных отношении (Дальтон, 1808).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два элемента образуют между собой несколько химических соединений, то количества одного из них, отнесенные к одному и тому же количеству другого, относятся как небольшие целые числа.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анализа соединений азота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кислородом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N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O, NO, N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Атомная масса азота 14, кислорода – 16.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кислорода, пошедшего на образование оксидов по отношению к 14 г азота: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8:16:24:32:40=1:2:3:4:5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572560" cy="600079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Закон взаимосвязи массы и энергии (Эйнштейн)</a:t>
            </a:r>
            <a:r>
              <a:rPr lang="ru-RU" dirty="0" smtClean="0"/>
              <a:t>: Энергия вещества прямо пропорциональна  его массе, умноженной на квадрат скорости света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Е = </a:t>
            </a:r>
            <a:r>
              <a:rPr lang="en-US" dirty="0" smtClean="0">
                <a:solidFill>
                  <a:srgbClr val="FF0000"/>
                </a:solidFill>
              </a:rPr>
              <a:t>mC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(C = 299792458 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en-US" dirty="0" smtClean="0">
                <a:solidFill>
                  <a:srgbClr val="FF0000"/>
                </a:solidFill>
              </a:rPr>
              <a:t>/c)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Закон эквивалентов (Рихтер, 1792-1800):</a:t>
            </a:r>
            <a:r>
              <a:rPr lang="en-US" b="1" dirty="0" smtClean="0"/>
              <a:t> </a:t>
            </a:r>
            <a:r>
              <a:rPr lang="ru-RU" dirty="0"/>
              <a:t>химические элементы </a:t>
            </a:r>
            <a:r>
              <a:rPr lang="ru-RU" dirty="0" err="1" smtClean="0"/>
              <a:t>соединя-ются</a:t>
            </a:r>
            <a:r>
              <a:rPr lang="ru-RU" dirty="0" smtClean="0"/>
              <a:t> </a:t>
            </a:r>
            <a:r>
              <a:rPr lang="ru-RU" dirty="0"/>
              <a:t>между собой в массовых отношениях, </a:t>
            </a:r>
            <a:r>
              <a:rPr lang="en-US" dirty="0" smtClean="0"/>
              <a:t> </a:t>
            </a:r>
            <a:r>
              <a:rPr lang="ru-RU" dirty="0" smtClean="0"/>
              <a:t>пропорциональных </a:t>
            </a:r>
            <a:r>
              <a:rPr lang="ru-RU" dirty="0"/>
              <a:t>их химическим эквивалентам </a:t>
            </a: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Химическим эквивалентом элемента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называется такое его количество,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которое соединяется или замещает 1 весовую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(1,008 г) атомов водорода или замещает то 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атомов водорода в химических соединениях.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условная единица, в целое число раз меньшая или равная соответствующей формульной единице. Это условная частица, соответствующая единице валентности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Химическим эквивалентом сложного вещества</a:t>
            </a:r>
            <a:r>
              <a:rPr lang="ru-RU" dirty="0" smtClean="0"/>
              <a:t> называют такое его количество (массу), которая соответствует массе формульной единицы, отнесенной к количеству измененных в ходе реакции связей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85113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простых и сложных веществ, если не приведена химическая реакция: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38"/>
            <a:ext cx="885828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эквивалентов вещества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соответствует количеству разрушенных (измененных) химических связей или числу отданных/принятых электронов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 эквивалентности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величина, обратная числу эквивалентов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 эквивалента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равна массе формульной единицы, умноженной на фактор эквивалентности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2942FB"/>
                </a:solidFill>
                <a:latin typeface="Times New Roman" pitchFamily="18" charset="0"/>
                <a:cs typeface="Times New Roman" pitchFamily="18" charset="0"/>
              </a:rPr>
              <a:t>Основные классы неорганических соединений</a:t>
            </a:r>
            <a:endParaRPr lang="ru-RU" sz="3600" b="1" i="1" dirty="0">
              <a:solidFill>
                <a:srgbClr val="2942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Сложные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вещества обычно делят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на четыре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важнейших класса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оксиды,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кислоты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соли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Оксиды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Оксидами называют соединения, состоящие из двух элементов, одним из которых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является кислород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Оксиды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делят на две группы: </a:t>
            </a:r>
            <a:r>
              <a:rPr lang="ru-RU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солеобразующие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несолеобразующие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(СО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NO, Н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Nа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Солеобразующие оксиды принято делить на три группы: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основные, </a:t>
            </a:r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амфотерные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кислотные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22619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относятся оксиды типичных металлов, им соответствуют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обладающие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свойствами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оснований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PbO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Кислотные оксиды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оксиды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неметаллов или переходных металлов в высоких степенях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окисления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Основаниями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называются вещества (частицы), связывающие протоны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Бренстед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К основаниям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относятся аммиак, амины (анилин),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металлов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металлов делят на две группы: растворимые в воде – щёлочи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образованные щелочными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щелочноземельными металлами) и нерастворимые в воде.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сложные вещества, состоящие из атомов водорода и кислотного остатка.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зрения теории электролитической диссоциации: кислоты - электролиты, которые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диссоциации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качестве катионов образуют только H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Структура дисциплины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Лекция1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Введение в общую химию: основные понятия и законы. 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Химический эквивалент. 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Классификация неорганических соединений.</a:t>
            </a:r>
          </a:p>
          <a:p>
            <a:pPr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Лекция 2.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Строение атома.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Классические и квантово-механические представления об устройстве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атома.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Современная формулировка закона Менделеева.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Порядковый номер элемента. Изотопы.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Структура периодической системы. Периоды. Группы.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Классические и квантово-механические представления о химической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связи.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Типы химической связи.</a:t>
            </a:r>
          </a:p>
          <a:p>
            <a:pPr>
              <a:buNone/>
            </a:pP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01156" cy="25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307181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сложные вещества, которые состоят из атомов металла и кислотных остатков.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многочисленный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 неорганических соединений.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170169"/>
            <a:ext cx="2786082" cy="25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9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диссоциации дают только катионы металла (или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NH4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28837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диссоциации дают катионы металла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NH4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ионы водорода и анионы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кислотного остатка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33985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929066"/>
            <a:ext cx="676619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471488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диссоциации дают катионы металла, анионы гидроксила и кислотного остатка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857892"/>
            <a:ext cx="69866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5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Смешанные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образованы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одним катионом и двумя анионами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105835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содержат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сложные катионы или анионы.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58007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357694"/>
            <a:ext cx="60562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296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000504"/>
            <a:ext cx="91440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47268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588649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46510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4" y="4857760"/>
            <a:ext cx="4093208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571480"/>
            <a:ext cx="3750495" cy="31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957247"/>
            <a:ext cx="2992452" cy="8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857760"/>
            <a:ext cx="4357718" cy="119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2049" y="3538136"/>
            <a:ext cx="4200545" cy="11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Лекция 3.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Основные закономерности протекания химических реакций.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Термодинамическое описание системы.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Формулировки законов термодинамики.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Применение законов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термодинамики.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Химическое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равновесие.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Смещение химического равновесия. Принцип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Ле-Шателье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Лекция 4.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Скорость химической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реакции. Закон действующих масс.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Классификация химических реакций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Элементарные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 сложные реакции.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Влияние механизма на вид кинетического уравнения реакции.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Катализаторы и каталитические системы.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Влияние различных факторов на скорость реакции.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02" y="214290"/>
            <a:ext cx="8643998" cy="64294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Лекция 5.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Растворы. Определение и классификация растворов.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Способы выражения концентрации.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Электролиты,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неэлектролиты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электролитическая диссоциация.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Причины распада молекул на ионы. Сильные и слабые электролиты.</a:t>
            </a:r>
          </a:p>
          <a:p>
            <a:pPr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Лекция 6.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Степень диссоциации, константа диссоциации.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Закон разбавления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Оствальда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Ионные реакции обмена (сокращённые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ионые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уравнения реакций).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Водородный показатель растворов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Гидролиз солей.</a:t>
            </a:r>
          </a:p>
          <a:p>
            <a:pPr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Лекция 7.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Основы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электрохимии. Степень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окисления атомов элементов в соединениях.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Реакции, протекающие с изменением степени окисления (окислительно-восстановительные).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Окисление, восстановление, окислитель, восстановитель.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Классификация окислительно-восстановительных реакций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Метод электронного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баланса.Метод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полуреакции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Уравнение Нернста. Стандартные потенциалы электродных реакций.</a:t>
            </a:r>
          </a:p>
          <a:p>
            <a:pPr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Лекция 8.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Направленность окислительно-восстановительных реакций в растворах.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Электрохимический ряд напряжений металлов.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Защита металлов от коррозии.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Гальванические элементы.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Общие понятия об электролизе.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Определение напряжения электролитического разложения вещества по энергии Гиббса.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Особенности протекания электролиза в расплавленных средах и растворах.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Последовательность электродных процессов.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Электролиз в металлургии. Получение гальванопокрытий.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47251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Курс общей химии под ред. Н.В. Коровина. М.: Высшая школа,1983.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Глинка Н.Л. Общая химия. Л.: Химия, 1980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616" y="0"/>
            <a:ext cx="1985434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81125"/>
            <a:ext cx="84486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0298" y="785794"/>
            <a:ext cx="483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Взаимосвязь химических наук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1773" y="0"/>
            <a:ext cx="1564277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342900"/>
            <a:ext cx="8362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1756</Words>
  <Application>Microsoft Office PowerPoint</Application>
  <PresentationFormat>Экран (4:3)</PresentationFormat>
  <Paragraphs>146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Общая химия</vt:lpstr>
      <vt:lpstr>Слайд 2</vt:lpstr>
      <vt:lpstr>Структура дисциплины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понятия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стехиометрические законы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Основные классы неорганических соединений</vt:lpstr>
      <vt:lpstr>К основным относятся оксиды типичных металлов, им соответствуют гидроксиды, обладающие свойствами оснований (CuO, ZnO, PbO, Na2O). Кислотные оксиды — оксиды неметаллов или переходных металлов в высоких степенях окисления (SO2 , CO2 , P2O5) Основаниями называются вещества (частицы), связывающие протоны (Бренстед). К основаниям относятся аммиак, амины (анилин), гидроксиды металлов. Гидроксиды металлов делят на две группы: растворимые в воде – щёлочи (образованные щелочными и щелочноземельными металлами) и нерастворимые в воде. Кислоты - сложные вещества, состоящие из атомов водорода и кислотного остатка. (С точки зрения теории электролитической диссоциации: кислоты - электролиты, которые при диссоциации в качестве катионов образуют только H+).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химия</dc:title>
  <dc:creator>Elena</dc:creator>
  <cp:lastModifiedBy>Elena</cp:lastModifiedBy>
  <cp:revision>19</cp:revision>
  <dcterms:created xsi:type="dcterms:W3CDTF">2017-09-14T19:31:22Z</dcterms:created>
  <dcterms:modified xsi:type="dcterms:W3CDTF">2017-09-15T02:23:32Z</dcterms:modified>
</cp:coreProperties>
</file>