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8" r:id="rId2"/>
    <p:sldId id="712" r:id="rId3"/>
    <p:sldId id="713" r:id="rId4"/>
    <p:sldId id="714" r:id="rId5"/>
    <p:sldId id="723" r:id="rId6"/>
    <p:sldId id="715" r:id="rId7"/>
    <p:sldId id="717" r:id="rId8"/>
    <p:sldId id="718" r:id="rId9"/>
    <p:sldId id="719" r:id="rId10"/>
    <p:sldId id="720" r:id="rId11"/>
    <p:sldId id="687" r:id="rId12"/>
    <p:sldId id="691" r:id="rId13"/>
    <p:sldId id="716" r:id="rId14"/>
    <p:sldId id="754" r:id="rId15"/>
    <p:sldId id="739" r:id="rId16"/>
    <p:sldId id="737" r:id="rId17"/>
    <p:sldId id="688" r:id="rId18"/>
    <p:sldId id="740" r:id="rId19"/>
    <p:sldId id="741" r:id="rId20"/>
    <p:sldId id="725" r:id="rId21"/>
    <p:sldId id="747" r:id="rId22"/>
    <p:sldId id="748" r:id="rId23"/>
    <p:sldId id="750" r:id="rId24"/>
    <p:sldId id="751" r:id="rId25"/>
    <p:sldId id="738" r:id="rId26"/>
    <p:sldId id="733" r:id="rId27"/>
    <p:sldId id="742" r:id="rId28"/>
    <p:sldId id="690" r:id="rId29"/>
    <p:sldId id="692" r:id="rId30"/>
    <p:sldId id="710" r:id="rId31"/>
    <p:sldId id="628" r:id="rId32"/>
    <p:sldId id="729" r:id="rId33"/>
    <p:sldId id="730" r:id="rId34"/>
    <p:sldId id="743" r:id="rId35"/>
    <p:sldId id="744" r:id="rId36"/>
    <p:sldId id="752" r:id="rId37"/>
    <p:sldId id="694" r:id="rId38"/>
    <p:sldId id="693" r:id="rId39"/>
    <p:sldId id="695" r:id="rId40"/>
    <p:sldId id="726" r:id="rId41"/>
    <p:sldId id="6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9D2349"/>
    <a:srgbClr val="009900"/>
    <a:srgbClr val="336600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8403" autoAdjust="0"/>
  </p:normalViewPr>
  <p:slideViewPr>
    <p:cSldViewPr>
      <p:cViewPr varScale="1">
        <p:scale>
          <a:sx n="61" d="100"/>
          <a:sy n="61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A7749-789D-44BC-80F9-B8A744F2BF16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7FB07-385C-4350-AC9B-891AA282B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FB07-385C-4350-AC9B-891AA282BAC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2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FB07-385C-4350-AC9B-891AA282BAC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40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8687E4-24DF-4B67-8EF3-9896E275EB6A}" type="datetimeFigureOut">
              <a:rPr lang="ru-RU" smtClean="0"/>
              <a:pPr/>
              <a:t>03.09.2016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8DC832-7498-4FA3-9A4A-615E6BA825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18.xml"/><Relationship Id="rId7" Type="http://schemas.openxmlformats.org/officeDocument/2006/relationships/slide" Target="slide27.xml"/><Relationship Id="rId12" Type="http://schemas.openxmlformats.org/officeDocument/2006/relationships/slide" Target="slide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slide" Target="slide39.xml"/><Relationship Id="rId5" Type="http://schemas.openxmlformats.org/officeDocument/2006/relationships/slide" Target="slide23.xml"/><Relationship Id="rId10" Type="http://schemas.openxmlformats.org/officeDocument/2006/relationships/slide" Target="slide38.xml"/><Relationship Id="rId4" Type="http://schemas.openxmlformats.org/officeDocument/2006/relationships/slide" Target="slide21.xml"/><Relationship Id="rId9" Type="http://schemas.openxmlformats.org/officeDocument/2006/relationships/slide" Target="slide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848" y="2867025"/>
            <a:ext cx="8572560" cy="1070421"/>
          </a:xfrm>
          <a:prstGeom prst="rect">
            <a:avLst/>
          </a:prstGeom>
        </p:spPr>
        <p:txBody>
          <a:bodyPr wrap="square" anchor="t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4400" b="1" dirty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Основные понятия и законы химии</a:t>
            </a:r>
            <a:endParaRPr lang="RU-RU" sz="4400" b="1" dirty="0">
              <a:ln w="11430">
                <a:solidFill>
                  <a:sysClr val="windowText" lastClr="000000"/>
                </a:solidFill>
              </a:ln>
              <a:solidFill>
                <a:srgbClr val="9D234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214290"/>
            <a:ext cx="2563522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93527" y="714356"/>
            <a:ext cx="3678737" cy="65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857488" y="1376363"/>
            <a:ext cx="375937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3571876"/>
            <a:ext cx="8429684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Из примеров следует, что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относительная атомная масса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водорода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численно </a:t>
            </a:r>
            <a:r>
              <a:rPr lang="ru-RU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равна атомной единице массы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а относительная атомная масса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кислорода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16 раз превышает атомную единицу массы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Относительная атомная масса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не имеет единиц измерения, т. е. это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безразмерная величина</a:t>
            </a:r>
            <a:r>
              <a:rPr lang="ru-RU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06" y="321063"/>
            <a:ext cx="8858312" cy="6096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Относительная молекулярная масса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en-US" sz="2700" b="1" baseline="-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величина, равная отношению средней массы  молекулы вещества к 1/12 массы углерода </a:t>
            </a:r>
            <a:r>
              <a:rPr lang="ru-RU" sz="2700" b="1" baseline="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12</a:t>
            </a:r>
            <a:r>
              <a:rPr lang="en-US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  <a:endParaRPr lang="ru-RU" sz="27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</a:t>
            </a:r>
            <a:r>
              <a:rPr lang="en-US" sz="2700" b="1" baseline="-30000" dirty="0" err="1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и М</a:t>
            </a:r>
            <a:r>
              <a:rPr lang="en-US" sz="2700" b="1" baseline="-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</a:t>
            </a:r>
            <a:r>
              <a:rPr lang="en-US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безразмерные величины.</a:t>
            </a:r>
            <a:endParaRPr lang="ru-RU" sz="27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Например:   М</a:t>
            </a:r>
            <a:r>
              <a:rPr lang="en-US" sz="2700" b="1" baseline="-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 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H</a:t>
            </a:r>
            <a:r>
              <a:rPr lang="ru-RU" sz="2700" b="1" baseline="-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SO</a:t>
            </a:r>
            <a:r>
              <a:rPr lang="ru-RU" sz="2700" b="1" baseline="-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= 1 </a:t>
            </a:r>
            <a:r>
              <a:rPr lang="ru-RU" sz="2700" b="1" baseline="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 +32 </a:t>
            </a:r>
            <a:r>
              <a:rPr lang="ru-RU" sz="2700" b="1" baseline="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 + 16  </a:t>
            </a:r>
            <a:r>
              <a:rPr lang="ru-RU" sz="2700" b="1" baseline="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4 = 98</a:t>
            </a:r>
            <a:endParaRPr lang="ru-RU" sz="27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Количество вещества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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это число структурных единиц (атомов, молекул, ионов, электронов и др.), образующих это вещество.</a:t>
            </a:r>
            <a:endParaRPr lang="ru-RU" sz="27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Единицей измерения количества вещества является 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моль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(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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или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lang="ru-RU" sz="27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Моль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(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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количество вещества, содержащее столько молекул, атомов, ионов, электронов и других структурных единиц, сколько содержится атомов в 12 г изотопа углерода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  <a:r>
              <a:rPr lang="ru-RU" sz="2700" b="1" baseline="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12</a:t>
            </a:r>
            <a:r>
              <a:rPr lang="en-US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C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.</a:t>
            </a:r>
          </a:p>
          <a:p>
            <a:pPr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Молярная масса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величина, равная отношению массы вещества к количеству вещества, выражается в кг/моль или г /моль</a:t>
            </a:r>
            <a:r>
              <a:rPr lang="ru-RU" sz="2700" b="1" cap="all" dirty="0"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uchmarket.ru - наглядные пособия: Таблицы по химии &quot;Начала химии&quot; (16 шт., 60*90 см, ламинированные)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107" t="10000" r="2140" b="60000"/>
          <a:stretch>
            <a:fillRect/>
          </a:stretch>
        </p:blipFill>
        <p:spPr bwMode="auto">
          <a:xfrm>
            <a:off x="1280159" y="523875"/>
            <a:ext cx="6572296" cy="290904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1" descr="D:\23.05.13-домашние документы\Лаб. раб YES\Виртуальные лабораторные YES\Анимашки и картинки\Химия\моль\3 (1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7500" t="52739" r="17499" b="26824"/>
          <a:stretch>
            <a:fillRect/>
          </a:stretch>
        </p:blipFill>
        <p:spPr bwMode="auto">
          <a:xfrm>
            <a:off x="1470183" y="3886200"/>
            <a:ext cx="6188318" cy="23574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1406" y="571480"/>
          <a:ext cx="9001156" cy="604113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9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Название закона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3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Открыл закон…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2" action="ppaction://hlinksldjump"/>
                        </a:rPr>
                        <a:t>Сохранения массы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Михаил Васильевич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Ломоносов</a:t>
                      </a:r>
                      <a:r>
                        <a:rPr lang="ru-RU" sz="2300" b="1" dirty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 1748 г., </a:t>
                      </a:r>
                      <a:r>
                        <a:rPr lang="ru-RU" sz="2300" b="1" dirty="0" err="1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Антуан</a:t>
                      </a:r>
                      <a:r>
                        <a:rPr lang="ru-RU" sz="2300" b="1" dirty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Лоран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Лавуазье</a:t>
                      </a:r>
                      <a:r>
                        <a:rPr lang="ru-RU" sz="2300" b="1" dirty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 1789 г.</a:t>
                      </a:r>
                      <a:endParaRPr lang="ru-RU" sz="2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3" action="ppaction://hlinksldjump"/>
                        </a:rPr>
                        <a:t>Постоянства состава вещества 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err="1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Жозеф</a:t>
                      </a:r>
                      <a:r>
                        <a:rPr lang="ru-RU" sz="2300" b="1" dirty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Луи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Пруст</a:t>
                      </a:r>
                      <a:r>
                        <a:rPr lang="ru-RU" sz="2300" b="1" dirty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в 1799 г.,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Клод Луи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Бертолле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в 1808 г., </a:t>
                      </a:r>
                      <a:endParaRPr lang="ru-RU" sz="2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4" action="ppaction://hlinksldjump"/>
                        </a:rPr>
                        <a:t>Кратных отношений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Джон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Дальтон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 1804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 action="ppaction://hlinksldjump"/>
                        </a:rPr>
                        <a:t>Периодический закон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Д. И.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Менделеев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в 1869 г.</a:t>
                      </a:r>
                      <a:endParaRPr lang="ru-RU" sz="23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Газовые законы</a:t>
                      </a:r>
                      <a:endParaRPr lang="ru-RU" sz="23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7" action="ppaction://hlinksldjump"/>
                        </a:rPr>
                        <a:t>Авогадро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err="1">
                          <a:latin typeface="Arial" pitchFamily="34" charset="0"/>
                          <a:cs typeface="Arial" pitchFamily="34" charset="0"/>
                        </a:rPr>
                        <a:t>Амедео</a:t>
                      </a:r>
                      <a:r>
                        <a:rPr lang="ru-RU" sz="23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Авогадро</a:t>
                      </a:r>
                      <a:r>
                        <a:rPr lang="ru-RU" sz="2300" b="1" dirty="0">
                          <a:latin typeface="Arial" pitchFamily="34" charset="0"/>
                          <a:cs typeface="Arial" pitchFamily="34" charset="0"/>
                        </a:rPr>
                        <a:t> в 1811 г., </a:t>
                      </a:r>
                      <a:r>
                        <a:rPr lang="ru-RU" sz="2300" b="1" dirty="0" err="1">
                          <a:latin typeface="Arial" pitchFamily="34" charset="0"/>
                          <a:cs typeface="Arial" pitchFamily="34" charset="0"/>
                        </a:rPr>
                        <a:t>Станислао</a:t>
                      </a:r>
                      <a:r>
                        <a:rPr lang="ru-RU" sz="23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 err="1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Канниццаро</a:t>
                      </a:r>
                      <a:r>
                        <a:rPr lang="ru-RU" sz="2300" b="1" dirty="0">
                          <a:latin typeface="Arial" pitchFamily="34" charset="0"/>
                          <a:cs typeface="Arial" pitchFamily="34" charset="0"/>
                        </a:rPr>
                        <a:t> в 1858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8" action="ppaction://hlinksldjump"/>
                        </a:rPr>
                        <a:t>Объемных отношений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err="1">
                          <a:latin typeface="Arial" pitchFamily="34" charset="0"/>
                          <a:cs typeface="Arial" pitchFamily="34" charset="0"/>
                        </a:rPr>
                        <a:t>Жозеф</a:t>
                      </a:r>
                      <a:r>
                        <a:rPr lang="ru-RU" sz="2300" b="1" dirty="0">
                          <a:latin typeface="Arial" pitchFamily="34" charset="0"/>
                          <a:cs typeface="Arial" pitchFamily="34" charset="0"/>
                        </a:rPr>
                        <a:t> Луи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Гей-Люссак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1808 г.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9" action="ppaction://hlinksldjump"/>
                        </a:rPr>
                        <a:t>Бойля – Мариотта </a:t>
                      </a:r>
                      <a:endParaRPr lang="ru-RU" sz="2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</a:pPr>
                      <a:r>
                        <a:rPr lang="ru-RU" sz="2300" b="1" dirty="0">
                          <a:ln w="11430"/>
                          <a:effectLst/>
                          <a:latin typeface="Arial" pitchFamily="34" charset="0"/>
                          <a:cs typeface="Arial" pitchFamily="34" charset="0"/>
                        </a:rPr>
                        <a:t>Роберт</a:t>
                      </a:r>
                      <a:r>
                        <a:rPr lang="ru-RU" sz="2300" b="1" dirty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Бойль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1662 г., </a:t>
                      </a:r>
                      <a:r>
                        <a:rPr lang="ru-RU" sz="2300" b="1" dirty="0" err="1">
                          <a:ln w="11430"/>
                          <a:effectLst/>
                          <a:latin typeface="Arial" pitchFamily="34" charset="0"/>
                          <a:cs typeface="Arial" pitchFamily="34" charset="0"/>
                        </a:rPr>
                        <a:t>Эдм</a:t>
                      </a:r>
                      <a:r>
                        <a:rPr lang="ru-RU" sz="2300" b="1" dirty="0">
                          <a:ln w="11430"/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Мариотт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в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1667 г. 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0" action="ppaction://hlinksldjump"/>
                        </a:rPr>
                        <a:t>Гей-Люссака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dirty="0" err="1">
                          <a:latin typeface="Arial" pitchFamily="34" charset="0"/>
                          <a:cs typeface="Arial" pitchFamily="34" charset="0"/>
                        </a:rPr>
                        <a:t>Жозеф</a:t>
                      </a:r>
                      <a:r>
                        <a:rPr lang="ru-RU" sz="2300" b="1" dirty="0">
                          <a:latin typeface="Arial" pitchFamily="34" charset="0"/>
                          <a:cs typeface="Arial" pitchFamily="34" charset="0"/>
                        </a:rPr>
                        <a:t> Луи 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Гей-Люссак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1802 г.</a:t>
                      </a:r>
                      <a:endParaRPr lang="ru-RU" sz="23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1" action="ppaction://hlinksldjump"/>
                        </a:rPr>
                        <a:t>Уравнение </a:t>
                      </a:r>
                      <a:r>
                        <a:rPr lang="ru-RU" sz="2500" b="1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  <a:hlinkClick r:id="rId11" action="ppaction://hlinksldjump"/>
                        </a:rPr>
                        <a:t>Менделеева-Клапейрона</a:t>
                      </a:r>
                      <a:endParaRPr lang="ru-RU" sz="25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2300" b="1" dirty="0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Менделеев </a:t>
                      </a:r>
                      <a:r>
                        <a:rPr lang="ru-RU" sz="23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2300" b="1" dirty="0" err="1">
                          <a:solidFill>
                            <a:srgbClr val="9D234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Клапейрон</a:t>
                      </a:r>
                      <a:endParaRPr lang="ru-RU" sz="2300" b="1" dirty="0">
                        <a:solidFill>
                          <a:srgbClr val="9D234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61274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Управляющая кнопка: домой 21">
            <a:hlinkClick r:id="rId1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27472" y="58719"/>
            <a:ext cx="7362914" cy="584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9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Основные законы химии</a:t>
            </a:r>
            <a:endParaRPr lang="ru-RU" sz="39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-24"/>
            <a:ext cx="650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Закон Бойля – Мариотта</a:t>
            </a:r>
            <a:endParaRPr lang="ru-RU" sz="36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7" name="Picture 2" descr="Эдме Мариот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241" y="4032881"/>
            <a:ext cx="1333500" cy="19431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496177" y="6326494"/>
            <a:ext cx="2357454" cy="419346"/>
          </a:xfrm>
          <a:prstGeom prst="rect">
            <a:avLst/>
          </a:prstGeom>
        </p:spPr>
        <p:txBody>
          <a:bodyPr wrap="square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Эдм</a:t>
            </a:r>
            <a:r>
              <a:rPr lang="RU-RU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Марио́тт</a:t>
            </a:r>
            <a:endParaRPr lang="RU-RU" sz="2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9" name="Picture 3" descr="D:\23.05.13-домашние документы\Колледж Строитель\Естествознание\основные законы\основные законы-19.02.16\Роберт Бойль -4.jpg"/>
          <p:cNvPicPr>
            <a:picLocks noChangeAspect="1" noChangeArrowheads="1"/>
          </p:cNvPicPr>
          <p:nvPr/>
        </p:nvPicPr>
        <p:blipFill>
          <a:blip r:embed="rId3" cstate="print"/>
          <a:srcRect t="2750" b="7250"/>
          <a:stretch>
            <a:fillRect/>
          </a:stretch>
        </p:blipFill>
        <p:spPr bwMode="auto">
          <a:xfrm>
            <a:off x="5852616" y="3718072"/>
            <a:ext cx="216598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804956" y="6296512"/>
            <a:ext cx="2424638" cy="477054"/>
          </a:xfrm>
          <a:prstGeom prst="rect">
            <a:avLst/>
          </a:prstGeom>
        </p:spPr>
        <p:txBody>
          <a:bodyPr wrap="none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Роберт Бойль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714356"/>
            <a:ext cx="8858312" cy="327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85000"/>
              </a:lnSpc>
            </a:pP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Бойля – Мариотта:  </a:t>
            </a:r>
            <a:r>
              <a:rPr lang="ru-RU" sz="2700" b="1" i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газа данной массы при постоянной температуре произведение давления газа на его объем постоянно</a:t>
            </a:r>
            <a:r>
              <a:rPr lang="ru-RU" sz="2700" b="1" i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85000"/>
              </a:lnSpc>
            </a:pP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PV = const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при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 = const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49263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Этот закон экспериментально был открыт английским ученым Р. Бойлем (1627–1691) и несколько позже французским ученым Э. Мариоттом (1620 – 1684).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2844" y="1071546"/>
            <a:ext cx="8858312" cy="286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сохранения массы </a:t>
            </a:r>
            <a:r>
              <a:rPr lang="ru-RU" sz="2600" b="1" dirty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lang="ru-RU" sz="26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физики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согласно которому масса физической системы сохраняется при всех природных и искусственных процессах.</a:t>
            </a:r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сохранения массы </a:t>
            </a:r>
            <a:r>
              <a:rPr lang="ru-RU" sz="2700" b="1" dirty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7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закон </a:t>
            </a:r>
            <a:r>
              <a:rPr lang="ru-RU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химии</a:t>
            </a:r>
            <a:r>
              <a:rPr lang="ru-RU" sz="27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согласно которому масса веществ, вступивших в химическую реакцию равна массе веществ, образовавшихся в результате реакции.</a:t>
            </a:r>
            <a:endParaRPr lang="ru-RU" sz="2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7141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сохранения массы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(Ломоносова-Лавуазье)</a:t>
            </a:r>
            <a:endParaRPr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" name="Picture 2" descr="D:\23.05.13-домашние документы\Виртуальные лекции 28.07.11\Химия\Основные законы\Ломоносо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714752"/>
            <a:ext cx="1884062" cy="25717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3948371" y="4429132"/>
            <a:ext cx="3123959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Михаил Васильевич Ломоносов</a:t>
            </a:r>
            <a:endParaRPr lang="ru-RU" sz="2400" dirty="0">
              <a:solidFill>
                <a:srgbClr val="9D2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14612" y="5715016"/>
            <a:ext cx="3828484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err="1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Антуан</a:t>
            </a:r>
            <a:r>
              <a:rPr lang="ru-RU" sz="24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Лоран Лавуазье</a:t>
            </a:r>
            <a:endParaRPr lang="ru-RU" sz="2400" dirty="0">
              <a:solidFill>
                <a:srgbClr val="9D2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500298" y="6072206"/>
            <a:ext cx="3857652" cy="1588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00562" y="5072074"/>
            <a:ext cx="2571768" cy="1588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23.05.13-домашние документы\Виртуальные лекции 2015\Химия\Основные законы\Сохранения массы\Antoine-Lavoisier-9(3)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2844" y="4033859"/>
            <a:ext cx="2695575" cy="246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92948"/>
            <a:ext cx="8786874" cy="256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Более привычная формулировка 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закона сохранения массы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Ломоносова-Лавуазье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): 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масса веществ, вступивших в реакцию, равна массе веществ, полученных в результате реакции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основе данного закона производят расстановку коэффициентов в уравнениях, расчеты по уравнениям масс и зарядов. 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 descr="D:\23.05.13-домашние документы\Виртуальные лекции 2015\Химия\Основные законы\Сохранения массы\ZSM.gif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280284" y="3105150"/>
            <a:ext cx="4572032" cy="32852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337" name="Picture 1" descr="D:\23.05.13-домашние документы\Виртуальные лекции 2015\Химия\Основные законы\Сохранения массы\0005-005-Vopros-4-Kakoj-vyvod-sdelal-M.-V.-Lomonosov-posle-provedenija-po.jpg"/>
          <p:cNvPicPr>
            <a:picLocks noChangeAspect="1" noChangeArrowheads="1"/>
          </p:cNvPicPr>
          <p:nvPr/>
        </p:nvPicPr>
        <p:blipFill>
          <a:blip r:embed="rId2" cstate="print"/>
          <a:srcRect l="2404" t="1340" r="11057" b="10860"/>
          <a:stretch>
            <a:fillRect/>
          </a:stretch>
        </p:blipFill>
        <p:spPr bwMode="auto">
          <a:xfrm>
            <a:off x="2210275" y="114300"/>
            <a:ext cx="4714908" cy="6522289"/>
          </a:xfrm>
          <a:prstGeom prst="rect">
            <a:avLst/>
          </a:prstGeom>
          <a:noFill/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71414"/>
            <a:ext cx="8858312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постоянства состава вещества</a:t>
            </a:r>
          </a:p>
          <a:p>
            <a:pPr algn="ctr">
              <a:lnSpc>
                <a:spcPct val="80000"/>
              </a:lnSpc>
            </a:pPr>
            <a:r>
              <a:rPr lang="ru-RU" sz="31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(Пруста – Бертолле)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1071546"/>
            <a:ext cx="8858312" cy="26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Каждое химически чистое вещество имеет постоянный качественный и количественный состав независимо от способа его получения.</a:t>
            </a:r>
          </a:p>
          <a:p>
            <a:pPr lvl="0" indent="447675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2800" b="1" u="sng" dirty="0">
                <a:latin typeface="Arial" pitchFamily="34" charset="0"/>
                <a:cs typeface="Arial" pitchFamily="34" charset="0"/>
              </a:rPr>
              <a:t>применим к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соединениям с ковалентными связями (большинство органических соединений, неорганические кислоты, газы и т. д.)</a:t>
            </a: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296" y="3786190"/>
            <a:ext cx="1982769" cy="2428892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5257232" y="6316500"/>
            <a:ext cx="2981009" cy="419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5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Жозеф</a:t>
            </a:r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Луи Пруст</a:t>
            </a:r>
            <a:endParaRPr lang="ru-RU" sz="2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D:\23.05.13-домашние документы\Колледж Строитель\Естествознание\основные законы\основные законы-19.02.16\Клод Луи Бертол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4302" y="3752850"/>
            <a:ext cx="2162175" cy="2409825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67236" y="6256538"/>
            <a:ext cx="32749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Клод Луи Бертолле</a:t>
            </a:r>
            <a:endParaRPr lang="ru-RU" sz="25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D:\23.05.13-домашние документы\Виртуальные лекции 28.07.11\Химия\каль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43182"/>
            <a:ext cx="1857388" cy="1218911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1305840" cy="107157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Прямоугольник 10"/>
          <p:cNvSpPr/>
          <p:nvPr/>
        </p:nvSpPr>
        <p:spPr>
          <a:xfrm>
            <a:off x="2071670" y="2000240"/>
            <a:ext cx="316304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2Ca + O</a:t>
            </a:r>
            <a:r>
              <a:rPr lang="en-US" sz="2800" b="1" baseline="-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→ 2CaO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5500702"/>
            <a:ext cx="415049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CaCO</a:t>
            </a:r>
            <a:r>
              <a:rPr lang="en-US" sz="2800" b="1" baseline="-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u="sng" baseline="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CaO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+ CO</a:t>
            </a:r>
            <a:r>
              <a:rPr lang="en-US" sz="2800" b="1" baseline="-30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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00504"/>
            <a:ext cx="453589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286256"/>
            <a:ext cx="142876" cy="500066"/>
          </a:xfrm>
          <a:prstGeom prst="rect">
            <a:avLst/>
          </a:prstGeom>
          <a:noFill/>
        </p:spPr>
      </p:pic>
      <p:pic>
        <p:nvPicPr>
          <p:cNvPr id="46088" name="Picture 8" descr="D:\23.05.13-домашние документы\Виртуальные лекции 28.07.11\Химия\кальций\Calcium-oxide-3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143116"/>
            <a:ext cx="1272268" cy="1209664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22" name="Прямая со стрелкой 21"/>
          <p:cNvCxnSpPr/>
          <p:nvPr/>
        </p:nvCxnSpPr>
        <p:spPr>
          <a:xfrm>
            <a:off x="5286380" y="2357430"/>
            <a:ext cx="1428760" cy="21590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929190" y="2500306"/>
            <a:ext cx="428628" cy="3571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6069807" y="3288515"/>
            <a:ext cx="862038" cy="7143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2844" y="300015"/>
            <a:ext cx="8858312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Например: Оксид кальция можно получить двумя способами:</a:t>
            </a:r>
            <a:endParaRPr lang="ru-RU" sz="28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а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2Ca + O</a:t>
            </a:r>
            <a:r>
              <a:rPr lang="en-US" sz="2800" b="1" baseline="-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= 2CaO</a:t>
            </a:r>
            <a:endParaRPr lang="ru-RU" sz="28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б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 CaCO</a:t>
            </a:r>
            <a:r>
              <a:rPr lang="en-US" sz="2800" b="1" baseline="-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3 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1" u="sng" baseline="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+ CO</a:t>
            </a:r>
            <a:r>
              <a:rPr lang="en-US" sz="2800" b="1" baseline="-300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</a:t>
            </a:r>
            <a:endParaRPr lang="ru-RU" sz="2800" b="1" dirty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32" name="Picture 4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214314" cy="500066"/>
          </a:xfrm>
          <a:prstGeom prst="rect">
            <a:avLst/>
          </a:prstGeom>
          <a:noFill/>
        </p:spPr>
      </p:pic>
      <p:sp>
        <p:nvSpPr>
          <p:cNvPr id="34" name="Стрелка вправо 33"/>
          <p:cNvSpPr/>
          <p:nvPr/>
        </p:nvSpPr>
        <p:spPr>
          <a:xfrm>
            <a:off x="5000628" y="4214818"/>
            <a:ext cx="714380" cy="14287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D:\23.05.13-домашние документы\Вода\Наш. организм. Почему же вода т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1965005" cy="14307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8918" name="Picture 6" descr="D:\23.05.13-домашние документы\Лаб. раб YES\Виртуальные лабораторные YES\Анимашки и картинки\Химия\Атомы и молекулы\Вода\h2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04975">
            <a:off x="2720701" y="4083747"/>
            <a:ext cx="1428750" cy="12382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03561" y="5715016"/>
            <a:ext cx="4822667" cy="6678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4400" b="1" dirty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Молекулы воды</a:t>
            </a:r>
            <a:endParaRPr lang="ru-RU" sz="4400" b="1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571604" y="5143512"/>
            <a:ext cx="928694" cy="642942"/>
          </a:xfrm>
          <a:prstGeom prst="straightConnector1">
            <a:avLst/>
          </a:prstGeom>
          <a:ln w="57150">
            <a:solidFill>
              <a:srgbClr val="33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428860" y="4786322"/>
            <a:ext cx="1214446" cy="785818"/>
          </a:xfrm>
          <a:prstGeom prst="straightConnector1">
            <a:avLst/>
          </a:prstGeom>
          <a:ln w="57150">
            <a:solidFill>
              <a:srgbClr val="33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61635" y="4002541"/>
            <a:ext cx="3565270" cy="47166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Химическая связь</a:t>
            </a:r>
            <a:endParaRPr lang="ru-RU" sz="2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3857620" y="4429131"/>
            <a:ext cx="3286148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652445" y="4951222"/>
            <a:ext cx="2932599" cy="458587"/>
          </a:xfrm>
          <a:prstGeom prst="rect">
            <a:avLst/>
          </a:prstGeom>
        </p:spPr>
        <p:txBody>
          <a:bodyPr wrap="none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 водорода</a:t>
            </a:r>
            <a:endParaRPr lang="RU-RU" sz="2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>
            <a:off x="4214810" y="4857759"/>
            <a:ext cx="3357586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670654" y="3539076"/>
            <a:ext cx="3097644" cy="4585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 кислорода</a:t>
            </a:r>
            <a:endParaRPr lang="ru-RU" sz="28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0800000" flipV="1">
            <a:off x="3571868" y="3857628"/>
            <a:ext cx="1062046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7158" y="67128"/>
            <a:ext cx="8501122" cy="647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Основные понятия химии</a:t>
            </a:r>
            <a:endParaRPr lang="ru-RU" sz="4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2844" y="642918"/>
            <a:ext cx="8858312" cy="291772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(в переводе с греческого: </a:t>
            </a:r>
            <a:r>
              <a:rPr lang="RU-RU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</a:t>
            </a:r>
            <a:r>
              <a:rPr lang="RU-RU" sz="27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означает неделимый) – это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наименьшая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химически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неделимая частица вещества,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сохраняющая все его Химические свойства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Молекула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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это наименьшая частица данного вещества,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способная к самостоятельному существованию и обладающая его химическими свойствами.</a:t>
            </a:r>
            <a:endParaRPr lang="RU-RU" sz="27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0035" y="285750"/>
            <a:ext cx="8572560" cy="621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В настоящее время наряду с соединениями постоянного состава известны соединения переменного состава. Они встречаются среди веществ, имеющих кристаллическую структуру: оксиды (Э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О</a:t>
            </a:r>
            <a:r>
              <a:rPr lang="en-US" sz="2600" b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), гидриды (ЭН и ЭН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), сульфиды (Э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2600" b="1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), нитриды (Э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600" b="1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), карбиды (Э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600" b="1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). силициды (Э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Si</a:t>
            </a:r>
            <a:r>
              <a:rPr lang="en-US" sz="2600" b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  и др. Состав данных соединений зависит от условий их получения. Например, оксид ванадия (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) в зависимости от условий получения имеет состав от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VO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0,9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до 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VO</a:t>
            </a:r>
            <a:r>
              <a:rPr lang="ru-RU" sz="2600" b="1" baseline="-25000" dirty="0">
                <a:latin typeface="Arial" pitchFamily="34" charset="0"/>
                <a:cs typeface="Arial" pitchFamily="34" charset="0"/>
              </a:rPr>
              <a:t>1,3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</a:pPr>
            <a:r>
              <a:rPr lang="ru-RU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Современная формулировка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закона </a:t>
            </a:r>
            <a:r>
              <a:rPr lang="ru-RU" sz="2600" b="1" dirty="0" err="1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постоянст-ва</a:t>
            </a:r>
            <a:r>
              <a:rPr lang="ru-RU" sz="26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состава вещества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состав соединений молекулярной структуры (то есть состоящих из молекул) является постоянным независимо от способа получения; состав соединений с немолекулярной структурой (с атомной, ионной, металлической решеткой) не является постоянным и зависит от условий получения.</a:t>
            </a:r>
            <a:endParaRPr lang="en-US" sz="2600" b="1" dirty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715016"/>
            <a:ext cx="2523127" cy="7725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Джон Дальтон</a:t>
            </a:r>
          </a:p>
          <a:p>
            <a:pPr algn="ctr">
              <a:lnSpc>
                <a:spcPct val="85000"/>
              </a:lnSpc>
            </a:pPr>
            <a:r>
              <a:rPr lang="ru-RU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(1766-1844)</a:t>
            </a:r>
          </a:p>
        </p:txBody>
      </p:sp>
      <p:pic>
        <p:nvPicPr>
          <p:cNvPr id="133123" name="Picture 3" descr="D:\23.05.13-домашние документы\Виртуальные лекции 2015\Химия\Основные законы\Дальтон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00438"/>
            <a:ext cx="1733550" cy="2152650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14282" y="1142984"/>
            <a:ext cx="8786874" cy="221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кратных отношений</a:t>
            </a:r>
            <a:r>
              <a:rPr lang="ru-RU" sz="2700" b="1" dirty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если один и тот же элемент образует несколько соединений с другим элементом, то на одну и ту же массовую часть первого элемента будут приходиться такие массовые части второго, которые относятся друг к другу как небольшие целые числа.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82934"/>
            <a:ext cx="6357982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кратных отношений</a:t>
            </a:r>
          </a:p>
          <a:p>
            <a:pPr algn="ctr">
              <a:lnSpc>
                <a:spcPct val="80000"/>
              </a:lnSpc>
            </a:pPr>
            <a:r>
              <a:rPr lang="ru-RU" sz="31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(Дальтона)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569098"/>
              </p:ext>
            </p:extLst>
          </p:nvPr>
        </p:nvGraphicFramePr>
        <p:xfrm>
          <a:off x="209703" y="1838325"/>
          <a:ext cx="8786874" cy="321183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6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4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4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090">
                <a:tc>
                  <a:txBody>
                    <a:bodyPr/>
                    <a:lstStyle/>
                    <a:p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u="none" dirty="0">
                          <a:latin typeface="Arial" pitchFamily="34" charset="0"/>
                          <a:cs typeface="Arial" pitchFamily="34" charset="0"/>
                        </a:rPr>
                        <a:t>Закись азота </a:t>
                      </a:r>
                      <a:r>
                        <a:rPr lang="ru-RU" sz="23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2300" b="1" u="none" baseline="-25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3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2300" b="1" u="non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u="none" dirty="0">
                          <a:latin typeface="Arial" pitchFamily="34" charset="0"/>
                          <a:cs typeface="Arial" pitchFamily="34" charset="0"/>
                        </a:rPr>
                        <a:t>Окись азота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ru-RU" sz="2300" b="1" u="non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u="none" dirty="0">
                          <a:latin typeface="Arial" pitchFamily="34" charset="0"/>
                          <a:cs typeface="Arial" pitchFamily="34" charset="0"/>
                        </a:rPr>
                        <a:t>Азотистый ангидрид </a:t>
                      </a:r>
                      <a:r>
                        <a:rPr lang="ru-RU" sz="23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2300" b="1" u="none" baseline="-25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3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2300" b="1" u="none" baseline="-25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300" b="1" u="non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u="none" dirty="0">
                          <a:latin typeface="Arial" pitchFamily="34" charset="0"/>
                          <a:cs typeface="Arial" pitchFamily="34" charset="0"/>
                        </a:rPr>
                        <a:t>Двуокись азота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u="none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3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ru-RU" sz="2300" b="1" u="none" baseline="-25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300" b="1" u="non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300" b="1" u="none" dirty="0">
                          <a:latin typeface="Arial" pitchFamily="34" charset="0"/>
                          <a:cs typeface="Arial" pitchFamily="34" charset="0"/>
                        </a:rPr>
                        <a:t>Азотный ангидрид </a:t>
                      </a:r>
                      <a:r>
                        <a:rPr lang="ru-RU" sz="23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ru-RU" sz="2300" b="1" u="none" baseline="-25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2300" b="1" u="non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ru-RU" sz="2300" b="1" u="none" baseline="-25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300" b="1" u="non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Состав, % 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63,7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46,7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36,8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30,4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25,9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36,3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53,3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69,6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74,1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Частное O/N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0,57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1,14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1,71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2,28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latin typeface="Arial" pitchFamily="34" charset="0"/>
                          <a:cs typeface="Arial" pitchFamily="34" charset="0"/>
                        </a:rPr>
                        <a:t>2,85</a:t>
                      </a: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5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30480" marR="30480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142852"/>
            <a:ext cx="8786874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 оксидов азота (в процентах по массе) выражается следующими числами: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286" y="5572125"/>
            <a:ext cx="871543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2913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Разделив числа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нижней строки </a:t>
            </a:r>
            <a:r>
              <a:rPr lang="ru-RU" sz="27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 0,57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видим, что они относятся как </a:t>
            </a:r>
            <a:r>
              <a:rPr lang="ru-RU" sz="27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1:2:3:4:5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709527"/>
            <a:ext cx="878687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Свойства химических элементов, а также формы и свойства соединений элементов находятся в периодической зависимости от величины заряда атомных ядер.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4146" name="Picture 2" descr="D:\23.05.13-домашние документы\Виртуальные лекции 2015\Химия\Основные законы\Закон Менделеева\2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3305175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4147" name="Picture 3" descr="D:\23.05.13-домашние документы\Виртуальные лекции 2015\Химия\Основные законы\Закон Менделеева\2950379b451bb7c58b11cb9885964497.png"/>
          <p:cNvPicPr>
            <a:picLocks noChangeAspect="1" noChangeArrowheads="1"/>
          </p:cNvPicPr>
          <p:nvPr/>
        </p:nvPicPr>
        <p:blipFill>
          <a:blip r:embed="rId4" cstate="print"/>
          <a:srcRect l="1461" b="41666"/>
          <a:stretch>
            <a:fillRect/>
          </a:stretch>
        </p:blipFill>
        <p:spPr bwMode="auto">
          <a:xfrm>
            <a:off x="357158" y="2214554"/>
            <a:ext cx="4817204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4282" y="142852"/>
            <a:ext cx="8786874" cy="47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9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Периодический закон Д. И. Менделеева</a:t>
            </a:r>
            <a:endParaRPr lang="ru-RU" sz="29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rot="5400000">
            <a:off x="2357422" y="3786190"/>
            <a:ext cx="4643470" cy="7143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14876" y="1643050"/>
            <a:ext cx="4071966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Периодический закон Д.И. Менделеева</a:t>
            </a:r>
            <a:r>
              <a:rPr lang="ru-RU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свойства химических элементов, а также формы и свойства соединений элементов находятся в </a:t>
            </a:r>
            <a:r>
              <a:rPr lang="ru-RU" sz="2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периоди-ческой</a:t>
            </a:r>
            <a:r>
              <a:rPr lang="ru-RU" sz="2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зависимости от величины заряда атомных ядер.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714488"/>
            <a:ext cx="4000528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кратных отношений</a:t>
            </a:r>
            <a:r>
              <a:rPr lang="ru-RU" sz="2400" b="1" dirty="0">
                <a:solidFill>
                  <a:srgbClr val="2525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 если один и тот же элемент образует несколько соединений с другим элементом, то на одну и ту же массовую часть первого элемента будут приходиться такие массовые части второго, которые относятся друг к другу как небольшие целые числа.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643182"/>
            <a:ext cx="6748963" cy="80451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5400" b="1" dirty="0">
                <a:ln w="11430">
                  <a:solidFill>
                    <a:sysClr val="windowText" lastClr="000000"/>
                  </a:solidFill>
                </a:ln>
                <a:solidFill>
                  <a:srgbClr val="99CC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Газовые законы</a:t>
            </a:r>
          </a:p>
        </p:txBody>
      </p:sp>
      <p:pic>
        <p:nvPicPr>
          <p:cNvPr id="5122" name="Picture 2" descr="D:\23.05.13-домашние документы\Виртуальные лекции 2015\Химия\Основные законы\Газовые законы\Относительная-плотность-газов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4500570"/>
            <a:ext cx="2857500" cy="2133600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4" name="Picture 4" descr="D:\23.05.13-домашние документы\Виртуальные лекции 2015\Химия\Основные законы\Газовые законы\газы ... анимашки\gas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52"/>
            <a:ext cx="1905000" cy="1266825"/>
          </a:xfrm>
          <a:prstGeom prst="rect">
            <a:avLst/>
          </a:prstGeom>
          <a:noFill/>
        </p:spPr>
      </p:pic>
      <p:pic>
        <p:nvPicPr>
          <p:cNvPr id="5128" name="Picture 8" descr="D:\23.05.13-домашние документы\Виртуальные лекции 2015\Химия\Основные законы\закон Дальтона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2844" y="71414"/>
            <a:ext cx="2198147" cy="2428892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6" descr="D:\23.05.13-домашние документы\Лаб. раб YES\Виртуальные лабораторные YES\Анимашки и картинки\Химия\моль\один моль разных газов занимает....jpg"/>
          <p:cNvPicPr>
            <a:picLocks noChangeAspect="1" noChangeArrowheads="1"/>
          </p:cNvPicPr>
          <p:nvPr/>
        </p:nvPicPr>
        <p:blipFill>
          <a:blip r:embed="rId5" cstate="print"/>
          <a:srcRect l="6000" t="6000" r="1000" b="2000"/>
          <a:stretch>
            <a:fillRect/>
          </a:stretch>
        </p:blipFill>
        <p:spPr bwMode="auto">
          <a:xfrm>
            <a:off x="4500562" y="3500438"/>
            <a:ext cx="2214578" cy="3286148"/>
          </a:xfrm>
          <a:prstGeom prst="round2Diag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D:\23.05.13-домашние документы\Виртуальные лекции 2015\Химия\Основные законы\Газовые законы\Объединенный газовый закон.gif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935241" y="419100"/>
            <a:ext cx="5262580" cy="5589223"/>
          </a:xfrm>
          <a:prstGeom prst="rect">
            <a:avLst/>
          </a:prstGeom>
          <a:noFill/>
          <a:ln w="38100">
            <a:solidFill>
              <a:srgbClr val="99CC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Прямоугольник 11"/>
          <p:cNvSpPr/>
          <p:nvPr/>
        </p:nvSpPr>
        <p:spPr>
          <a:xfrm>
            <a:off x="1440179" y="6067425"/>
            <a:ext cx="62488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rgbClr val="0000FF"/>
                </a:solidFill>
                <a:latin typeface="Arial Black" pitchFamily="34" charset="0"/>
              </a:rPr>
              <a:t>Объединенный газовый закон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71414"/>
            <a:ext cx="8858312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Авогадро</a:t>
            </a:r>
          </a:p>
          <a:p>
            <a:pPr algn="ctr">
              <a:lnSpc>
                <a:spcPct val="80000"/>
              </a:lnSpc>
            </a:pPr>
            <a:r>
              <a:rPr lang="ru-RU" sz="31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 Авогадро (1811 г.), С. </a:t>
            </a:r>
            <a:r>
              <a:rPr lang="ru-RU" sz="31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Канниццаро</a:t>
            </a:r>
            <a:r>
              <a:rPr lang="ru-RU" sz="31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(1858 г.)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223683"/>
            <a:ext cx="8715436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Авогадро</a:t>
            </a:r>
            <a:r>
              <a:rPr lang="ru-RU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в равных объемах различных газов при одинаковых условиях содержится одинаковое число молекул.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3319" y="5857875"/>
            <a:ext cx="2997103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Амедео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 Авогадро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40094" y="5705475"/>
            <a:ext cx="2214578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2400" b="1" dirty="0" err="1">
                <a:latin typeface="Arial" pitchFamily="34" charset="0"/>
                <a:cs typeface="Arial" pitchFamily="34" charset="0"/>
              </a:rPr>
              <a:t>Станислао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Канниццаро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0" name="Picture 10" descr="Биографии великих хим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127" y="3128247"/>
            <a:ext cx="1693781" cy="2366951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2" descr="D:\23.05.13-домашние документы\Виртуальные лекции 2015\Химия\Основные законы\Газовые законы\Закон Авогадро\avogadro-491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366" y="3108259"/>
            <a:ext cx="2247900" cy="2381250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D:\23.05.13-домашние документы\Лаб. раб YES\Виртуальные лабораторные YES\Анимашки и картинки\Химия\моль\3 (1)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l="5773" t="13850" r="4499" b="64300"/>
          <a:stretch>
            <a:fillRect/>
          </a:stretch>
        </p:blipFill>
        <p:spPr bwMode="auto">
          <a:xfrm>
            <a:off x="183097" y="3571876"/>
            <a:ext cx="8603745" cy="29289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29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закона  Авогадро следует</a:t>
            </a:r>
            <a:r>
              <a:rPr kumimoji="0" lang="ru-RU" sz="2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2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u="none" strike="noStrike" cap="none" normalizeH="0" baseline="0" dirty="0">
                <a:ln>
                  <a:noFill/>
                </a:ln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а) одинаковое число молекул разных газов при одинаковых условиях занимают один и тот же объем;</a:t>
            </a:r>
            <a:endParaRPr kumimoji="0" lang="ru-RU" sz="2700" b="1" u="none" strike="noStrike" cap="none" normalizeH="0" baseline="0" dirty="0">
              <a:ln>
                <a:noFill/>
              </a:ln>
              <a:solidFill>
                <a:srgbClr val="9D23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u="none" strike="noStrike" cap="none" normalizeH="0" baseline="0" dirty="0">
                <a:ln>
                  <a:noFill/>
                </a:ln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б) один  моль любого газа (молярный объем </a:t>
            </a:r>
            <a:r>
              <a:rPr kumimoji="0" lang="en-US" sz="2700" b="1" u="none" strike="noStrike" cap="none" normalizeH="0" baseline="0" dirty="0" err="1">
                <a:ln>
                  <a:noFill/>
                </a:ln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US" sz="2700" b="1" u="none" strike="noStrike" cap="none" normalizeH="0" baseline="-30000" dirty="0" err="1">
                <a:ln>
                  <a:noFill/>
                </a:ln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700" b="1" u="none" strike="noStrike" cap="none" normalizeH="0" baseline="0" dirty="0">
                <a:ln>
                  <a:noFill/>
                </a:ln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при нормальных условиях (н. у.) составляет 22,4 л/моль</a:t>
            </a:r>
            <a:r>
              <a:rPr kumimoji="0" lang="ru-RU" sz="2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Н. у. </a:t>
            </a:r>
            <a:r>
              <a:rPr kumimoji="0" lang="ru-RU" sz="27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Т</a:t>
            </a:r>
            <a:r>
              <a:rPr kumimoji="0" lang="ru-RU" sz="2700" b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7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273 К, </a:t>
            </a:r>
            <a:r>
              <a:rPr kumimoji="0" lang="ru-RU" sz="27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700" b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700" b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7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101,3 кПа.</a:t>
            </a:r>
            <a:endParaRPr kumimoji="0" lang="ru-RU" sz="27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244" name="Picture 4" descr="D:\23.05.13-домашние документы\Виртуальные лекции 2015\Химия\Основные законы\Газовые законы\Закон Авогадро\Avogadro_experime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724" y="2921220"/>
            <a:ext cx="3881428" cy="2766400"/>
          </a:xfrm>
          <a:prstGeom prst="round2Diag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570195" y="5679552"/>
            <a:ext cx="6000760" cy="111261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Амедео</a:t>
            </a:r>
            <a:r>
              <a:rPr lang="ru-RU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Авогадро </a:t>
            </a:r>
          </a:p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(1776 – 1856), профессор физики в Турине</a:t>
            </a:r>
            <a:endParaRPr lang="ru-RU" sz="2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06" y="272822"/>
            <a:ext cx="9001156" cy="26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Зная массу одного атома углерода (1,993</a:t>
            </a:r>
            <a:r>
              <a:rPr lang="ru-RU" sz="28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lang="ru-RU" sz="28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–26 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кг), можно вычислить число атомов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sz="2800" b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в 0,012 кг углерода: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lang="en-US" sz="2800" b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= 0,012/(1,993 </a:t>
            </a:r>
            <a:r>
              <a:rPr lang="ru-RU" sz="28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10</a:t>
            </a:r>
            <a:r>
              <a:rPr lang="ru-RU" sz="28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–26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= 6,02 </a:t>
            </a:r>
            <a:r>
              <a:rPr lang="ru-RU" sz="28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10</a:t>
            </a:r>
            <a:r>
              <a:rPr lang="ru-RU" sz="28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23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моль </a:t>
            </a:r>
            <a:r>
              <a:rPr lang="ru-RU" sz="2800" b="1" baseline="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–1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Это число называется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постоянной  Авогадро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Оно показывает число структурных единиц в моле любого вещества.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42876" y="304844"/>
            <a:ext cx="8929718" cy="302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Атомы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(в переводе с греческого: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</a:t>
            </a:r>
            <a:r>
              <a:rPr lang="RU-RU" sz="28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означает неделимый) –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мельчайшие 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неделимые частицы вещества.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Атомы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как и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молекулы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способны к самостоятельному существованию. Например, атомы водорода составляют около половины массы Солнца; из отдельных атомов состоят такие вещества, как гелий, неон, аргон и др.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657" y="3714752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438" y="3714752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7332" y="3714752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785813" y="5500688"/>
            <a:ext cx="7653151" cy="458787"/>
          </a:xfrm>
          <a:prstGeom prst="rect">
            <a:avLst/>
          </a:prstGeom>
        </p:spPr>
        <p:txBody>
          <a:bodyPr wrap="square" anchor="t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5000"/>
              </a:lnSpc>
            </a:pPr>
            <a:r>
              <a:rPr lang="RU-RU" sz="28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   Гелий                   </a:t>
            </a:r>
            <a:r>
              <a:rPr lang="RU-RU" sz="2800" b="1" dirty="0">
                <a:ln w="11430"/>
                <a:solidFill>
                  <a:srgbClr val="005DA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Times New Roman" pitchFamily="18" charset="0"/>
                <a:cs typeface="Arial" pitchFamily="34" charset="0"/>
              </a:rPr>
              <a:t>Неон                     Аргон </a:t>
            </a:r>
            <a:endParaRPr lang="ru-RU" sz="2800" b="1" dirty="0">
              <a:ln w="11430"/>
              <a:solidFill>
                <a:srgbClr val="005DA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chmarket.ru - наглядные пособия: Таблицы по химии &quot;Начала химии&quot; (16 шт., 60*90 см, ламинированные)"/>
          <p:cNvPicPr>
            <a:picLocks noChangeAspect="1" noChangeArrowheads="1"/>
          </p:cNvPicPr>
          <p:nvPr/>
        </p:nvPicPr>
        <p:blipFill>
          <a:blip r:embed="rId2" cstate="print"/>
          <a:srcRect l="1553" t="8889" r="587" b="4444"/>
          <a:stretch>
            <a:fillRect/>
          </a:stretch>
        </p:blipFill>
        <p:spPr bwMode="auto">
          <a:xfrm>
            <a:off x="1811070" y="38100"/>
            <a:ext cx="5423774" cy="67151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Количество вещества. Полные уроки - Гипермаркет знаний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517" t="6593" b="2198"/>
          <a:stretch>
            <a:fillRect/>
          </a:stretch>
        </p:blipFill>
        <p:spPr bwMode="auto">
          <a:xfrm>
            <a:off x="142844" y="71414"/>
            <a:ext cx="5143536" cy="65746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" descr="D:\23.05.13-домашние документы\Лаб. раб YES\Виртуальные лабораторные YES\Анимашки и картинки\Химия\моль\3 (1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8742" t="52739" r="20450" b="26824"/>
          <a:stretch>
            <a:fillRect/>
          </a:stretch>
        </p:blipFill>
        <p:spPr bwMode="auto">
          <a:xfrm>
            <a:off x="5000628" y="357166"/>
            <a:ext cx="4071934" cy="16430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1" descr="D:\23.05.13-домашние документы\Лаб. раб YES\Виртуальные лабораторные YES\Анимашки и картинки\Химия\моль\3 (1)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0000" t="75107" r="4499" b="5579"/>
          <a:stretch>
            <a:fillRect/>
          </a:stretch>
        </p:blipFill>
        <p:spPr bwMode="auto">
          <a:xfrm>
            <a:off x="4143373" y="3673393"/>
            <a:ext cx="4881596" cy="154155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rot="5400000">
            <a:off x="2143108" y="3786190"/>
            <a:ext cx="4643470" cy="7143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1697544"/>
            <a:ext cx="400052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Авогадро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 равных объемах различных газов при одинаковых условиях содержится одинаковое число молекул.</a:t>
            </a:r>
          </a:p>
          <a:p>
            <a:pPr marL="0" marR="0" lvl="0" indent="45085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Н. у.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Т</a:t>
            </a:r>
            <a:r>
              <a:rPr lang="ru-RU" sz="2400" b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= 273 К, 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lang="ru-RU" sz="2400" b="1" baseline="-300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ru-RU" sz="2400" b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101,3 кПа.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0" y="1500174"/>
            <a:ext cx="4143404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закона  Авогадро следует</a:t>
            </a:r>
            <a:r>
              <a:rPr kumimoji="0" lang="ru-RU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2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u="none" strike="noStrike" cap="none" normalizeH="0" baseline="0" dirty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а) одинаковое число молекул разных газов при одинаковых условиях занимают один и тот же объем;</a:t>
            </a:r>
            <a:endParaRPr kumimoji="0" lang="ru-RU" sz="2500" b="1" u="none" strike="noStrike" cap="none" normalizeH="0" baseline="0" dirty="0">
              <a:ln>
                <a:noFill/>
              </a:ln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u="none" strike="noStrike" cap="none" normalizeH="0" baseline="0" dirty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б) один  моль любого газа (молярный объем </a:t>
            </a:r>
            <a:r>
              <a:rPr kumimoji="0" lang="en-US" sz="2500" b="1" u="none" strike="noStrike" cap="none" normalizeH="0" baseline="0" dirty="0" err="1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US" sz="2500" b="1" u="none" strike="noStrike" cap="none" normalizeH="0" baseline="-30000" dirty="0" err="1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500" b="1" u="none" strike="noStrike" cap="none" normalizeH="0" baseline="0" dirty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) при нормальных условиях (н. у.) составляет 22,4 л/моль</a:t>
            </a:r>
            <a:r>
              <a:rPr kumimoji="0" lang="ru-RU" sz="2500" b="1" i="1" u="none" strike="noStrike" cap="none" normalizeH="0" baseline="0" dirty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500" b="1" i="0" u="none" strike="noStrike" cap="none" normalizeH="0" baseline="0" dirty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rot="5400000">
            <a:off x="2357422" y="3786190"/>
            <a:ext cx="4643470" cy="7143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Количество вещества. Полные уроки - Гипермаркет знаний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2885" t="56145" r="1368" b="2198"/>
          <a:stretch>
            <a:fillRect/>
          </a:stretch>
        </p:blipFill>
        <p:spPr bwMode="auto">
          <a:xfrm>
            <a:off x="2065257" y="1047750"/>
            <a:ext cx="5000660" cy="30027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1" descr="D:\23.05.13-домашние документы\Лаб. раб YES\Виртуальные лабораторные YES\Анимашки и картинки\Химия\моль\3 (1)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 l="8742" t="52739" r="20450" b="26824"/>
          <a:stretch>
            <a:fillRect/>
          </a:stretch>
        </p:blipFill>
        <p:spPr bwMode="auto">
          <a:xfrm>
            <a:off x="1277281" y="4459888"/>
            <a:ext cx="4071934" cy="16430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1" descr="D:\23.05.13-домашние документы\Лаб. раб YES\Виртуальные лабораторные YES\Анимашки и картинки\Химия\моль\3 (1)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0000" t="76002" r="68729" b="5579"/>
          <a:stretch>
            <a:fillRect/>
          </a:stretch>
        </p:blipFill>
        <p:spPr bwMode="auto">
          <a:xfrm>
            <a:off x="6214830" y="4629785"/>
            <a:ext cx="1214445" cy="14701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142984"/>
            <a:ext cx="88583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При равных условиях объемы газов, вступающих в реакцию, относятся друг к другу и к объемам газообразных продуктов реакции как целые числа.</a:t>
            </a:r>
          </a:p>
        </p:txBody>
      </p:sp>
      <p:pic>
        <p:nvPicPr>
          <p:cNvPr id="21507" name="Picture 3" descr="D:\23.05.13-домашние документы\Виртуальные лекции 28.07.11\Химия\Основные законы\Закон простых объемных отношений\00001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7158" y="3071810"/>
            <a:ext cx="2328368" cy="2786082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85720" y="5929330"/>
            <a:ext cx="2357454" cy="7201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Жозеф</a:t>
            </a:r>
            <a:r>
              <a:rPr lang="ru-RU" sz="2400" b="1" dirty="0">
                <a:ln w="1143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Луи Гей-Люссак</a:t>
            </a:r>
            <a:endParaRPr lang="ru-RU" sz="2400" b="1" dirty="0">
              <a:ln w="11430">
                <a:solidFill>
                  <a:sysClr val="windowText" lastClr="000000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71414"/>
            <a:ext cx="8858312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простых объемных отношений</a:t>
            </a:r>
          </a:p>
          <a:p>
            <a:pPr algn="ctr">
              <a:lnSpc>
                <a:spcPct val="80000"/>
              </a:lnSpc>
            </a:pPr>
            <a:r>
              <a:rPr lang="ru-RU" sz="31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(Гей-Люссака)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804102" y="5638800"/>
            <a:ext cx="2500330" cy="787775"/>
          </a:xfrm>
          <a:prstGeom prst="round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0691" y="3315970"/>
            <a:ext cx="5786446" cy="1814005"/>
          </a:xfrm>
          <a:prstGeom prst="round2Diag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D:\23.05.13-домашние документы\Виртуальные лекции 28.07.11\Химия\Основные законы\Кратных отношений\Dalton law of multiple proportions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38299" y="1704975"/>
            <a:ext cx="8715436" cy="3318143"/>
          </a:xfrm>
          <a:prstGeom prst="round2DiagRect">
            <a:avLst/>
          </a:prstGeom>
          <a:noFill/>
          <a:ln>
            <a:solidFill>
              <a:srgbClr val="99CCFF"/>
            </a:solidFill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91152" y="2524125"/>
            <a:ext cx="7625797" cy="17927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Закон простых объемных отношений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(Гей-Люссака):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 при равных условиях </a:t>
            </a:r>
            <a:r>
              <a:rPr lang="RU-RU" sz="2600" b="1" dirty="0" err="1">
                <a:latin typeface="Arial" pitchFamily="34" charset="0"/>
                <a:cs typeface="Arial" pitchFamily="34" charset="0"/>
              </a:rPr>
              <a:t>объе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-мы газов, вступающих в реакцию, относятся друг к другу и к объемам газообразных продуктов реакции как целые числа.</a:t>
            </a:r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0001" y="466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8" y="2000250"/>
            <a:ext cx="8858312" cy="221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85000"/>
              </a:lnSpc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Бойля – Мариотта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справедлив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обычно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для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любых газов, а также и для их смесей, например для воздуха. Лишь при давлениях, в несколько сотен раз больших атмосферного, отклонения от этого закона становятся существенными.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714356"/>
            <a:ext cx="8858312" cy="256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газа данной массы при постоянном давлении отношение объема к температуре постоянно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85000"/>
              </a:lnSpc>
            </a:pP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V/T =const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 = const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   </a:t>
            </a:r>
          </a:p>
          <a:p>
            <a:pPr indent="450000" algn="just">
              <a:lnSpc>
                <a:spcPct val="85000"/>
              </a:lnSpc>
            </a:pPr>
            <a:r>
              <a:rPr lang="ru-RU" sz="2700" b="1" dirty="0">
                <a:latin typeface="Arial" pitchFamily="34" charset="0"/>
                <a:cs typeface="Arial" pitchFamily="34" charset="0"/>
              </a:rPr>
              <a:t>Этот закон был установлен экспериментально в 1802 г. французским ученым Ж. Гей-Люссаком (1778–1850). </a:t>
            </a:r>
          </a:p>
        </p:txBody>
      </p:sp>
      <p:pic>
        <p:nvPicPr>
          <p:cNvPr id="137218" name="Picture 2" descr="D:\23.05.13-домашние документы\Виртуальные лекции 2015\Химия\Основные законы\Газовые законы\Gay-Luss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43248"/>
            <a:ext cx="2447772" cy="2928958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928794" y="-24"/>
            <a:ext cx="5908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Закон Гей-Люссака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868" y="6111642"/>
            <a:ext cx="2786082" cy="7463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5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Жозеф</a:t>
            </a:r>
            <a:r>
              <a:rPr lang="ru-RU" sz="2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Луи Гей-Люссак </a:t>
            </a:r>
            <a:endParaRPr lang="ru-RU" sz="2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490" y="1009650"/>
            <a:ext cx="8715436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Уравнение состояния идеального газа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. В законах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Бойля-Мариотта 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700" b="1" dirty="0">
                <a:solidFill>
                  <a:srgbClr val="9D23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Гей-Люссака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имеется </a:t>
            </a:r>
            <a:r>
              <a:rPr lang="ru-RU" sz="2700" b="1" u="sng" dirty="0">
                <a:latin typeface="Arial" pitchFamily="34" charset="0"/>
                <a:cs typeface="Arial" pitchFamily="34" charset="0"/>
              </a:rPr>
              <a:t>связь двух термодинамических параметров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 при фиксированном третьем: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9413" y="4219575"/>
            <a:ext cx="66048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Уравнение 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Менделеева-Клапейрона</a:t>
            </a:r>
            <a:r>
              <a:rPr lang="ru-RU" sz="27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5781" t="64025" r="46094" b="23780"/>
          <a:stretch>
            <a:fillRect/>
          </a:stretch>
        </p:blipFill>
        <p:spPr bwMode="auto">
          <a:xfrm>
            <a:off x="2964436" y="4895850"/>
            <a:ext cx="3071834" cy="1023945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 l="25390" t="69360" r="54102" b="17683"/>
          <a:stretch>
            <a:fillRect/>
          </a:stretch>
        </p:blipFill>
        <p:spPr bwMode="auto">
          <a:xfrm>
            <a:off x="3469687" y="2819400"/>
            <a:ext cx="2214578" cy="1075652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39076"/>
            <a:ext cx="8858312" cy="22898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Химический элемент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это вид атомов, характеризующийся определенными свойства-ми.</a:t>
            </a:r>
            <a:endParaRPr lang="RU-RU" sz="28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Символы химических элементов были введены в 1814 г. шведским химиком Берцелиусом Й.Я..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5400" y="4454969"/>
            <a:ext cx="372839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Йёнс</a:t>
            </a:r>
            <a:r>
              <a:rPr lang="ru-RU" sz="2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50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Якоб</a:t>
            </a:r>
            <a:r>
              <a:rPr lang="ru-RU" sz="2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Берцелиус </a:t>
            </a:r>
          </a:p>
        </p:txBody>
      </p:sp>
      <p:pic>
        <p:nvPicPr>
          <p:cNvPr id="122890" name="Picture 10" descr="Jons Jacob Berze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967" y="3010391"/>
            <a:ext cx="3071802" cy="3732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 rot="5400000">
            <a:off x="2357422" y="3786190"/>
            <a:ext cx="4643470" cy="71438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28596" y="1571612"/>
            <a:ext cx="4143404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85000"/>
              </a:lnSpc>
            </a:pPr>
            <a:r>
              <a:rPr lang="ru-RU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Бойля – Мариотта: 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для газа данной массы при постоянной температуре произведение давления газа на его объем постоянно:</a:t>
            </a:r>
          </a:p>
          <a:p>
            <a:pPr algn="ctr">
              <a:lnSpc>
                <a:spcPct val="85000"/>
              </a:lnSpc>
            </a:pP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PV = const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при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 = const</a:t>
            </a: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5000"/>
              </a:lnSpc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indent="271463" algn="just">
              <a:lnSpc>
                <a:spcPct val="85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Уравнение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Менделеева-Клапейрона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</a:t>
            </a: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1428736"/>
            <a:ext cx="3857652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Закон Гей-Люссака: 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для газа данной массы при </a:t>
            </a:r>
            <a:r>
              <a:rPr lang="ru-RU" sz="2500" b="1" dirty="0" err="1">
                <a:latin typeface="Arial" pitchFamily="34" charset="0"/>
                <a:cs typeface="Arial" pitchFamily="34" charset="0"/>
              </a:rPr>
              <a:t>постоян-ном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 давлении </a:t>
            </a:r>
            <a:r>
              <a:rPr lang="ru-RU" sz="2500" b="1" dirty="0" err="1">
                <a:latin typeface="Arial" pitchFamily="34" charset="0"/>
                <a:cs typeface="Arial" pitchFamily="34" charset="0"/>
              </a:rPr>
              <a:t>отноше-ние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 объема к </a:t>
            </a:r>
            <a:r>
              <a:rPr lang="ru-RU" sz="2500" b="1" dirty="0" err="1">
                <a:latin typeface="Arial" pitchFamily="34" charset="0"/>
                <a:cs typeface="Arial" pitchFamily="34" charset="0"/>
              </a:rPr>
              <a:t>темпе-ратуре</a:t>
            </a:r>
            <a:r>
              <a:rPr lang="ru-RU" sz="2500" b="1" dirty="0">
                <a:latin typeface="Arial" pitchFamily="34" charset="0"/>
                <a:cs typeface="Arial" pitchFamily="34" charset="0"/>
              </a:rPr>
              <a:t> постоянно:</a:t>
            </a:r>
          </a:p>
          <a:p>
            <a:pPr algn="ctr">
              <a:lnSpc>
                <a:spcPct val="85000"/>
              </a:lnSpc>
            </a:pP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V/T =const 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</a:t>
            </a:r>
            <a:r>
              <a:rPr lang="en-US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 = const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  <a:p>
            <a:pPr indent="358775" algn="just">
              <a:lnSpc>
                <a:spcPct val="85000"/>
              </a:lnSpc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358775" algn="just">
              <a:lnSpc>
                <a:spcPct val="85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Уравнение состояния идеального газа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:</a:t>
            </a:r>
            <a:endParaRPr lang="ru-RU" sz="25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25781" t="64025" r="46094" b="23780"/>
          <a:stretch>
            <a:fillRect/>
          </a:stretch>
        </p:blipFill>
        <p:spPr bwMode="auto">
          <a:xfrm>
            <a:off x="1214414" y="5214950"/>
            <a:ext cx="2571768" cy="857256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25390" t="69360" r="54102" b="17683"/>
          <a:stretch>
            <a:fillRect/>
          </a:stretch>
        </p:blipFill>
        <p:spPr bwMode="auto">
          <a:xfrm>
            <a:off x="5857884" y="5072074"/>
            <a:ext cx="1785950" cy="867461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073" name="Picture 1" descr="D:\23.05.13-домашние документы\Виртуальные лекции 2015\Химия\Основные законы\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1178" r="2199" b="4340"/>
          <a:stretch>
            <a:fillRect/>
          </a:stretch>
        </p:blipFill>
        <p:spPr bwMode="auto">
          <a:xfrm>
            <a:off x="1334473" y="104775"/>
            <a:ext cx="6286544" cy="651654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Мордовский Республиканский Учколлектор Галерея Химия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7440" t="11458" r="6249" b="5208"/>
          <a:stretch>
            <a:fillRect/>
          </a:stretch>
        </p:blipFill>
        <p:spPr bwMode="auto">
          <a:xfrm>
            <a:off x="214282" y="113291"/>
            <a:ext cx="4786346" cy="6601857"/>
          </a:xfrm>
          <a:prstGeom prst="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4929190" y="2095972"/>
            <a:ext cx="4143404" cy="179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Вспомним</a:t>
            </a:r>
            <a:r>
              <a:rPr kumimoji="0" lang="ru-RU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названия химических элементов, которые чаще других используют в курсе химии. </a:t>
            </a:r>
            <a:endParaRPr kumimoji="0" lang="ru-RU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-24"/>
            <a:ext cx="8858312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Химический элемент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7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понятие абстрактное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– материальная, </a:t>
            </a:r>
            <a:r>
              <a:rPr lang="ru-RU" sz="27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конкретная частица элемента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 присущими ему параметрами: размером и массой. Так, атомы массой 24 </a:t>
            </a:r>
            <a:r>
              <a:rPr lang="ru-RU" sz="27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а.е.м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и радиусом 0,128 нм составляют химический элемент </a:t>
            </a:r>
            <a:r>
              <a:rPr lang="ru-RU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магний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; атомы массой 16 </a:t>
            </a:r>
            <a:r>
              <a:rPr lang="ru-RU" sz="27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а.е.м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и радиусом 0,045 нм составляют другой химический элемент – </a:t>
            </a:r>
            <a:r>
              <a:rPr lang="ru-RU" sz="2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кислород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и т. д.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143248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143248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3571868" y="3286124"/>
            <a:ext cx="1491370" cy="4062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Элемент</a:t>
            </a:r>
            <a:endParaRPr lang="ru-RU" sz="24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868" y="3786190"/>
            <a:ext cx="176516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Вещество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143504" y="4214818"/>
            <a:ext cx="928694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428860" y="4143380"/>
            <a:ext cx="1214446" cy="1428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3143240" y="4143380"/>
            <a:ext cx="928694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286644" y="3071810"/>
            <a:ext cx="1448859" cy="4455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700" b="1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Магний</a:t>
            </a:r>
            <a:endParaRPr lang="ru-RU" sz="2700" b="1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28596" y="4572008"/>
            <a:ext cx="961225" cy="4062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43834" y="5000636"/>
            <a:ext cx="961225" cy="4062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Атом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214686"/>
            <a:ext cx="962778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3" name="Прямая со стрелкой 22"/>
          <p:cNvCxnSpPr/>
          <p:nvPr/>
        </p:nvCxnSpPr>
        <p:spPr>
          <a:xfrm rot="10800000" flipV="1">
            <a:off x="2214546" y="3500438"/>
            <a:ext cx="1428760" cy="111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000372"/>
            <a:ext cx="1023938" cy="87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5000628" y="3357562"/>
            <a:ext cx="42862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 descr="polonium atom image search resul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214686"/>
            <a:ext cx="1428728" cy="1428728"/>
          </a:xfrm>
          <a:prstGeom prst="rect">
            <a:avLst/>
          </a:prstGeom>
          <a:noFill/>
        </p:spPr>
      </p:pic>
      <p:pic>
        <p:nvPicPr>
          <p:cNvPr id="29" name="Picture 9" descr="Персональный сайт - Магни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357562"/>
            <a:ext cx="1928794" cy="2073973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214282" y="2928934"/>
            <a:ext cx="1866729" cy="4455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700" b="1" dirty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Кислород</a:t>
            </a:r>
            <a:endParaRPr lang="ru-RU" sz="27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5214950"/>
            <a:ext cx="5929354" cy="157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928823"/>
            <a:ext cx="885831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Ничтожно малому размеру атома соответствует и ничтожно малая масса. Современные методы исследования позволяют определить её с большой точностью.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Оказалось, что 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истинные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массы атомов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800" b="1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имеют значения от 1,67 • 10</a:t>
            </a:r>
            <a:r>
              <a:rPr kumimoji="0" lang="RU-RU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–27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4,27 • 10</a:t>
            </a:r>
            <a:r>
              <a:rPr kumimoji="0" lang="RU-RU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–25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кг. Например: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(водорода) = 1,67 • 10</a:t>
            </a:r>
            <a:r>
              <a:rPr kumimoji="0" lang="RU-RU" sz="28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–24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 </a:t>
            </a:r>
          </a:p>
          <a:p>
            <a:pPr marR="0" lvl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(0,000 000 000 000 000 000 000 001 67 г).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D:\23.05.13-домашние документы\Виртуальные лекции 28.07.11\Химия\анимашки ... разное\scale_up_down_lg_nw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86322"/>
            <a:ext cx="1905000" cy="1905000"/>
          </a:xfrm>
          <a:prstGeom prst="rect">
            <a:avLst/>
          </a:prstGeom>
          <a:noFill/>
        </p:spPr>
      </p:pic>
      <p:pic>
        <p:nvPicPr>
          <p:cNvPr id="29699" name="Picture 3" descr="D:\23.05.13-домашние документы\Лаб. раб YES\Виртуальные лабораторные YES\Анимашки и картинки\Химия\Атомы и молекулы\Строение атомов\hydrogen_atom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643446"/>
            <a:ext cx="1079303" cy="1200152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>
            <a:off x="3071802" y="5572140"/>
            <a:ext cx="500066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43504" y="5139714"/>
            <a:ext cx="2206053" cy="4324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85000"/>
              </a:lnSpc>
            </a:pPr>
            <a:r>
              <a:rPr lang="ru-RU" sz="2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1,67 • 10</a:t>
            </a:r>
            <a:r>
              <a:rPr lang="ru-RU" sz="2600" b="1" baseline="300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–24</a:t>
            </a:r>
            <a:r>
              <a:rPr lang="ru-RU" sz="2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г </a:t>
            </a:r>
            <a:endParaRPr lang="ru-RU" sz="26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4786314" y="5429264"/>
            <a:ext cx="500066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643578"/>
            <a:ext cx="1905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2844" y="142852"/>
            <a:ext cx="8786874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Пользоваться такими числами в повседневной практике неудобно. Поэтому вместо истинных значений масс атомов применяют относительные атомные массы.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Относительная атомная масса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показывает, во сколько раз масса данного атома больше массы, принятой за эталон.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Относительную атомную массу обозначают 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2700" b="1" baseline="-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где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– начальная буква английского слова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en-US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elative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что означает относительный: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1571612"/>
            <a:ext cx="8858312" cy="107157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4643446"/>
            <a:ext cx="871543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такого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эталона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u="sng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принята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1/2 массы атома углерода</a:t>
            </a:r>
            <a:r>
              <a:rPr lang="ru-RU" sz="27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86190"/>
            <a:ext cx="2357454" cy="78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4282" y="142852"/>
            <a:ext cx="871543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томная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диница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ассы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а.е.м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– это 1/2 массы атома углерода.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15452"/>
            <a:ext cx="2786082" cy="5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Скругленный прямоугольник 23"/>
          <p:cNvSpPr/>
          <p:nvPr/>
        </p:nvSpPr>
        <p:spPr>
          <a:xfrm>
            <a:off x="3000364" y="1000108"/>
            <a:ext cx="2786082" cy="642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28794" y="1785926"/>
            <a:ext cx="5214974" cy="785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9" name="Picture 7" descr="D:\23.05.13-домашние документы\Лаб. раб YES\Виртуальные лабораторные YES\Анимашки и картинки\Химия\Атомы и молекулы\Строение атомов\atom_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0360" y="4876800"/>
            <a:ext cx="2857500" cy="1905000"/>
          </a:xfrm>
          <a:prstGeom prst="rect">
            <a:avLst/>
          </a:prstGeom>
          <a:noFill/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42844" y="1754892"/>
            <a:ext cx="8786874" cy="338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а.е.м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(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1,99 • 10</a:t>
            </a:r>
            <a:r>
              <a:rPr lang="ru-RU" sz="2800" b="1" baseline="30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–23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г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):12 =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= 1,66 • 10</a:t>
            </a:r>
            <a:r>
              <a:rPr 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–24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г = 1,66 • 10</a:t>
            </a:r>
            <a:r>
              <a:rPr lang="ru-RU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–27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кг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этим </a:t>
            </a:r>
            <a:r>
              <a:rPr kumimoji="0" lang="ru-RU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относительную атомную массу атома элемента </a:t>
            </a:r>
            <a:r>
              <a:rPr kumimoji="0" lang="en-US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2800" b="1" baseline="-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8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определить сравнением истинной массы атома с массой одной атомной единицы массы (1а.е.м.), т. е. вычислить по формуле:</a:t>
            </a:r>
          </a:p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en-US" sz="2800" b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(Х) =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ru-RU" sz="2800" b="1" baseline="-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(Х) : 1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а.е.м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5796372</TotalTime>
  <Words>2557</Words>
  <Application>Microsoft Office PowerPoint</Application>
  <PresentationFormat>Экран (4:3)</PresentationFormat>
  <Paragraphs>300</Paragraphs>
  <Slides>41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ikuzmina</cp:lastModifiedBy>
  <cp:revision>1198</cp:revision>
  <dcterms:created xsi:type="dcterms:W3CDTF">2015-12-13T09:17:19Z</dcterms:created>
  <dcterms:modified xsi:type="dcterms:W3CDTF">2016-09-03T07:49:58Z</dcterms:modified>
</cp:coreProperties>
</file>