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4" r:id="rId3"/>
    <p:sldId id="272" r:id="rId4"/>
    <p:sldId id="265" r:id="rId5"/>
    <p:sldId id="266" r:id="rId6"/>
    <p:sldId id="267" r:id="rId7"/>
    <p:sldId id="273" r:id="rId8"/>
    <p:sldId id="274" r:id="rId9"/>
    <p:sldId id="259" r:id="rId10"/>
    <p:sldId id="261" r:id="rId11"/>
    <p:sldId id="260" r:id="rId12"/>
    <p:sldId id="263" r:id="rId13"/>
    <p:sldId id="256" r:id="rId14"/>
    <p:sldId id="257" r:id="rId15"/>
    <p:sldId id="258" r:id="rId16"/>
    <p:sldId id="26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6699"/>
    <a:srgbClr val="336699"/>
    <a:srgbClr val="33CC33"/>
    <a:srgbClr val="996600"/>
    <a:srgbClr val="0000FF"/>
    <a:srgbClr val="FF00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297E8-2398-48C1-9B8B-1A55760A3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96521-BB86-4896-9BB5-79DFDFE8A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5DE4E-5EBE-4A61-9703-74F333BE1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D2B69-CC82-4A8B-B732-2763391D6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18C03-E7A8-4E9A-9049-88D855AEFD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788CF-3A34-48D5-B72A-138C01FEB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12AB7-6D6F-4294-819A-383DC590F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3AC28-F28A-4307-85C5-FB97C6AB2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5737C-BC75-4D87-A5CF-D5C54C210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02B0E-7CF5-4582-968D-0366FFBB7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468D4-4579-4D64-9D08-E7DC3E1A1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D64DAB-D6BC-4F07-B068-843CCA28B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b="1" i="1" dirty="0" smtClean="0">
                <a:solidFill>
                  <a:srgbClr val="C00000"/>
                </a:solidFill>
              </a:rPr>
              <a:t>Строение атома</a:t>
            </a:r>
            <a:endParaRPr lang="ru-RU" sz="96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67200" y="4495800"/>
            <a:ext cx="4343400" cy="1752600"/>
          </a:xfrm>
        </p:spPr>
        <p:txBody>
          <a:bodyPr/>
          <a:lstStyle/>
          <a:p>
            <a:r>
              <a:rPr lang="ru-RU" sz="2000" dirty="0" smtClean="0"/>
              <a:t>Автор презентации: учитель МОУ СОШ </a:t>
            </a:r>
            <a:r>
              <a:rPr lang="ru-RU" sz="2000" dirty="0" err="1" smtClean="0"/>
              <a:t>пгт</a:t>
            </a:r>
            <a:r>
              <a:rPr lang="ru-RU" sz="2000" dirty="0" smtClean="0"/>
              <a:t>. </a:t>
            </a:r>
            <a:r>
              <a:rPr lang="ru-RU" sz="2000" dirty="0" err="1" smtClean="0"/>
              <a:t>Новокручининский</a:t>
            </a:r>
            <a:r>
              <a:rPr lang="ru-RU" sz="2000" dirty="0" smtClean="0"/>
              <a:t> Забайкальского края Журова О. 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Спин электрона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2819400" y="2514600"/>
            <a:ext cx="2590800" cy="2438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FF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114800" y="21336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114800" y="4953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 rot="6637679">
            <a:off x="3328194" y="2158206"/>
            <a:ext cx="2794000" cy="2744788"/>
          </a:xfrm>
          <a:custGeom>
            <a:avLst/>
            <a:gdLst>
              <a:gd name="T0" fmla="*/ 103302712 w 21600"/>
              <a:gd name="T1" fmla="*/ 16793530 h 21600"/>
              <a:gd name="T2" fmla="*/ 0 w 21600"/>
              <a:gd name="T3" fmla="*/ 174394935 h 21600"/>
              <a:gd name="T4" fmla="*/ 103302712 w 21600"/>
              <a:gd name="T5" fmla="*/ 16793530 h 21600"/>
              <a:gd name="T6" fmla="*/ 323728892 w 21600"/>
              <a:gd name="T7" fmla="*/ 5667860 h 21600"/>
              <a:gd name="T8" fmla="*/ 330070235 w 21600"/>
              <a:gd name="T9" fmla="*/ 67012863 h 21600"/>
              <a:gd name="T10" fmla="*/ 266522345 w 21600"/>
              <a:gd name="T11" fmla="*/ 7314898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638" y="2441"/>
                </a:moveTo>
                <a:cubicBezTo>
                  <a:pt x="15709" y="862"/>
                  <a:pt x="13293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3293" y="0"/>
                  <a:pt x="15709" y="862"/>
                  <a:pt x="17638" y="2441"/>
                </a:cubicBezTo>
                <a:lnTo>
                  <a:pt x="19348" y="351"/>
                </a:lnTo>
                <a:lnTo>
                  <a:pt x="19727" y="4150"/>
                </a:lnTo>
                <a:lnTo>
                  <a:pt x="15929" y="4530"/>
                </a:lnTo>
                <a:lnTo>
                  <a:pt x="17638" y="2441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172200" y="2209800"/>
            <a:ext cx="2743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Вращение по часовой стрелке – положительный спин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 rot="4104595" flipH="1">
            <a:off x="3175794" y="2158206"/>
            <a:ext cx="2794000" cy="2744788"/>
          </a:xfrm>
          <a:custGeom>
            <a:avLst/>
            <a:gdLst>
              <a:gd name="T0" fmla="*/ 103302712 w 21600"/>
              <a:gd name="T1" fmla="*/ 16793530 h 21600"/>
              <a:gd name="T2" fmla="*/ 0 w 21600"/>
              <a:gd name="T3" fmla="*/ 174394935 h 21600"/>
              <a:gd name="T4" fmla="*/ 103302712 w 21600"/>
              <a:gd name="T5" fmla="*/ 16793530 h 21600"/>
              <a:gd name="T6" fmla="*/ 323728892 w 21600"/>
              <a:gd name="T7" fmla="*/ 5667860 h 21600"/>
              <a:gd name="T8" fmla="*/ 330070235 w 21600"/>
              <a:gd name="T9" fmla="*/ 67012863 h 21600"/>
              <a:gd name="T10" fmla="*/ 266522345 w 21600"/>
              <a:gd name="T11" fmla="*/ 7314898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638" y="2441"/>
                </a:moveTo>
                <a:cubicBezTo>
                  <a:pt x="15709" y="862"/>
                  <a:pt x="13293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3293" y="0"/>
                  <a:pt x="15709" y="862"/>
                  <a:pt x="17638" y="2441"/>
                </a:cubicBezTo>
                <a:lnTo>
                  <a:pt x="19348" y="351"/>
                </a:lnTo>
                <a:lnTo>
                  <a:pt x="19727" y="4150"/>
                </a:lnTo>
                <a:lnTo>
                  <a:pt x="15929" y="4530"/>
                </a:lnTo>
                <a:lnTo>
                  <a:pt x="17638" y="2441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096000" y="3429000"/>
            <a:ext cx="2819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Вращение против часовой стрелки – отрицательный спин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8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72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720"/>
                            </p:stCondLst>
                            <p:childTnLst>
                              <p:par>
                                <p:cTn id="34" presetID="8" presetClass="emph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-21600000">
                                      <p:cBhvr>
                                        <p:cTn id="35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720"/>
                            </p:stCondLst>
                            <p:childTnLst>
                              <p:par>
                                <p:cTn id="3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22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1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1" grpId="1" animBg="1"/>
      <p:bldP spid="14341" grpId="2" animBg="1"/>
      <p:bldP spid="14342" grpId="0" animBg="1"/>
      <p:bldP spid="14343" grpId="0" animBg="1"/>
      <p:bldP spid="14344" grpId="0" animBg="1"/>
      <p:bldP spid="14344" grpId="1" animBg="1"/>
      <p:bldP spid="14345" grpId="0"/>
      <p:bldP spid="14346" grpId="0" animBg="1"/>
      <p:bldP spid="14346" grpId="1" animBg="1"/>
      <p:bldP spid="143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Формы электронных облаков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133600" y="1524000"/>
            <a:ext cx="3505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Сферическая форма</a:t>
            </a:r>
          </a:p>
          <a:p>
            <a:pPr algn="ctr">
              <a:spcBef>
                <a:spcPct val="50000"/>
              </a:spcBef>
            </a:pPr>
            <a:r>
              <a:rPr lang="ru-RU" sz="2000" b="1"/>
              <a:t> (</a:t>
            </a:r>
            <a:r>
              <a:rPr lang="en-US" sz="2000" b="1"/>
              <a:t>S</a:t>
            </a:r>
            <a:r>
              <a:rPr lang="ru-RU" sz="2000" b="1"/>
              <a:t> - электронное облако)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5800" y="1447800"/>
            <a:ext cx="1295400" cy="1295400"/>
            <a:chOff x="864" y="1056"/>
            <a:chExt cx="960" cy="91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0259" name="Oval 5"/>
            <p:cNvSpPr>
              <a:spLocks noChangeArrowheads="1"/>
            </p:cNvSpPr>
            <p:nvPr/>
          </p:nvSpPr>
          <p:spPr bwMode="auto">
            <a:xfrm>
              <a:off x="864" y="1056"/>
              <a:ext cx="960" cy="91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E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60" name="Oval 9"/>
            <p:cNvSpPr>
              <a:spLocks noChangeArrowheads="1"/>
            </p:cNvSpPr>
            <p:nvPr/>
          </p:nvSpPr>
          <p:spPr bwMode="auto">
            <a:xfrm>
              <a:off x="1296" y="148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477000" y="2438400"/>
            <a:ext cx="1066800" cy="1981200"/>
            <a:chOff x="528" y="1824"/>
            <a:chExt cx="672" cy="124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0256" name="Oval 7"/>
            <p:cNvSpPr>
              <a:spLocks noChangeArrowheads="1"/>
            </p:cNvSpPr>
            <p:nvPr/>
          </p:nvSpPr>
          <p:spPr bwMode="auto">
            <a:xfrm>
              <a:off x="528" y="1824"/>
              <a:ext cx="672" cy="62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57" name="Oval 8"/>
            <p:cNvSpPr>
              <a:spLocks noChangeArrowheads="1"/>
            </p:cNvSpPr>
            <p:nvPr/>
          </p:nvSpPr>
          <p:spPr bwMode="auto">
            <a:xfrm>
              <a:off x="528" y="2448"/>
              <a:ext cx="672" cy="62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58" name="Oval 10"/>
            <p:cNvSpPr>
              <a:spLocks noChangeArrowheads="1"/>
            </p:cNvSpPr>
            <p:nvPr/>
          </p:nvSpPr>
          <p:spPr bwMode="auto">
            <a:xfrm>
              <a:off x="811" y="2413"/>
              <a:ext cx="71" cy="7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057400" y="3352800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Форма объемной восьмерки (</a:t>
            </a:r>
            <a:r>
              <a:rPr lang="en-US" sz="2000" b="1"/>
              <a:t>p</a:t>
            </a:r>
            <a:r>
              <a:rPr lang="ru-RU" sz="2000" b="1"/>
              <a:t> – электронное облако)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0" y="3886200"/>
            <a:ext cx="2667000" cy="2590800"/>
            <a:chOff x="0" y="2448"/>
            <a:chExt cx="1680" cy="163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 rot="-5179580">
              <a:off x="504" y="2424"/>
              <a:ext cx="672" cy="1680"/>
              <a:chOff x="528" y="2736"/>
              <a:chExt cx="672" cy="1248"/>
            </a:xfrm>
          </p:grpSpPr>
          <p:sp>
            <p:nvSpPr>
              <p:cNvPr id="10254" name="Oval 26"/>
              <p:cNvSpPr>
                <a:spLocks noChangeArrowheads="1"/>
              </p:cNvSpPr>
              <p:nvPr/>
            </p:nvSpPr>
            <p:spPr bwMode="auto">
              <a:xfrm>
                <a:off x="528" y="3360"/>
                <a:ext cx="672" cy="62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6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5" name="Oval 27"/>
              <p:cNvSpPr>
                <a:spLocks noChangeArrowheads="1"/>
              </p:cNvSpPr>
              <p:nvPr/>
            </p:nvSpPr>
            <p:spPr bwMode="auto">
              <a:xfrm>
                <a:off x="528" y="2736"/>
                <a:ext cx="672" cy="62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6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528" y="2448"/>
              <a:ext cx="672" cy="1632"/>
              <a:chOff x="528" y="2736"/>
              <a:chExt cx="672" cy="1248"/>
            </a:xfrm>
          </p:grpSpPr>
          <p:sp>
            <p:nvSpPr>
              <p:cNvPr id="10252" name="Oval 16"/>
              <p:cNvSpPr>
                <a:spLocks noChangeArrowheads="1"/>
              </p:cNvSpPr>
              <p:nvPr/>
            </p:nvSpPr>
            <p:spPr bwMode="auto">
              <a:xfrm>
                <a:off x="528" y="3360"/>
                <a:ext cx="672" cy="62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6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3" name="Oval 15"/>
              <p:cNvSpPr>
                <a:spLocks noChangeArrowheads="1"/>
              </p:cNvSpPr>
              <p:nvPr/>
            </p:nvSpPr>
            <p:spPr bwMode="auto">
              <a:xfrm>
                <a:off x="528" y="2736"/>
                <a:ext cx="672" cy="62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6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0251" name="Oval 17"/>
            <p:cNvSpPr>
              <a:spLocks noChangeArrowheads="1"/>
            </p:cNvSpPr>
            <p:nvPr/>
          </p:nvSpPr>
          <p:spPr bwMode="auto">
            <a:xfrm>
              <a:off x="816" y="3216"/>
              <a:ext cx="71" cy="7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2819400" y="4876800"/>
            <a:ext cx="40386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Перекрещенные объемные восьмерки</a:t>
            </a:r>
          </a:p>
          <a:p>
            <a:pPr algn="ctr">
              <a:spcBef>
                <a:spcPct val="50000"/>
              </a:spcBef>
            </a:pPr>
            <a:r>
              <a:rPr lang="ru-RU" sz="2000" b="1"/>
              <a:t>(</a:t>
            </a:r>
            <a:r>
              <a:rPr lang="en-US" sz="2000" b="1"/>
              <a:t>d</a:t>
            </a:r>
            <a:r>
              <a:rPr lang="ru-RU" sz="2000" b="1"/>
              <a:t> – электронное облако)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301" grpId="0"/>
      <p:bldP spid="123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Формы орбитал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047750"/>
            <a:ext cx="7620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Электронная формула атома и ее графическое изображение у элементов первого периода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5800" y="2057400"/>
            <a:ext cx="609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006600"/>
                </a:solidFill>
              </a:rPr>
              <a:t>Н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828800" y="1905000"/>
            <a:ext cx="1066800" cy="1066800"/>
            <a:chOff x="1152" y="1200"/>
            <a:chExt cx="672" cy="672"/>
          </a:xfrm>
        </p:grpSpPr>
        <p:sp>
          <p:nvSpPr>
            <p:cNvPr id="12309" name="Oval 7"/>
            <p:cNvSpPr>
              <a:spLocks noChangeArrowheads="1"/>
            </p:cNvSpPr>
            <p:nvPr/>
          </p:nvSpPr>
          <p:spPr bwMode="auto">
            <a:xfrm>
              <a:off x="1152" y="1200"/>
              <a:ext cx="672" cy="672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rgbClr val="CCE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rgbClr val="CCECFF"/>
                </a:solidFill>
              </a:endParaRPr>
            </a:p>
          </p:txBody>
        </p:sp>
        <p:sp>
          <p:nvSpPr>
            <p:cNvPr id="12310" name="Oval 6"/>
            <p:cNvSpPr>
              <a:spLocks noChangeArrowheads="1"/>
            </p:cNvSpPr>
            <p:nvPr/>
          </p:nvSpPr>
          <p:spPr bwMode="auto">
            <a:xfrm>
              <a:off x="1440" y="148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352800" y="2133600"/>
            <a:ext cx="1447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1</a:t>
            </a:r>
            <a:r>
              <a:rPr lang="en-US" sz="4800" b="1"/>
              <a:t>S</a:t>
            </a:r>
            <a:r>
              <a:rPr lang="ru-RU" sz="4800" b="1" baseline="30000"/>
              <a:t>1</a:t>
            </a:r>
            <a:endParaRPr lang="ru-RU" sz="4800" b="1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3276600" y="28194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743200" y="32004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Номер уровня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 flipV="1">
            <a:off x="4038600" y="28194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038600" y="32766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Форма орбитали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4419600" y="23622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334000" y="2057400"/>
            <a:ext cx="1981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Количество электронов на орбитали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33400" y="20574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006600"/>
                </a:solidFill>
              </a:rPr>
              <a:t>Не</a:t>
            </a:r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2743200" y="2133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2819400" y="2362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352800" y="2133600"/>
            <a:ext cx="1447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1</a:t>
            </a:r>
            <a:r>
              <a:rPr lang="en-US" sz="4800" b="1"/>
              <a:t>S</a:t>
            </a:r>
            <a:r>
              <a:rPr lang="ru-RU" sz="4800" b="1" baseline="30000"/>
              <a:t>2</a:t>
            </a:r>
            <a:endParaRPr lang="ru-RU" sz="4800" b="1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6248400" y="4191000"/>
            <a:ext cx="990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V="1">
            <a:off x="6553200" y="4343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6934200" y="4343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V="1">
            <a:off x="5334000" y="47244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038600" y="4800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орбиталь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6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6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140"/>
                            </p:stCondLst>
                            <p:childTnLst>
                              <p:par>
                                <p:cTn id="3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64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2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20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44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440"/>
                            </p:stCondLst>
                            <p:childTnLst>
                              <p:par>
                                <p:cTn id="5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94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300"/>
                            </p:stCondLst>
                            <p:childTnLst>
                              <p:par>
                                <p:cTn id="6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1" grpId="1"/>
      <p:bldP spid="4105" grpId="0"/>
      <p:bldP spid="4105" grpId="1"/>
      <p:bldP spid="4106" grpId="0" animBg="1"/>
      <p:bldP spid="4107" grpId="0"/>
      <p:bldP spid="4108" grpId="0" animBg="1"/>
      <p:bldP spid="4109" grpId="0"/>
      <p:bldP spid="4110" grpId="0" animBg="1"/>
      <p:bldP spid="4111" grpId="0"/>
      <p:bldP spid="4112" grpId="0"/>
      <p:bldP spid="4112" grpId="1"/>
      <p:bldP spid="4113" grpId="0" animBg="1"/>
      <p:bldP spid="4114" grpId="0" animBg="1"/>
      <p:bldP spid="4114" grpId="1" animBg="1"/>
      <p:bldP spid="4115" grpId="0"/>
      <p:bldP spid="4115" grpId="1"/>
      <p:bldP spid="4116" grpId="0" animBg="1"/>
      <p:bldP spid="4117" grpId="0" animBg="1"/>
      <p:bldP spid="4118" grpId="0" animBg="1"/>
      <p:bldP spid="4119" grpId="0" animBg="1"/>
      <p:bldP spid="41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1905000" y="2438400"/>
            <a:ext cx="2971800" cy="2895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2819400" y="3352800"/>
            <a:ext cx="1066800" cy="1066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E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CCECFF"/>
              </a:solidFill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3276600" y="38100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3657600" y="3581400"/>
            <a:ext cx="152400" cy="152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3733800" y="3810000"/>
            <a:ext cx="152400" cy="152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CC00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Элементы второго периода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85800" y="2057400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6600"/>
                </a:solidFill>
              </a:rPr>
              <a:t>Li</a:t>
            </a:r>
            <a:endParaRPr lang="ru-RU" sz="6000" b="1">
              <a:solidFill>
                <a:srgbClr val="006600"/>
              </a:solidFill>
            </a:endParaRP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4114800" y="2743200"/>
            <a:ext cx="152400" cy="152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648200" y="1981200"/>
            <a:ext cx="2362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1</a:t>
            </a:r>
            <a:r>
              <a:rPr lang="en-US" sz="4800" b="1"/>
              <a:t>S</a:t>
            </a:r>
            <a:r>
              <a:rPr lang="ru-RU" sz="4800" b="1" baseline="30000"/>
              <a:t>2 </a:t>
            </a:r>
            <a:r>
              <a:rPr lang="en-US" sz="4800" b="1"/>
              <a:t>2</a:t>
            </a:r>
            <a:r>
              <a:rPr lang="en-US" sz="4400" b="1"/>
              <a:t>S</a:t>
            </a:r>
            <a:r>
              <a:rPr lang="en-US" sz="4400" b="1" baseline="30000"/>
              <a:t>1</a:t>
            </a:r>
            <a:endParaRPr lang="ru-RU" sz="4400" b="1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4114800" y="5410200"/>
            <a:ext cx="990600" cy="838200"/>
          </a:xfrm>
          <a:prstGeom prst="rect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4419600" y="5638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4800600" y="5638800"/>
            <a:ext cx="0" cy="457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5105400" y="4572000"/>
            <a:ext cx="990600" cy="83820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5410200" y="4724400"/>
            <a:ext cx="0" cy="457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457200" y="2057400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6600"/>
                </a:solidFill>
              </a:rPr>
              <a:t>Be</a:t>
            </a:r>
            <a:endParaRPr lang="ru-RU" sz="6000" b="1">
              <a:solidFill>
                <a:srgbClr val="006600"/>
              </a:solidFill>
            </a:endParaRPr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4343400" y="2971800"/>
            <a:ext cx="152400" cy="152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648200" y="2057400"/>
            <a:ext cx="2362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1</a:t>
            </a:r>
            <a:r>
              <a:rPr lang="en-US" sz="4800" b="1"/>
              <a:t>S</a:t>
            </a:r>
            <a:r>
              <a:rPr lang="ru-RU" sz="4800" b="1" baseline="30000"/>
              <a:t>2 </a:t>
            </a:r>
            <a:r>
              <a:rPr lang="en-US" sz="4800" b="1"/>
              <a:t>2</a:t>
            </a:r>
            <a:r>
              <a:rPr lang="en-US" sz="4400" b="1"/>
              <a:t>S</a:t>
            </a:r>
            <a:r>
              <a:rPr lang="en-US" sz="4400" b="1" baseline="30000"/>
              <a:t>2</a:t>
            </a:r>
            <a:endParaRPr lang="ru-RU" sz="4400" b="1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5791200" y="4724400"/>
            <a:ext cx="0" cy="4572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457200" y="2133600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6600"/>
                </a:solidFill>
              </a:rPr>
              <a:t>B</a:t>
            </a:r>
            <a:endParaRPr lang="ru-RU" sz="6000" b="1">
              <a:solidFill>
                <a:srgbClr val="00660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724400" y="2057400"/>
            <a:ext cx="3886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1</a:t>
            </a:r>
            <a:r>
              <a:rPr lang="en-US" sz="4800" b="1"/>
              <a:t>S</a:t>
            </a:r>
            <a:r>
              <a:rPr lang="ru-RU" sz="4800" b="1" baseline="30000"/>
              <a:t>2 </a:t>
            </a:r>
            <a:r>
              <a:rPr lang="en-US" sz="4800" b="1"/>
              <a:t>2</a:t>
            </a:r>
            <a:r>
              <a:rPr lang="en-US" sz="4400" b="1"/>
              <a:t>S</a:t>
            </a:r>
            <a:r>
              <a:rPr lang="en-US" sz="4400" b="1" baseline="30000"/>
              <a:t>2 </a:t>
            </a:r>
            <a:r>
              <a:rPr lang="en-US" sz="4400" b="1"/>
              <a:t>2p</a:t>
            </a:r>
            <a:r>
              <a:rPr lang="en-US" sz="4400" b="1" baseline="30000"/>
              <a:t>1</a:t>
            </a:r>
            <a:endParaRPr lang="ru-RU" sz="4400" b="1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6096000" y="3733800"/>
            <a:ext cx="990600" cy="8382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V="1">
            <a:off x="6400800" y="3886200"/>
            <a:ext cx="0" cy="457200"/>
          </a:xfrm>
          <a:prstGeom prst="line">
            <a:avLst/>
          </a:prstGeom>
          <a:noFill/>
          <a:ln w="38100">
            <a:solidFill>
              <a:srgbClr val="99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81000" y="2209800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6600"/>
                </a:solidFill>
              </a:rPr>
              <a:t>C</a:t>
            </a:r>
            <a:endParaRPr lang="ru-RU" sz="6000" b="1">
              <a:solidFill>
                <a:srgbClr val="006600"/>
              </a:solidFill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4648200" y="2133600"/>
            <a:ext cx="3886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1</a:t>
            </a:r>
            <a:r>
              <a:rPr lang="en-US" sz="4800" b="1"/>
              <a:t>S</a:t>
            </a:r>
            <a:r>
              <a:rPr lang="ru-RU" sz="4800" b="1" baseline="30000"/>
              <a:t>2 </a:t>
            </a:r>
            <a:r>
              <a:rPr lang="en-US" sz="4800" b="1"/>
              <a:t>2</a:t>
            </a:r>
            <a:r>
              <a:rPr lang="en-US" sz="4400" b="1"/>
              <a:t>S</a:t>
            </a:r>
            <a:r>
              <a:rPr lang="en-US" sz="4400" b="1" baseline="30000"/>
              <a:t>2 </a:t>
            </a:r>
            <a:r>
              <a:rPr lang="en-US" sz="4400" b="1"/>
              <a:t>2p</a:t>
            </a:r>
            <a:r>
              <a:rPr lang="en-US" sz="4400" b="1" baseline="30000"/>
              <a:t>2</a:t>
            </a:r>
            <a:endParaRPr lang="ru-RU" sz="4400" b="1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7086600" y="2971800"/>
            <a:ext cx="990600" cy="8382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 flipV="1">
            <a:off x="7543800" y="3200400"/>
            <a:ext cx="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457200" y="2133600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6600"/>
                </a:solidFill>
              </a:rPr>
              <a:t>N</a:t>
            </a:r>
            <a:endParaRPr lang="ru-RU" sz="6000" b="1">
              <a:solidFill>
                <a:srgbClr val="006600"/>
              </a:solidFill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4648200" y="2133600"/>
            <a:ext cx="3886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1</a:t>
            </a:r>
            <a:r>
              <a:rPr lang="en-US" sz="4800" b="1"/>
              <a:t>S</a:t>
            </a:r>
            <a:r>
              <a:rPr lang="ru-RU" sz="4800" b="1" baseline="30000"/>
              <a:t>2 </a:t>
            </a:r>
            <a:r>
              <a:rPr lang="en-US" sz="4800" b="1"/>
              <a:t>2</a:t>
            </a:r>
            <a:r>
              <a:rPr lang="en-US" sz="4400" b="1"/>
              <a:t>S</a:t>
            </a:r>
            <a:r>
              <a:rPr lang="en-US" sz="4400" b="1" baseline="30000"/>
              <a:t>2 </a:t>
            </a:r>
            <a:r>
              <a:rPr lang="en-US" sz="4400" b="1"/>
              <a:t>2p</a:t>
            </a:r>
            <a:r>
              <a:rPr lang="en-US" sz="4400" b="1" baseline="30000"/>
              <a:t>3</a:t>
            </a:r>
            <a:endParaRPr lang="ru-RU" sz="4400" b="1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8001000" y="2133600"/>
            <a:ext cx="990600" cy="838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5" name="Line 51"/>
          <p:cNvSpPr>
            <a:spLocks noChangeShapeType="1"/>
          </p:cNvSpPr>
          <p:nvPr/>
        </p:nvSpPr>
        <p:spPr bwMode="auto">
          <a:xfrm flipV="1">
            <a:off x="8305800" y="2286000"/>
            <a:ext cx="0" cy="4572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304800" y="2133600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6600"/>
                </a:solidFill>
              </a:rPr>
              <a:t>O</a:t>
            </a:r>
            <a:endParaRPr lang="ru-RU" sz="6000" b="1">
              <a:solidFill>
                <a:srgbClr val="006600"/>
              </a:solidFill>
            </a:endParaRP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4495800" y="2133600"/>
            <a:ext cx="3886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1</a:t>
            </a:r>
            <a:r>
              <a:rPr lang="en-US" sz="4800" b="1"/>
              <a:t>S</a:t>
            </a:r>
            <a:r>
              <a:rPr lang="ru-RU" sz="4800" b="1" baseline="30000"/>
              <a:t>2 </a:t>
            </a:r>
            <a:r>
              <a:rPr lang="en-US" sz="4800" b="1"/>
              <a:t>2</a:t>
            </a:r>
            <a:r>
              <a:rPr lang="en-US" sz="4400" b="1"/>
              <a:t>S</a:t>
            </a:r>
            <a:r>
              <a:rPr lang="en-US" sz="4400" b="1" baseline="30000"/>
              <a:t>2 </a:t>
            </a:r>
            <a:r>
              <a:rPr lang="en-US" sz="4400" b="1"/>
              <a:t>2p</a:t>
            </a:r>
            <a:r>
              <a:rPr lang="en-US" sz="4400" b="1" baseline="30000"/>
              <a:t>4</a:t>
            </a:r>
            <a:endParaRPr lang="ru-RU" sz="4400" b="1"/>
          </a:p>
        </p:txBody>
      </p:sp>
      <p:sp>
        <p:nvSpPr>
          <p:cNvPr id="6200" name="Line 56"/>
          <p:cNvSpPr>
            <a:spLocks noChangeShapeType="1"/>
          </p:cNvSpPr>
          <p:nvPr/>
        </p:nvSpPr>
        <p:spPr bwMode="auto">
          <a:xfrm>
            <a:off x="6705600" y="3886200"/>
            <a:ext cx="0" cy="457200"/>
          </a:xfrm>
          <a:prstGeom prst="line">
            <a:avLst/>
          </a:prstGeom>
          <a:noFill/>
          <a:ln w="38100">
            <a:solidFill>
              <a:srgbClr val="3366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381000" y="2209800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6600"/>
                </a:solidFill>
              </a:rPr>
              <a:t>F</a:t>
            </a:r>
            <a:endParaRPr lang="ru-RU" sz="6000" b="1">
              <a:solidFill>
                <a:srgbClr val="006600"/>
              </a:solidFill>
            </a:endParaRP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4572000" y="2133600"/>
            <a:ext cx="3886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1</a:t>
            </a:r>
            <a:r>
              <a:rPr lang="en-US" sz="4800" b="1"/>
              <a:t>S</a:t>
            </a:r>
            <a:r>
              <a:rPr lang="ru-RU" sz="4800" b="1" baseline="30000"/>
              <a:t>2 </a:t>
            </a:r>
            <a:r>
              <a:rPr lang="en-US" sz="4800" b="1"/>
              <a:t>2</a:t>
            </a:r>
            <a:r>
              <a:rPr lang="en-US" sz="4400" b="1"/>
              <a:t>S</a:t>
            </a:r>
            <a:r>
              <a:rPr lang="en-US" sz="4400" b="1" baseline="30000"/>
              <a:t>2 </a:t>
            </a:r>
            <a:r>
              <a:rPr lang="en-US" sz="4400" b="1"/>
              <a:t>2p</a:t>
            </a:r>
            <a:r>
              <a:rPr lang="en-US" sz="4400" b="1" baseline="30000"/>
              <a:t>5</a:t>
            </a:r>
            <a:endParaRPr lang="ru-RU" sz="4400" b="1"/>
          </a:p>
        </p:txBody>
      </p:sp>
      <p:sp>
        <p:nvSpPr>
          <p:cNvPr id="6204" name="Line 60"/>
          <p:cNvSpPr>
            <a:spLocks noChangeShapeType="1"/>
          </p:cNvSpPr>
          <p:nvPr/>
        </p:nvSpPr>
        <p:spPr bwMode="auto">
          <a:xfrm>
            <a:off x="7772400" y="3200400"/>
            <a:ext cx="0" cy="457200"/>
          </a:xfrm>
          <a:prstGeom prst="line">
            <a:avLst/>
          </a:prstGeom>
          <a:noFill/>
          <a:ln w="38100">
            <a:solidFill>
              <a:srgbClr val="FF66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304800" y="2133600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6600"/>
                </a:solidFill>
              </a:rPr>
              <a:t>Ne</a:t>
            </a:r>
            <a:endParaRPr lang="ru-RU" sz="6000" b="1">
              <a:solidFill>
                <a:srgbClr val="006600"/>
              </a:solidFill>
            </a:endParaRPr>
          </a:p>
        </p:txBody>
      </p:sp>
      <p:sp>
        <p:nvSpPr>
          <p:cNvPr id="6207" name="Text Box 63"/>
          <p:cNvSpPr txBox="1">
            <a:spLocks noChangeArrowheads="1"/>
          </p:cNvSpPr>
          <p:nvPr/>
        </p:nvSpPr>
        <p:spPr bwMode="auto">
          <a:xfrm>
            <a:off x="4495800" y="2133600"/>
            <a:ext cx="3886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1</a:t>
            </a:r>
            <a:r>
              <a:rPr lang="en-US" sz="4800" b="1"/>
              <a:t>S</a:t>
            </a:r>
            <a:r>
              <a:rPr lang="ru-RU" sz="4800" b="1" baseline="30000"/>
              <a:t>2 </a:t>
            </a:r>
            <a:r>
              <a:rPr lang="en-US" sz="4800" b="1"/>
              <a:t>2</a:t>
            </a:r>
            <a:r>
              <a:rPr lang="en-US" sz="4400" b="1"/>
              <a:t>S</a:t>
            </a:r>
            <a:r>
              <a:rPr lang="en-US" sz="4400" b="1" baseline="30000"/>
              <a:t>2 </a:t>
            </a:r>
            <a:r>
              <a:rPr lang="en-US" sz="4400" b="1"/>
              <a:t>2p</a:t>
            </a:r>
            <a:r>
              <a:rPr lang="en-US" sz="4400" b="1" baseline="30000"/>
              <a:t>6</a:t>
            </a:r>
            <a:endParaRPr lang="ru-RU" sz="4400" b="1"/>
          </a:p>
        </p:txBody>
      </p:sp>
      <p:sp>
        <p:nvSpPr>
          <p:cNvPr id="6208" name="Line 64"/>
          <p:cNvSpPr>
            <a:spLocks noChangeShapeType="1"/>
          </p:cNvSpPr>
          <p:nvPr/>
        </p:nvSpPr>
        <p:spPr bwMode="auto">
          <a:xfrm>
            <a:off x="8610600" y="2286000"/>
            <a:ext cx="0" cy="4572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905000" y="3276600"/>
            <a:ext cx="2971800" cy="1371600"/>
            <a:chOff x="1152" y="1920"/>
            <a:chExt cx="2064" cy="864"/>
          </a:xfrm>
        </p:grpSpPr>
        <p:sp>
          <p:nvSpPr>
            <p:cNvPr id="13366" name="Oval 66"/>
            <p:cNvSpPr>
              <a:spLocks noChangeArrowheads="1"/>
            </p:cNvSpPr>
            <p:nvPr/>
          </p:nvSpPr>
          <p:spPr bwMode="auto">
            <a:xfrm>
              <a:off x="1152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67" name="Oval 67"/>
            <p:cNvSpPr>
              <a:spLocks noChangeArrowheads="1"/>
            </p:cNvSpPr>
            <p:nvPr/>
          </p:nvSpPr>
          <p:spPr bwMode="auto">
            <a:xfrm>
              <a:off x="2160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75" name="Oval 31"/>
          <p:cNvSpPr>
            <a:spLocks noChangeArrowheads="1"/>
          </p:cNvSpPr>
          <p:nvPr/>
        </p:nvSpPr>
        <p:spPr bwMode="auto">
          <a:xfrm>
            <a:off x="4495800" y="3581400"/>
            <a:ext cx="152400" cy="152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66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 rot="-5400000">
            <a:off x="1943100" y="3238500"/>
            <a:ext cx="2971800" cy="1371600"/>
            <a:chOff x="1152" y="1920"/>
            <a:chExt cx="2064" cy="864"/>
          </a:xfrm>
        </p:grpSpPr>
        <p:sp>
          <p:nvSpPr>
            <p:cNvPr id="13364" name="Oval 69"/>
            <p:cNvSpPr>
              <a:spLocks noChangeArrowheads="1"/>
            </p:cNvSpPr>
            <p:nvPr/>
          </p:nvSpPr>
          <p:spPr bwMode="auto">
            <a:xfrm>
              <a:off x="1152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65" name="Oval 70"/>
            <p:cNvSpPr>
              <a:spLocks noChangeArrowheads="1"/>
            </p:cNvSpPr>
            <p:nvPr/>
          </p:nvSpPr>
          <p:spPr bwMode="auto">
            <a:xfrm>
              <a:off x="2160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92" name="Oval 48"/>
          <p:cNvSpPr>
            <a:spLocks noChangeArrowheads="1"/>
          </p:cNvSpPr>
          <p:nvPr/>
        </p:nvSpPr>
        <p:spPr bwMode="auto">
          <a:xfrm>
            <a:off x="3124200" y="2590800"/>
            <a:ext cx="152400" cy="152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71"/>
          <p:cNvGrpSpPr>
            <a:grpSpLocks/>
          </p:cNvGrpSpPr>
          <p:nvPr/>
        </p:nvGrpSpPr>
        <p:grpSpPr bwMode="auto">
          <a:xfrm rot="1928753">
            <a:off x="1905000" y="3200400"/>
            <a:ext cx="2971800" cy="1371600"/>
            <a:chOff x="1152" y="1920"/>
            <a:chExt cx="2064" cy="864"/>
          </a:xfrm>
        </p:grpSpPr>
        <p:sp>
          <p:nvSpPr>
            <p:cNvPr id="13362" name="Oval 72"/>
            <p:cNvSpPr>
              <a:spLocks noChangeArrowheads="1"/>
            </p:cNvSpPr>
            <p:nvPr/>
          </p:nvSpPr>
          <p:spPr bwMode="auto">
            <a:xfrm>
              <a:off x="1152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63" name="Oval 73"/>
            <p:cNvSpPr>
              <a:spLocks noChangeArrowheads="1"/>
            </p:cNvSpPr>
            <p:nvPr/>
          </p:nvSpPr>
          <p:spPr bwMode="auto">
            <a:xfrm>
              <a:off x="2160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83" name="Oval 39"/>
          <p:cNvSpPr>
            <a:spLocks noChangeArrowheads="1"/>
          </p:cNvSpPr>
          <p:nvPr/>
        </p:nvSpPr>
        <p:spPr bwMode="auto">
          <a:xfrm>
            <a:off x="2209800" y="3200400"/>
            <a:ext cx="152400" cy="152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8" name="Oval 54"/>
          <p:cNvSpPr>
            <a:spLocks noChangeArrowheads="1"/>
          </p:cNvSpPr>
          <p:nvPr/>
        </p:nvSpPr>
        <p:spPr bwMode="auto">
          <a:xfrm>
            <a:off x="4648200" y="3810000"/>
            <a:ext cx="152400" cy="152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66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2" name="Oval 58"/>
          <p:cNvSpPr>
            <a:spLocks noChangeArrowheads="1"/>
          </p:cNvSpPr>
          <p:nvPr/>
        </p:nvSpPr>
        <p:spPr bwMode="auto">
          <a:xfrm>
            <a:off x="3429000" y="2590800"/>
            <a:ext cx="152400" cy="152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66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6" name="Oval 62"/>
          <p:cNvSpPr>
            <a:spLocks noChangeArrowheads="1"/>
          </p:cNvSpPr>
          <p:nvPr/>
        </p:nvSpPr>
        <p:spPr bwMode="auto">
          <a:xfrm>
            <a:off x="2362200" y="2971800"/>
            <a:ext cx="152400" cy="152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5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500"/>
                            </p:stCondLst>
                            <p:childTnLst>
                              <p:par>
                                <p:cTn id="7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50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50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50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50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50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50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500"/>
                            </p:stCondLst>
                            <p:childTnLst>
                              <p:par>
                                <p:cTn id="13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500"/>
                            </p:stCondLst>
                            <p:childTnLst>
                              <p:par>
                                <p:cTn id="14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800" decel="100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50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50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50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500"/>
                            </p:stCondLst>
                            <p:childTnLst>
                              <p:par>
                                <p:cTn id="18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500"/>
                            </p:stCondLst>
                            <p:childTnLst>
                              <p:par>
                                <p:cTn id="186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7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500"/>
                            </p:stCondLst>
                            <p:childTnLst>
                              <p:par>
                                <p:cTn id="18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800" decel="100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800" decel="100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800" decel="100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800" decel="100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7500"/>
                            </p:stCondLst>
                            <p:childTnLst>
                              <p:par>
                                <p:cTn id="19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7500"/>
                            </p:stCondLst>
                            <p:childTnLst>
                              <p:par>
                                <p:cTn id="20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3" dur="500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4" dur="500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500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000"/>
                            </p:stCondLst>
                            <p:childTnLst>
                              <p:par>
                                <p:cTn id="2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2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0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6500"/>
                            </p:stCondLst>
                            <p:childTnLst>
                              <p:par>
                                <p:cTn id="2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800" decel="100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800" decel="100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800" decel="100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800" decel="100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7500"/>
                            </p:stCondLst>
                            <p:childTnLst>
                              <p:par>
                                <p:cTn id="2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500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500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500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4" dur="10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800" decel="1000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800" decel="100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00" decel="100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800" decel="100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000"/>
                            </p:stCondLst>
                            <p:childTnLst>
                              <p:par>
                                <p:cTn id="2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5000"/>
                            </p:stCondLst>
                            <p:childTnLst>
                              <p:par>
                                <p:cTn id="27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0" dur="500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1" dur="500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500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000"/>
                            </p:stCondLst>
                            <p:childTnLst>
                              <p:par>
                                <p:cTn id="297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8" dur="10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800" decel="1000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800" decel="1000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00" decel="1000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800" decel="1000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5000"/>
                            </p:stCondLst>
                            <p:childTnLst>
                              <p:par>
                                <p:cTn id="30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5000"/>
                            </p:stCondLst>
                            <p:childTnLst>
                              <p:par>
                                <p:cTn id="3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4" dur="500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5" dur="500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500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3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2" dur="1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3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800" decel="1000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800" decel="1000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800" decel="1000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800" decel="1000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5000"/>
                            </p:stCondLst>
                            <p:childTnLst>
                              <p:par>
                                <p:cTn id="3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5000"/>
                            </p:stCondLst>
                            <p:childTnLst>
                              <p:par>
                                <p:cTn id="3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8" dur="500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9" dur="500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0" dur="500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 animBg="1"/>
      <p:bldP spid="6150" grpId="0" animBg="1"/>
      <p:bldP spid="6151" grpId="0" animBg="1"/>
      <p:bldP spid="6152" grpId="0" animBg="1"/>
      <p:bldP spid="6153" grpId="0" animBg="1"/>
      <p:bldP spid="6155" grpId="0"/>
      <p:bldP spid="6155" grpId="1"/>
      <p:bldP spid="6157" grpId="0" animBg="1"/>
      <p:bldP spid="6157" grpId="1" animBg="1"/>
      <p:bldP spid="6158" grpId="0"/>
      <p:bldP spid="6158" grpId="1"/>
      <p:bldP spid="6159" grpId="0" animBg="1"/>
      <p:bldP spid="6160" grpId="0" animBg="1"/>
      <p:bldP spid="6161" grpId="0" animBg="1"/>
      <p:bldP spid="6163" grpId="0" animBg="1"/>
      <p:bldP spid="6164" grpId="0" animBg="1"/>
      <p:bldP spid="6166" grpId="0"/>
      <p:bldP spid="6166" grpId="1"/>
      <p:bldP spid="6166" grpId="2"/>
      <p:bldP spid="6167" grpId="0" animBg="1"/>
      <p:bldP spid="6167" grpId="1" animBg="1"/>
      <p:bldP spid="6168" grpId="0"/>
      <p:bldP spid="6168" grpId="1"/>
      <p:bldP spid="6169" grpId="0" animBg="1"/>
      <p:bldP spid="6170" grpId="0"/>
      <p:bldP spid="6170" grpId="1"/>
      <p:bldP spid="6176" grpId="0"/>
      <p:bldP spid="6176" grpId="1"/>
      <p:bldP spid="6177" grpId="0" animBg="1"/>
      <p:bldP spid="6178" grpId="0" animBg="1"/>
      <p:bldP spid="6179" grpId="0"/>
      <p:bldP spid="6179" grpId="1"/>
      <p:bldP spid="6184" grpId="0"/>
      <p:bldP spid="6184" grpId="1"/>
      <p:bldP spid="6186" grpId="0" animBg="1"/>
      <p:bldP spid="6187" grpId="0" animBg="1"/>
      <p:bldP spid="6188" grpId="0"/>
      <p:bldP spid="6188" grpId="1"/>
      <p:bldP spid="6193" grpId="0"/>
      <p:bldP spid="6193" grpId="1"/>
      <p:bldP spid="6194" grpId="0" animBg="1"/>
      <p:bldP spid="6195" grpId="0" animBg="1"/>
      <p:bldP spid="6197" grpId="0"/>
      <p:bldP spid="6197" grpId="1"/>
      <p:bldP spid="6199" grpId="0"/>
      <p:bldP spid="6199" grpId="1"/>
      <p:bldP spid="6200" grpId="0" animBg="1"/>
      <p:bldP spid="6201" grpId="0"/>
      <p:bldP spid="6201" grpId="1"/>
      <p:bldP spid="6203" grpId="0"/>
      <p:bldP spid="6203" grpId="1"/>
      <p:bldP spid="6204" grpId="0" animBg="1"/>
      <p:bldP spid="6205" grpId="0"/>
      <p:bldP spid="6207" grpId="0"/>
      <p:bldP spid="6208" grpId="0" animBg="1"/>
      <p:bldP spid="6175" grpId="0" animBg="1"/>
      <p:bldP spid="6175" grpId="1" animBg="1"/>
      <p:bldP spid="6192" grpId="0" animBg="1"/>
      <p:bldP spid="6192" grpId="1" animBg="1"/>
      <p:bldP spid="6183" grpId="0" animBg="1"/>
      <p:bldP spid="6183" grpId="1" animBg="1"/>
      <p:bldP spid="6198" grpId="0" animBg="1"/>
      <p:bldP spid="6198" grpId="1" animBg="1"/>
      <p:bldP spid="6202" grpId="0" animBg="1"/>
      <p:bldP spid="6202" grpId="1" animBg="1"/>
      <p:bldP spid="6206" grpId="0" animBg="1"/>
      <p:bldP spid="620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1828800" y="266700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b="1">
                <a:solidFill>
                  <a:srgbClr val="006600"/>
                </a:solidFill>
              </a:rPr>
              <a:t>Na</a:t>
            </a:r>
            <a:endParaRPr lang="ru-RU" sz="9600" b="1">
              <a:solidFill>
                <a:srgbClr val="006600"/>
              </a:solidFill>
            </a:endParaRP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2743200" y="32766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2286000" y="2819400"/>
            <a:ext cx="1066800" cy="1066800"/>
            <a:chOff x="1584" y="2352"/>
            <a:chExt cx="672" cy="672"/>
          </a:xfrm>
        </p:grpSpPr>
        <p:sp>
          <p:nvSpPr>
            <p:cNvPr id="14406" name="Oval 7"/>
            <p:cNvSpPr>
              <a:spLocks noChangeArrowheads="1"/>
            </p:cNvSpPr>
            <p:nvPr/>
          </p:nvSpPr>
          <p:spPr bwMode="auto">
            <a:xfrm>
              <a:off x="1584" y="2352"/>
              <a:ext cx="672" cy="67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E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rgbClr val="CCECFF"/>
                </a:solidFill>
              </a:endParaRPr>
            </a:p>
          </p:txBody>
        </p:sp>
        <p:sp>
          <p:nvSpPr>
            <p:cNvPr id="14407" name="Oval 9"/>
            <p:cNvSpPr>
              <a:spLocks noChangeArrowheads="1"/>
            </p:cNvSpPr>
            <p:nvPr/>
          </p:nvSpPr>
          <p:spPr bwMode="auto">
            <a:xfrm>
              <a:off x="2160" y="2496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08" name="Oval 10"/>
            <p:cNvSpPr>
              <a:spLocks noChangeArrowheads="1"/>
            </p:cNvSpPr>
            <p:nvPr/>
          </p:nvSpPr>
          <p:spPr bwMode="auto">
            <a:xfrm>
              <a:off x="2208" y="264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4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/>
              <a:t>Строение атома натрия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657600" y="6019800"/>
            <a:ext cx="990600" cy="838200"/>
            <a:chOff x="3072" y="3312"/>
            <a:chExt cx="624" cy="528"/>
          </a:xfrm>
        </p:grpSpPr>
        <p:sp>
          <p:nvSpPr>
            <p:cNvPr id="14403" name="Rectangle 33"/>
            <p:cNvSpPr>
              <a:spLocks noChangeArrowheads="1"/>
            </p:cNvSpPr>
            <p:nvPr/>
          </p:nvSpPr>
          <p:spPr bwMode="auto">
            <a:xfrm>
              <a:off x="3072" y="3312"/>
              <a:ext cx="624" cy="5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04" name="Line 34"/>
            <p:cNvSpPr>
              <a:spLocks noChangeShapeType="1"/>
            </p:cNvSpPr>
            <p:nvPr/>
          </p:nvSpPr>
          <p:spPr bwMode="auto">
            <a:xfrm flipV="1">
              <a:off x="3264" y="34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05" name="Line 35"/>
            <p:cNvSpPr>
              <a:spLocks noChangeShapeType="1"/>
            </p:cNvSpPr>
            <p:nvPr/>
          </p:nvSpPr>
          <p:spPr bwMode="auto">
            <a:xfrm>
              <a:off x="3504" y="34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4648200" y="5181600"/>
            <a:ext cx="990600" cy="838200"/>
            <a:chOff x="3072" y="3312"/>
            <a:chExt cx="624" cy="528"/>
          </a:xfrm>
        </p:grpSpPr>
        <p:sp>
          <p:nvSpPr>
            <p:cNvPr id="14400" name="Rectangle 37"/>
            <p:cNvSpPr>
              <a:spLocks noChangeArrowheads="1"/>
            </p:cNvSpPr>
            <p:nvPr/>
          </p:nvSpPr>
          <p:spPr bwMode="auto">
            <a:xfrm>
              <a:off x="3072" y="3312"/>
              <a:ext cx="624" cy="5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01" name="Line 38"/>
            <p:cNvSpPr>
              <a:spLocks noChangeShapeType="1"/>
            </p:cNvSpPr>
            <p:nvPr/>
          </p:nvSpPr>
          <p:spPr bwMode="auto">
            <a:xfrm flipV="1">
              <a:off x="3264" y="34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02" name="Line 39"/>
            <p:cNvSpPr>
              <a:spLocks noChangeShapeType="1"/>
            </p:cNvSpPr>
            <p:nvPr/>
          </p:nvSpPr>
          <p:spPr bwMode="auto">
            <a:xfrm>
              <a:off x="3504" y="34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5638800" y="4343400"/>
            <a:ext cx="990600" cy="838200"/>
            <a:chOff x="3552" y="2736"/>
            <a:chExt cx="624" cy="528"/>
          </a:xfrm>
        </p:grpSpPr>
        <p:sp>
          <p:nvSpPr>
            <p:cNvPr id="14398" name="Rectangle 41"/>
            <p:cNvSpPr>
              <a:spLocks noChangeArrowheads="1"/>
            </p:cNvSpPr>
            <p:nvPr/>
          </p:nvSpPr>
          <p:spPr bwMode="auto">
            <a:xfrm>
              <a:off x="3552" y="2736"/>
              <a:ext cx="624" cy="5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9" name="Line 42"/>
            <p:cNvSpPr>
              <a:spLocks noChangeShapeType="1"/>
            </p:cNvSpPr>
            <p:nvPr/>
          </p:nvSpPr>
          <p:spPr bwMode="auto">
            <a:xfrm flipV="1">
              <a:off x="3744" y="288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6324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6629400" y="3810000"/>
            <a:ext cx="990600" cy="838200"/>
            <a:chOff x="4176" y="2400"/>
            <a:chExt cx="624" cy="528"/>
          </a:xfrm>
        </p:grpSpPr>
        <p:sp>
          <p:nvSpPr>
            <p:cNvPr id="14396" name="Rectangle 45"/>
            <p:cNvSpPr>
              <a:spLocks noChangeArrowheads="1"/>
            </p:cNvSpPr>
            <p:nvPr/>
          </p:nvSpPr>
          <p:spPr bwMode="auto">
            <a:xfrm>
              <a:off x="4176" y="2400"/>
              <a:ext cx="624" cy="5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7" name="Line 46"/>
            <p:cNvSpPr>
              <a:spLocks noChangeShapeType="1"/>
            </p:cNvSpPr>
            <p:nvPr/>
          </p:nvSpPr>
          <p:spPr bwMode="auto">
            <a:xfrm flipV="1">
              <a:off x="4368" y="254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39" name="Line 47"/>
          <p:cNvSpPr>
            <a:spLocks noChangeShapeType="1"/>
          </p:cNvSpPr>
          <p:nvPr/>
        </p:nvSpPr>
        <p:spPr bwMode="auto">
          <a:xfrm>
            <a:off x="7315200" y="4038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7" name="Group 89"/>
          <p:cNvGrpSpPr>
            <a:grpSpLocks/>
          </p:cNvGrpSpPr>
          <p:nvPr/>
        </p:nvGrpSpPr>
        <p:grpSpPr bwMode="auto">
          <a:xfrm>
            <a:off x="8648700" y="2514600"/>
            <a:ext cx="990600" cy="838200"/>
            <a:chOff x="5448" y="1584"/>
            <a:chExt cx="624" cy="528"/>
          </a:xfrm>
        </p:grpSpPr>
        <p:sp>
          <p:nvSpPr>
            <p:cNvPr id="14394" name="Rectangle 49"/>
            <p:cNvSpPr>
              <a:spLocks noChangeArrowheads="1"/>
            </p:cNvSpPr>
            <p:nvPr/>
          </p:nvSpPr>
          <p:spPr bwMode="auto">
            <a:xfrm>
              <a:off x="5448" y="1584"/>
              <a:ext cx="624" cy="5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5" name="Line 50"/>
            <p:cNvSpPr>
              <a:spLocks noChangeShapeType="1"/>
            </p:cNvSpPr>
            <p:nvPr/>
          </p:nvSpPr>
          <p:spPr bwMode="auto">
            <a:xfrm flipV="1">
              <a:off x="5616" y="168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88"/>
          <p:cNvGrpSpPr>
            <a:grpSpLocks/>
          </p:cNvGrpSpPr>
          <p:nvPr/>
        </p:nvGrpSpPr>
        <p:grpSpPr bwMode="auto">
          <a:xfrm>
            <a:off x="7620000" y="3352800"/>
            <a:ext cx="990600" cy="838200"/>
            <a:chOff x="4800" y="2112"/>
            <a:chExt cx="624" cy="528"/>
          </a:xfrm>
        </p:grpSpPr>
        <p:sp>
          <p:nvSpPr>
            <p:cNvPr id="14392" name="Rectangle 54"/>
            <p:cNvSpPr>
              <a:spLocks noChangeArrowheads="1"/>
            </p:cNvSpPr>
            <p:nvPr/>
          </p:nvSpPr>
          <p:spPr bwMode="auto">
            <a:xfrm>
              <a:off x="4800" y="2112"/>
              <a:ext cx="624" cy="5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3" name="Line 55"/>
            <p:cNvSpPr>
              <a:spLocks noChangeShapeType="1"/>
            </p:cNvSpPr>
            <p:nvPr/>
          </p:nvSpPr>
          <p:spPr bwMode="auto">
            <a:xfrm flipV="1">
              <a:off x="4992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8305800" y="3581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3200400" y="3124200"/>
            <a:ext cx="685800" cy="312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59" name="Line 67"/>
          <p:cNvSpPr>
            <a:spLocks noChangeShapeType="1"/>
          </p:cNvSpPr>
          <p:nvPr/>
        </p:nvSpPr>
        <p:spPr bwMode="auto">
          <a:xfrm>
            <a:off x="3352800" y="3352800"/>
            <a:ext cx="99060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9" name="Group 71"/>
          <p:cNvGrpSpPr>
            <a:grpSpLocks/>
          </p:cNvGrpSpPr>
          <p:nvPr/>
        </p:nvGrpSpPr>
        <p:grpSpPr bwMode="auto">
          <a:xfrm>
            <a:off x="1371600" y="1905000"/>
            <a:ext cx="2971800" cy="2895600"/>
            <a:chOff x="3120" y="2736"/>
            <a:chExt cx="1872" cy="1824"/>
          </a:xfrm>
        </p:grpSpPr>
        <p:sp>
          <p:nvSpPr>
            <p:cNvPr id="14389" name="Oval 11"/>
            <p:cNvSpPr>
              <a:spLocks noChangeArrowheads="1"/>
            </p:cNvSpPr>
            <p:nvPr/>
          </p:nvSpPr>
          <p:spPr bwMode="auto">
            <a:xfrm>
              <a:off x="3120" y="2736"/>
              <a:ext cx="1872" cy="182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0" name="Oval 69"/>
            <p:cNvSpPr>
              <a:spLocks noChangeArrowheads="1"/>
            </p:cNvSpPr>
            <p:nvPr/>
          </p:nvSpPr>
          <p:spPr bwMode="auto">
            <a:xfrm>
              <a:off x="4656" y="312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1" name="Oval 70"/>
            <p:cNvSpPr>
              <a:spLocks noChangeArrowheads="1"/>
            </p:cNvSpPr>
            <p:nvPr/>
          </p:nvSpPr>
          <p:spPr bwMode="auto">
            <a:xfrm>
              <a:off x="4752" y="3216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60" name="Line 68"/>
          <p:cNvSpPr>
            <a:spLocks noChangeShapeType="1"/>
          </p:cNvSpPr>
          <p:nvPr/>
        </p:nvSpPr>
        <p:spPr bwMode="auto">
          <a:xfrm>
            <a:off x="3810000" y="2590800"/>
            <a:ext cx="11430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64" name="Line 72"/>
          <p:cNvSpPr>
            <a:spLocks noChangeShapeType="1"/>
          </p:cNvSpPr>
          <p:nvPr/>
        </p:nvSpPr>
        <p:spPr bwMode="auto">
          <a:xfrm>
            <a:off x="3962400" y="2667000"/>
            <a:ext cx="13716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0" name="Group 61"/>
          <p:cNvGrpSpPr>
            <a:grpSpLocks/>
          </p:cNvGrpSpPr>
          <p:nvPr/>
        </p:nvGrpSpPr>
        <p:grpSpPr bwMode="auto">
          <a:xfrm rot="314945">
            <a:off x="1371600" y="2590800"/>
            <a:ext cx="2957513" cy="1522413"/>
            <a:chOff x="960" y="2208"/>
            <a:chExt cx="1863" cy="959"/>
          </a:xfrm>
        </p:grpSpPr>
        <p:grpSp>
          <p:nvGrpSpPr>
            <p:cNvPr id="14385" name="Group 59"/>
            <p:cNvGrpSpPr>
              <a:grpSpLocks/>
            </p:cNvGrpSpPr>
            <p:nvPr/>
          </p:nvGrpSpPr>
          <p:grpSpPr bwMode="auto">
            <a:xfrm>
              <a:off x="960" y="2208"/>
              <a:ext cx="1863" cy="959"/>
              <a:chOff x="969" y="2256"/>
              <a:chExt cx="1863" cy="959"/>
            </a:xfrm>
          </p:grpSpPr>
          <p:sp>
            <p:nvSpPr>
              <p:cNvPr id="14387" name="AutoShape 17"/>
              <p:cNvSpPr>
                <a:spLocks noChangeArrowheads="1"/>
              </p:cNvSpPr>
              <p:nvPr/>
            </p:nvSpPr>
            <p:spPr bwMode="auto">
              <a:xfrm rot="4545249">
                <a:off x="1893" y="2277"/>
                <a:ext cx="959" cy="918"/>
              </a:xfrm>
              <a:prstGeom prst="wedgeEllipseCallout">
                <a:avLst>
                  <a:gd name="adj1" fmla="val -17394"/>
                  <a:gd name="adj2" fmla="val 55991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 algn="ctr"/>
                <a:endParaRPr lang="ru-RU"/>
              </a:p>
            </p:txBody>
          </p:sp>
          <p:sp>
            <p:nvSpPr>
              <p:cNvPr id="14388" name="AutoShape 16"/>
              <p:cNvSpPr>
                <a:spLocks noChangeArrowheads="1"/>
              </p:cNvSpPr>
              <p:nvPr/>
            </p:nvSpPr>
            <p:spPr bwMode="auto">
              <a:xfrm rot="-7258252">
                <a:off x="995" y="2267"/>
                <a:ext cx="908" cy="960"/>
              </a:xfrm>
              <a:prstGeom prst="wedgeEllipseCallout">
                <a:avLst>
                  <a:gd name="adj1" fmla="val -26569"/>
                  <a:gd name="adj2" fmla="val 36972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eaVert"/>
              <a:lstStyle/>
              <a:p>
                <a:pPr algn="ctr"/>
                <a:endParaRPr lang="ru-RU"/>
              </a:p>
            </p:txBody>
          </p:sp>
        </p:grpSp>
        <p:sp>
          <p:nvSpPr>
            <p:cNvPr id="14386" name="Oval 22"/>
            <p:cNvSpPr>
              <a:spLocks noChangeArrowheads="1"/>
            </p:cNvSpPr>
            <p:nvPr/>
          </p:nvSpPr>
          <p:spPr bwMode="auto">
            <a:xfrm>
              <a:off x="2688" y="2544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65" name="Line 73"/>
          <p:cNvSpPr>
            <a:spLocks noChangeShapeType="1"/>
          </p:cNvSpPr>
          <p:nvPr/>
        </p:nvSpPr>
        <p:spPr bwMode="auto">
          <a:xfrm>
            <a:off x="4191000" y="3276600"/>
            <a:ext cx="1676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2" name="Group 63"/>
          <p:cNvGrpSpPr>
            <a:grpSpLocks/>
          </p:cNvGrpSpPr>
          <p:nvPr/>
        </p:nvGrpSpPr>
        <p:grpSpPr bwMode="auto">
          <a:xfrm>
            <a:off x="2133600" y="1905000"/>
            <a:ext cx="1522413" cy="2874963"/>
            <a:chOff x="1440" y="1787"/>
            <a:chExt cx="959" cy="1811"/>
          </a:xfrm>
        </p:grpSpPr>
        <p:grpSp>
          <p:nvGrpSpPr>
            <p:cNvPr id="14381" name="Group 62"/>
            <p:cNvGrpSpPr>
              <a:grpSpLocks/>
            </p:cNvGrpSpPr>
            <p:nvPr/>
          </p:nvGrpSpPr>
          <p:grpSpPr bwMode="auto">
            <a:xfrm>
              <a:off x="1440" y="1787"/>
              <a:ext cx="959" cy="1811"/>
              <a:chOff x="1440" y="1787"/>
              <a:chExt cx="959" cy="1811"/>
            </a:xfrm>
          </p:grpSpPr>
          <p:sp>
            <p:nvSpPr>
              <p:cNvPr id="14383" name="AutoShape 20"/>
              <p:cNvSpPr>
                <a:spLocks noChangeArrowheads="1"/>
              </p:cNvSpPr>
              <p:nvPr/>
            </p:nvSpPr>
            <p:spPr bwMode="auto">
              <a:xfrm rot="9945249">
                <a:off x="1440" y="2704"/>
                <a:ext cx="959" cy="894"/>
              </a:xfrm>
              <a:prstGeom prst="wedgeEllipseCallout">
                <a:avLst>
                  <a:gd name="adj1" fmla="val -17394"/>
                  <a:gd name="adj2" fmla="val 55991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rot="10800000"/>
              <a:lstStyle/>
              <a:p>
                <a:pPr algn="ctr"/>
                <a:endParaRPr lang="ru-RU"/>
              </a:p>
            </p:txBody>
          </p:sp>
          <p:sp>
            <p:nvSpPr>
              <p:cNvPr id="14384" name="AutoShape 19"/>
              <p:cNvSpPr>
                <a:spLocks noChangeArrowheads="1"/>
              </p:cNvSpPr>
              <p:nvPr/>
            </p:nvSpPr>
            <p:spPr bwMode="auto">
              <a:xfrm rot="-1858252">
                <a:off x="1448" y="1787"/>
                <a:ext cx="908" cy="912"/>
              </a:xfrm>
              <a:prstGeom prst="wedgeEllipseCallout">
                <a:avLst>
                  <a:gd name="adj1" fmla="val -26574"/>
                  <a:gd name="adj2" fmla="val 3699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</p:grpSp>
        <p:sp>
          <p:nvSpPr>
            <p:cNvPr id="14382" name="Oval 23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66" name="Line 74"/>
          <p:cNvSpPr>
            <a:spLocks noChangeShapeType="1"/>
          </p:cNvSpPr>
          <p:nvPr/>
        </p:nvSpPr>
        <p:spPr bwMode="auto">
          <a:xfrm>
            <a:off x="2667000" y="2057400"/>
            <a:ext cx="426720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4" name="Group 65"/>
          <p:cNvGrpSpPr>
            <a:grpSpLocks/>
          </p:cNvGrpSpPr>
          <p:nvPr/>
        </p:nvGrpSpPr>
        <p:grpSpPr bwMode="auto">
          <a:xfrm rot="-160833">
            <a:off x="1600200" y="2133600"/>
            <a:ext cx="2368550" cy="2643188"/>
            <a:chOff x="1152" y="1872"/>
            <a:chExt cx="1492" cy="1665"/>
          </a:xfrm>
        </p:grpSpPr>
        <p:grpSp>
          <p:nvGrpSpPr>
            <p:cNvPr id="14377" name="Group 64"/>
            <p:cNvGrpSpPr>
              <a:grpSpLocks/>
            </p:cNvGrpSpPr>
            <p:nvPr/>
          </p:nvGrpSpPr>
          <p:grpSpPr bwMode="auto">
            <a:xfrm>
              <a:off x="1152" y="1872"/>
              <a:ext cx="1492" cy="1665"/>
              <a:chOff x="1185" y="1889"/>
              <a:chExt cx="1459" cy="1648"/>
            </a:xfrm>
          </p:grpSpPr>
          <p:sp>
            <p:nvSpPr>
              <p:cNvPr id="14379" name="AutoShape 14"/>
              <p:cNvSpPr>
                <a:spLocks noChangeArrowheads="1"/>
              </p:cNvSpPr>
              <p:nvPr/>
            </p:nvSpPr>
            <p:spPr bwMode="auto">
              <a:xfrm rot="7739114">
                <a:off x="1717" y="2611"/>
                <a:ext cx="959" cy="894"/>
              </a:xfrm>
              <a:prstGeom prst="wedgeEllipseCallout">
                <a:avLst>
                  <a:gd name="adj1" fmla="val -17394"/>
                  <a:gd name="adj2" fmla="val 55991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 algn="ctr"/>
                <a:endParaRPr lang="ru-RU"/>
              </a:p>
            </p:txBody>
          </p:sp>
          <p:sp>
            <p:nvSpPr>
              <p:cNvPr id="14380" name="AutoShape 13"/>
              <p:cNvSpPr>
                <a:spLocks noChangeArrowheads="1"/>
              </p:cNvSpPr>
              <p:nvPr/>
            </p:nvSpPr>
            <p:spPr bwMode="auto">
              <a:xfrm rot="-4064388">
                <a:off x="1195" y="1879"/>
                <a:ext cx="898" cy="918"/>
              </a:xfrm>
              <a:prstGeom prst="wedgeEllipseCallout">
                <a:avLst>
                  <a:gd name="adj1" fmla="val -26681"/>
                  <a:gd name="adj2" fmla="val 36907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eaVert"/>
              <a:lstStyle/>
              <a:p>
                <a:pPr algn="ctr"/>
                <a:endParaRPr lang="ru-RU"/>
              </a:p>
            </p:txBody>
          </p:sp>
        </p:grpSp>
        <p:sp>
          <p:nvSpPr>
            <p:cNvPr id="14378" name="Oval 26"/>
            <p:cNvSpPr>
              <a:spLocks noChangeArrowheads="1"/>
            </p:cNvSpPr>
            <p:nvPr/>
          </p:nvSpPr>
          <p:spPr bwMode="auto">
            <a:xfrm>
              <a:off x="1248" y="2112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67" name="Line 75"/>
          <p:cNvSpPr>
            <a:spLocks noChangeShapeType="1"/>
          </p:cNvSpPr>
          <p:nvPr/>
        </p:nvSpPr>
        <p:spPr bwMode="auto">
          <a:xfrm>
            <a:off x="1752600" y="2590800"/>
            <a:ext cx="6096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4114800" y="3429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68" name="Line 76"/>
          <p:cNvSpPr>
            <a:spLocks noChangeShapeType="1"/>
          </p:cNvSpPr>
          <p:nvPr/>
        </p:nvSpPr>
        <p:spPr bwMode="auto">
          <a:xfrm>
            <a:off x="4191000" y="3505200"/>
            <a:ext cx="21336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2895600" y="2057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69" name="Line 77"/>
          <p:cNvSpPr>
            <a:spLocks noChangeShapeType="1"/>
          </p:cNvSpPr>
          <p:nvPr/>
        </p:nvSpPr>
        <p:spPr bwMode="auto">
          <a:xfrm>
            <a:off x="2895600" y="2133600"/>
            <a:ext cx="441960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1828800" y="2438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70" name="Line 78"/>
          <p:cNvSpPr>
            <a:spLocks noChangeShapeType="1"/>
          </p:cNvSpPr>
          <p:nvPr/>
        </p:nvSpPr>
        <p:spPr bwMode="auto">
          <a:xfrm>
            <a:off x="1905000" y="2438400"/>
            <a:ext cx="6400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6" name="Group 79"/>
          <p:cNvGrpSpPr>
            <a:grpSpLocks/>
          </p:cNvGrpSpPr>
          <p:nvPr/>
        </p:nvGrpSpPr>
        <p:grpSpPr bwMode="auto">
          <a:xfrm>
            <a:off x="457200" y="914400"/>
            <a:ext cx="4724400" cy="4648200"/>
            <a:chOff x="384" y="672"/>
            <a:chExt cx="2976" cy="2928"/>
          </a:xfrm>
        </p:grpSpPr>
        <p:sp>
          <p:nvSpPr>
            <p:cNvPr id="14375" name="Oval 27"/>
            <p:cNvSpPr>
              <a:spLocks noChangeArrowheads="1"/>
            </p:cNvSpPr>
            <p:nvPr/>
          </p:nvSpPr>
          <p:spPr bwMode="auto">
            <a:xfrm>
              <a:off x="384" y="672"/>
              <a:ext cx="2976" cy="29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6" name="Oval 28"/>
            <p:cNvSpPr>
              <a:spLocks noChangeArrowheads="1"/>
            </p:cNvSpPr>
            <p:nvPr/>
          </p:nvSpPr>
          <p:spPr bwMode="auto">
            <a:xfrm>
              <a:off x="2640" y="96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72" name="Line 80"/>
          <p:cNvSpPr>
            <a:spLocks noChangeShapeType="1"/>
          </p:cNvSpPr>
          <p:nvPr/>
        </p:nvSpPr>
        <p:spPr bwMode="auto">
          <a:xfrm>
            <a:off x="4191000" y="1524000"/>
            <a:ext cx="4724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74" name="Text Box 82"/>
          <p:cNvSpPr txBox="1">
            <a:spLocks noChangeArrowheads="1"/>
          </p:cNvSpPr>
          <p:nvPr/>
        </p:nvSpPr>
        <p:spPr bwMode="auto">
          <a:xfrm>
            <a:off x="4572000" y="4495800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2</a:t>
            </a:r>
            <a:r>
              <a:rPr lang="en-US" sz="4000" b="1"/>
              <a:t>S</a:t>
            </a:r>
            <a:r>
              <a:rPr lang="en-US" sz="4000" b="1" baseline="30000"/>
              <a:t>2</a:t>
            </a:r>
            <a:endParaRPr lang="ru-RU" sz="4000" b="1"/>
          </a:p>
        </p:txBody>
      </p: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6324600" y="28956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2p</a:t>
            </a:r>
            <a:r>
              <a:rPr lang="en-US" sz="4000" b="1" baseline="30000"/>
              <a:t>6</a:t>
            </a:r>
            <a:endParaRPr lang="ru-RU" sz="4000" b="1"/>
          </a:p>
        </p:txBody>
      </p:sp>
      <p:sp>
        <p:nvSpPr>
          <p:cNvPr id="8276" name="Text Box 84"/>
          <p:cNvSpPr txBox="1">
            <a:spLocks noChangeArrowheads="1"/>
          </p:cNvSpPr>
          <p:nvPr/>
        </p:nvSpPr>
        <p:spPr bwMode="auto">
          <a:xfrm>
            <a:off x="8229600" y="19050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3S</a:t>
            </a:r>
            <a:r>
              <a:rPr lang="en-US" sz="4000" b="1" baseline="30000"/>
              <a:t>1</a:t>
            </a:r>
            <a:endParaRPr lang="ru-RU" sz="4000" b="1"/>
          </a:p>
        </p:txBody>
      </p:sp>
      <p:sp>
        <p:nvSpPr>
          <p:cNvPr id="8277" name="AutoShape 85"/>
          <p:cNvSpPr>
            <a:spLocks/>
          </p:cNvSpPr>
          <p:nvPr/>
        </p:nvSpPr>
        <p:spPr bwMode="auto">
          <a:xfrm rot="3902892">
            <a:off x="6572250" y="1962150"/>
            <a:ext cx="685800" cy="3314700"/>
          </a:xfrm>
          <a:prstGeom prst="leftBrace">
            <a:avLst>
              <a:gd name="adj1" fmla="val 4027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581400" y="51816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1</a:t>
            </a:r>
            <a:r>
              <a:rPr lang="en-US" sz="4000" b="1"/>
              <a:t>S</a:t>
            </a:r>
            <a:r>
              <a:rPr lang="ru-RU" sz="4000" b="1" baseline="30000"/>
              <a:t>2</a:t>
            </a:r>
            <a:r>
              <a:rPr lang="ru-RU" sz="4800" b="1" baseline="30000"/>
              <a:t> </a:t>
            </a:r>
            <a:endParaRPr lang="ru-RU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83237E-6 L -0.22083 -0.3107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50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50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50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1000"/>
                                        <p:tgtEl>
                                          <p:spTgt spid="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1000"/>
                                        <p:tgtEl>
                                          <p:spTgt spid="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500"/>
                            </p:stCondLst>
                            <p:childTnLst>
                              <p:par>
                                <p:cTn id="14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10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5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2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500"/>
                            </p:stCondLst>
                            <p:childTnLst>
                              <p:par>
                                <p:cTn id="1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1000"/>
                                        <p:tgtEl>
                                          <p:spTgt spid="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500"/>
                            </p:stCondLst>
                            <p:childTnLst>
                              <p:par>
                                <p:cTn id="16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0" dur="10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4500"/>
                            </p:stCondLst>
                            <p:childTnLst>
                              <p:par>
                                <p:cTn id="1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500"/>
                            </p:stCondLst>
                            <p:childTnLst>
                              <p:par>
                                <p:cTn id="18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10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0" dur="10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500"/>
                            </p:stCondLst>
                            <p:childTnLst>
                              <p:par>
                                <p:cTn id="1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500"/>
                            </p:stCondLst>
                            <p:childTnLst>
                              <p:par>
                                <p:cTn id="19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7" dur="10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500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500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500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3" dur="1000"/>
                                        <p:tgtEl>
                                          <p:spTgt spid="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500"/>
                            </p:stCondLst>
                            <p:childTnLst>
                              <p:par>
                                <p:cTn id="2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5" dur="500"/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6" dur="500"/>
                                        <p:tgtEl>
                                          <p:spTgt spid="8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500"/>
                                        <p:tgtEl>
                                          <p:spTgt spid="8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2" grpId="0"/>
      <p:bldP spid="8222" grpId="1"/>
      <p:bldP spid="8200" grpId="0" animBg="1"/>
      <p:bldP spid="8235" grpId="0" animBg="1"/>
      <p:bldP spid="8239" grpId="0" animBg="1"/>
      <p:bldP spid="8248" grpId="0" animBg="1"/>
      <p:bldP spid="8258" grpId="0" animBg="1"/>
      <p:bldP spid="8258" grpId="1" animBg="1"/>
      <p:bldP spid="8259" grpId="0" animBg="1"/>
      <p:bldP spid="8259" grpId="1" animBg="1"/>
      <p:bldP spid="8260" grpId="0" animBg="1"/>
      <p:bldP spid="8260" grpId="1" animBg="1"/>
      <p:bldP spid="8264" grpId="0" animBg="1"/>
      <p:bldP spid="8264" grpId="1" animBg="1"/>
      <p:bldP spid="8265" grpId="0" animBg="1"/>
      <p:bldP spid="8265" grpId="1" animBg="1"/>
      <p:bldP spid="8266" grpId="0" animBg="1"/>
      <p:bldP spid="8266" grpId="1" animBg="1"/>
      <p:bldP spid="8267" grpId="0" animBg="1"/>
      <p:bldP spid="8267" grpId="1" animBg="1"/>
      <p:bldP spid="8216" grpId="0" animBg="1"/>
      <p:bldP spid="8216" grpId="1" animBg="1"/>
      <p:bldP spid="8268" grpId="0" animBg="1"/>
      <p:bldP spid="8268" grpId="1" animBg="1"/>
      <p:bldP spid="8217" grpId="0" animBg="1"/>
      <p:bldP spid="8217" grpId="1" animBg="1"/>
      <p:bldP spid="8269" grpId="0" animBg="1"/>
      <p:bldP spid="8269" grpId="1" animBg="1"/>
      <p:bldP spid="8213" grpId="0" animBg="1"/>
      <p:bldP spid="8213" grpId="1" animBg="1"/>
      <p:bldP spid="8270" grpId="0" animBg="1"/>
      <p:bldP spid="8270" grpId="1" animBg="1"/>
      <p:bldP spid="8272" grpId="0" animBg="1"/>
      <p:bldP spid="8272" grpId="1" animBg="1"/>
      <p:bldP spid="8274" grpId="0"/>
      <p:bldP spid="8275" grpId="0"/>
      <p:bldP spid="8276" grpId="0"/>
      <p:bldP spid="8277" grpId="0" animBg="1"/>
      <p:bldP spid="82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smtClean="0"/>
              <a:t>Изменение внешнего электронного уровня у элементов третьего периода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1828800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6600"/>
                </a:solidFill>
              </a:rPr>
              <a:t>Mg</a:t>
            </a:r>
            <a:r>
              <a:rPr lang="en-US" sz="2800" b="1"/>
              <a:t> </a:t>
            </a:r>
            <a:r>
              <a:rPr lang="en-US" sz="2800" b="1">
                <a:solidFill>
                  <a:schemeClr val="accent2"/>
                </a:solidFill>
              </a:rPr>
              <a:t>3S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endParaRPr lang="ru-RU" sz="2800" b="1">
              <a:solidFill>
                <a:srgbClr val="FF3300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85800" y="12192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6600"/>
                </a:solidFill>
              </a:rPr>
              <a:t>Na</a:t>
            </a:r>
            <a:r>
              <a:rPr lang="en-US" sz="2800" b="1"/>
              <a:t> </a:t>
            </a:r>
            <a:r>
              <a:rPr lang="en-US" sz="2800" b="1">
                <a:solidFill>
                  <a:schemeClr val="accent2"/>
                </a:solidFill>
              </a:rPr>
              <a:t>3S</a:t>
            </a:r>
            <a:r>
              <a:rPr lang="en-US" sz="2800" b="1" baseline="30000">
                <a:solidFill>
                  <a:srgbClr val="FF3300"/>
                </a:solidFill>
              </a:rPr>
              <a:t>1</a:t>
            </a:r>
            <a:endParaRPr lang="ru-RU" sz="2800" b="1">
              <a:solidFill>
                <a:srgbClr val="FF3300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85800" y="2438400"/>
            <a:ext cx="342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6600"/>
                </a:solidFill>
              </a:rPr>
              <a:t>Al</a:t>
            </a:r>
            <a:r>
              <a:rPr lang="en-US" sz="2800" b="1"/>
              <a:t>   </a:t>
            </a:r>
            <a:r>
              <a:rPr lang="en-US" sz="2800" b="1">
                <a:solidFill>
                  <a:schemeClr val="accent2"/>
                </a:solidFill>
              </a:rPr>
              <a:t>3S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r>
              <a:rPr lang="en-US" sz="2800" b="1" baseline="30000"/>
              <a:t> </a:t>
            </a:r>
            <a:r>
              <a:rPr lang="en-US" sz="2800" b="1">
                <a:solidFill>
                  <a:srgbClr val="CC00CC"/>
                </a:solidFill>
              </a:rPr>
              <a:t>3p</a:t>
            </a:r>
            <a:r>
              <a:rPr lang="en-US" sz="2800" b="1" baseline="30000">
                <a:solidFill>
                  <a:srgbClr val="FF3300"/>
                </a:solidFill>
              </a:rPr>
              <a:t>1 </a:t>
            </a:r>
            <a:endParaRPr lang="ru-RU" sz="2800" b="1">
              <a:solidFill>
                <a:srgbClr val="FF3300"/>
              </a:solidFill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85800" y="30480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6600"/>
                </a:solidFill>
              </a:rPr>
              <a:t>Si</a:t>
            </a:r>
            <a:r>
              <a:rPr lang="en-US" sz="4000" b="1">
                <a:solidFill>
                  <a:srgbClr val="008000"/>
                </a:solidFill>
              </a:rPr>
              <a:t>  </a:t>
            </a:r>
            <a:r>
              <a:rPr lang="en-US" sz="2800" b="1">
                <a:solidFill>
                  <a:schemeClr val="accent2"/>
                </a:solidFill>
              </a:rPr>
              <a:t>3S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r>
              <a:rPr lang="en-US" sz="2800" b="1"/>
              <a:t> </a:t>
            </a:r>
            <a:r>
              <a:rPr lang="en-US" sz="2800" b="1">
                <a:solidFill>
                  <a:srgbClr val="CC00CC"/>
                </a:solidFill>
              </a:rPr>
              <a:t>3p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endParaRPr lang="ru-RU" sz="2800" b="1">
              <a:solidFill>
                <a:srgbClr val="FF3300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62000" y="3581400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6600"/>
                </a:solidFill>
              </a:rPr>
              <a:t>P</a:t>
            </a:r>
            <a:r>
              <a:rPr lang="en-US" sz="2400" b="1"/>
              <a:t>    </a:t>
            </a:r>
            <a:r>
              <a:rPr lang="en-US" sz="2800" b="1">
                <a:solidFill>
                  <a:schemeClr val="accent2"/>
                </a:solidFill>
              </a:rPr>
              <a:t>3S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r>
              <a:rPr lang="en-US" sz="2800" b="1"/>
              <a:t> </a:t>
            </a:r>
            <a:r>
              <a:rPr lang="en-US" sz="2800" b="1">
                <a:solidFill>
                  <a:srgbClr val="CC00CC"/>
                </a:solidFill>
              </a:rPr>
              <a:t>3p</a:t>
            </a:r>
            <a:r>
              <a:rPr lang="en-US" sz="2800" b="1" baseline="30000">
                <a:solidFill>
                  <a:srgbClr val="FF3300"/>
                </a:solidFill>
              </a:rPr>
              <a:t>3</a:t>
            </a:r>
            <a:endParaRPr lang="ru-RU" sz="2800" b="1">
              <a:solidFill>
                <a:srgbClr val="FF3300"/>
              </a:solidFill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62000" y="411480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6600"/>
                </a:solidFill>
              </a:rPr>
              <a:t>S </a:t>
            </a:r>
            <a:r>
              <a:rPr lang="en-US" sz="2800" b="1">
                <a:solidFill>
                  <a:schemeClr val="accent2"/>
                </a:solidFill>
              </a:rPr>
              <a:t>3S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r>
              <a:rPr lang="en-US" sz="2800" b="1"/>
              <a:t> </a:t>
            </a:r>
            <a:r>
              <a:rPr lang="en-US" sz="2800" b="1">
                <a:solidFill>
                  <a:srgbClr val="CC00CC"/>
                </a:solidFill>
              </a:rPr>
              <a:t>3p</a:t>
            </a:r>
            <a:r>
              <a:rPr lang="en-US" sz="2800" b="1" baseline="30000">
                <a:solidFill>
                  <a:srgbClr val="FF3300"/>
                </a:solidFill>
              </a:rPr>
              <a:t>4</a:t>
            </a:r>
            <a:endParaRPr lang="ru-RU" sz="2800" b="1">
              <a:solidFill>
                <a:srgbClr val="FF3300"/>
              </a:solidFill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85800" y="46482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6600"/>
                </a:solidFill>
              </a:rPr>
              <a:t>Cl</a:t>
            </a:r>
            <a:r>
              <a:rPr lang="en-US" sz="2400" b="1"/>
              <a:t> </a:t>
            </a:r>
            <a:r>
              <a:rPr lang="en-US" sz="2800" b="1">
                <a:solidFill>
                  <a:schemeClr val="accent2"/>
                </a:solidFill>
              </a:rPr>
              <a:t>3S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r>
              <a:rPr lang="en-US" sz="2800" b="1"/>
              <a:t> </a:t>
            </a:r>
            <a:r>
              <a:rPr lang="en-US" sz="2800" b="1">
                <a:solidFill>
                  <a:srgbClr val="CC00CC"/>
                </a:solidFill>
              </a:rPr>
              <a:t>3p</a:t>
            </a:r>
            <a:r>
              <a:rPr lang="en-US" sz="2800" b="1" baseline="30000">
                <a:solidFill>
                  <a:srgbClr val="FF3300"/>
                </a:solidFill>
              </a:rPr>
              <a:t>5</a:t>
            </a:r>
            <a:endParaRPr lang="ru-RU" sz="2800" b="1">
              <a:solidFill>
                <a:srgbClr val="FF3300"/>
              </a:solidFill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85800" y="51816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6600"/>
                </a:solidFill>
              </a:rPr>
              <a:t>Ar</a:t>
            </a:r>
            <a:r>
              <a:rPr lang="en-US" sz="2400" b="1"/>
              <a:t> </a:t>
            </a:r>
            <a:r>
              <a:rPr lang="en-US" sz="2800" b="1">
                <a:solidFill>
                  <a:schemeClr val="accent2"/>
                </a:solidFill>
              </a:rPr>
              <a:t>3S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r>
              <a:rPr lang="en-US" sz="2800" b="1"/>
              <a:t> </a:t>
            </a:r>
            <a:r>
              <a:rPr lang="en-US" sz="2800" b="1">
                <a:solidFill>
                  <a:srgbClr val="CC00CC"/>
                </a:solidFill>
              </a:rPr>
              <a:t>3p</a:t>
            </a:r>
            <a:r>
              <a:rPr lang="en-US" sz="2800" b="1" baseline="30000">
                <a:solidFill>
                  <a:srgbClr val="FF3300"/>
                </a:solidFill>
              </a:rPr>
              <a:t>6</a:t>
            </a:r>
            <a:endParaRPr lang="ru-RU" sz="2800" b="1">
              <a:solidFill>
                <a:srgbClr val="FF3300"/>
              </a:solidFill>
            </a:endParaRPr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3886200" y="1143000"/>
            <a:ext cx="4724400" cy="4648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7315200" y="14478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7543800" y="16764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3886200" y="2590800"/>
            <a:ext cx="4724400" cy="1752600"/>
            <a:chOff x="1152" y="1920"/>
            <a:chExt cx="2064" cy="864"/>
          </a:xfrm>
        </p:grpSpPr>
        <p:sp>
          <p:nvSpPr>
            <p:cNvPr id="15387" name="Oval 43"/>
            <p:cNvSpPr>
              <a:spLocks noChangeArrowheads="1"/>
            </p:cNvSpPr>
            <p:nvPr/>
          </p:nvSpPr>
          <p:spPr bwMode="auto">
            <a:xfrm>
              <a:off x="1152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8" name="Oval 44"/>
            <p:cNvSpPr>
              <a:spLocks noChangeArrowheads="1"/>
            </p:cNvSpPr>
            <p:nvPr/>
          </p:nvSpPr>
          <p:spPr bwMode="auto">
            <a:xfrm>
              <a:off x="2160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8229600" y="3048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 rot="-5400000">
            <a:off x="3924300" y="2628900"/>
            <a:ext cx="4724400" cy="1752600"/>
            <a:chOff x="1152" y="1920"/>
            <a:chExt cx="2064" cy="864"/>
          </a:xfrm>
        </p:grpSpPr>
        <p:sp>
          <p:nvSpPr>
            <p:cNvPr id="15385" name="Oval 46"/>
            <p:cNvSpPr>
              <a:spLocks noChangeArrowheads="1"/>
            </p:cNvSpPr>
            <p:nvPr/>
          </p:nvSpPr>
          <p:spPr bwMode="auto">
            <a:xfrm>
              <a:off x="1152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6" name="Oval 47"/>
            <p:cNvSpPr>
              <a:spLocks noChangeArrowheads="1"/>
            </p:cNvSpPr>
            <p:nvPr/>
          </p:nvSpPr>
          <p:spPr bwMode="auto">
            <a:xfrm>
              <a:off x="2160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5943600" y="1295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 rot="-7816577">
            <a:off x="3848100" y="2628900"/>
            <a:ext cx="4724400" cy="1752600"/>
            <a:chOff x="1152" y="1920"/>
            <a:chExt cx="2064" cy="864"/>
          </a:xfrm>
        </p:grpSpPr>
        <p:sp>
          <p:nvSpPr>
            <p:cNvPr id="15383" name="Oval 49"/>
            <p:cNvSpPr>
              <a:spLocks noChangeArrowheads="1"/>
            </p:cNvSpPr>
            <p:nvPr/>
          </p:nvSpPr>
          <p:spPr bwMode="auto">
            <a:xfrm>
              <a:off x="1152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4" name="Oval 50"/>
            <p:cNvSpPr>
              <a:spLocks noChangeArrowheads="1"/>
            </p:cNvSpPr>
            <p:nvPr/>
          </p:nvSpPr>
          <p:spPr bwMode="auto">
            <a:xfrm>
              <a:off x="2160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4495800" y="1981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6" name="Oval 32"/>
          <p:cNvSpPr>
            <a:spLocks noChangeArrowheads="1"/>
          </p:cNvSpPr>
          <p:nvPr/>
        </p:nvSpPr>
        <p:spPr bwMode="auto">
          <a:xfrm>
            <a:off x="8229600" y="3505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8" name="Oval 34"/>
          <p:cNvSpPr>
            <a:spLocks noChangeArrowheads="1"/>
          </p:cNvSpPr>
          <p:nvPr/>
        </p:nvSpPr>
        <p:spPr bwMode="auto">
          <a:xfrm>
            <a:off x="4953000" y="1676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6400800" y="1295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5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"/>
                            </p:stCondLst>
                            <p:childTnLst>
                              <p:par>
                                <p:cTn id="4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25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5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5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5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50"/>
                            </p:stCondLst>
                            <p:childTnLst>
                              <p:par>
                                <p:cTn id="6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25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750"/>
                            </p:stCondLst>
                            <p:childTnLst>
                              <p:par>
                                <p:cTn id="77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50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50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50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50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50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50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250"/>
                            </p:stCondLst>
                            <p:childTnLst>
                              <p:par>
                                <p:cTn id="1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750"/>
                            </p:stCondLst>
                            <p:childTnLst>
                              <p:par>
                                <p:cTn id="126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250"/>
                            </p:stCondLst>
                            <p:childTnLst>
                              <p:par>
                                <p:cTn id="1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750"/>
                            </p:stCondLst>
                            <p:childTnLst>
                              <p:par>
                                <p:cTn id="141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  <p:bldP spid="16392" grpId="0"/>
      <p:bldP spid="16393" grpId="0"/>
      <p:bldP spid="16394" grpId="0"/>
      <p:bldP spid="16395" grpId="0"/>
      <p:bldP spid="16396" grpId="0"/>
      <p:bldP spid="16400" grpId="0" animBg="1"/>
      <p:bldP spid="16401" grpId="0" animBg="1"/>
      <p:bldP spid="16402" grpId="0" animBg="1"/>
      <p:bldP spid="16402" grpId="1" animBg="1"/>
      <p:bldP spid="16402" grpId="2" animBg="1"/>
      <p:bldP spid="16406" grpId="0" animBg="1"/>
      <p:bldP spid="16406" grpId="1" animBg="1"/>
      <p:bldP spid="16411" grpId="0" animBg="1"/>
      <p:bldP spid="16411" grpId="1" animBg="1"/>
      <p:bldP spid="16415" grpId="0" animBg="1"/>
      <p:bldP spid="16415" grpId="1" animBg="1"/>
      <p:bldP spid="16416" grpId="0" animBg="1"/>
      <p:bldP spid="16416" grpId="1" animBg="1"/>
      <p:bldP spid="16418" grpId="0" animBg="1"/>
      <p:bldP spid="16418" grpId="1" animBg="1"/>
      <p:bldP spid="16417" grpId="0" animBg="1"/>
      <p:bldP spid="1641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4038600" y="2362200"/>
            <a:ext cx="3048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Планетарная модель атома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505200" y="3276600"/>
            <a:ext cx="1371600" cy="1295400"/>
            <a:chOff x="2304" y="2016"/>
            <a:chExt cx="864" cy="816"/>
          </a:xfrm>
        </p:grpSpPr>
        <p:sp>
          <p:nvSpPr>
            <p:cNvPr id="2064" name="Oval 5"/>
            <p:cNvSpPr>
              <a:spLocks noChangeArrowheads="1"/>
            </p:cNvSpPr>
            <p:nvPr/>
          </p:nvSpPr>
          <p:spPr bwMode="auto">
            <a:xfrm>
              <a:off x="2304" y="2016"/>
              <a:ext cx="864" cy="81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065" name="Text Box 6"/>
            <p:cNvSpPr txBox="1">
              <a:spLocks noChangeArrowheads="1"/>
            </p:cNvSpPr>
            <p:nvPr/>
          </p:nvSpPr>
          <p:spPr bwMode="auto">
            <a:xfrm>
              <a:off x="2448" y="2304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chemeClr val="bg1"/>
                  </a:solidFill>
                </a:rPr>
                <a:t>Ядро</a:t>
              </a:r>
            </a:p>
          </p:txBody>
        </p:sp>
      </p:grp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4191000" y="1752600"/>
            <a:ext cx="914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181600" y="1524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электрон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962400" y="4038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6157" name="AutoShape 13"/>
          <p:cNvSpPr>
            <a:spLocks/>
          </p:cNvSpPr>
          <p:nvPr/>
        </p:nvSpPr>
        <p:spPr bwMode="auto">
          <a:xfrm>
            <a:off x="5791200" y="2057400"/>
            <a:ext cx="762000" cy="3429000"/>
          </a:xfrm>
          <a:prstGeom prst="rightBrace">
            <a:avLst>
              <a:gd name="adj1" fmla="val 375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553200" y="34290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Общий заряд атома равен 0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038600" y="2209800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191000" y="4038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5105400" y="2895600"/>
            <a:ext cx="3048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4648200" y="2514600"/>
            <a:ext cx="3048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648200" y="2362200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5105400" y="2743200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50867E-6 C 0.0849 -4.50867E-6 0.15417 0.09203 0.15417 0.20532 C 0.15417 0.31839 0.0849 0.41064 0 0.41064 C -0.08507 0.41064 -0.15417 0.31839 -0.15417 0.20532 C -0.15417 0.09203 -0.08507 -4.50867E-6 0 -4.50867E-6 Z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1" grpId="1" animBg="1"/>
      <p:bldP spid="6152" grpId="0" animBg="1"/>
      <p:bldP spid="6152" grpId="1" animBg="1"/>
      <p:bldP spid="6153" grpId="0"/>
      <p:bldP spid="6153" grpId="1"/>
      <p:bldP spid="6155" grpId="0"/>
      <p:bldP spid="6157" grpId="0" animBg="1"/>
      <p:bldP spid="6158" grpId="0"/>
      <p:bldP spid="6159" grpId="0"/>
      <p:bldP spid="6163" grpId="0" animBg="1"/>
      <p:bldP spid="61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9" name="Picture 13" descr="0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FF7C80"/>
            </a:solidFill>
            <a:miter lim="800000"/>
            <a:headEnd/>
            <a:tailEnd/>
          </a:ln>
        </p:spPr>
      </p:pic>
      <p:pic>
        <p:nvPicPr>
          <p:cNvPr id="9227" name="Picture 11" descr="1116015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9050" y="4856163"/>
            <a:ext cx="3009900" cy="2001837"/>
          </a:xfrm>
          <a:prstGeom prst="rect">
            <a:avLst/>
          </a:prstGeo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990600"/>
            <a:ext cx="1371600" cy="1295400"/>
            <a:chOff x="2304" y="2016"/>
            <a:chExt cx="864" cy="816"/>
          </a:xfrm>
        </p:grpSpPr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2304" y="2016"/>
              <a:ext cx="864" cy="81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2448" y="2304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chemeClr val="bg1"/>
                  </a:solidFill>
                </a:rPr>
                <a:t>Ядро</a:t>
              </a:r>
            </a:p>
          </p:txBody>
        </p:sp>
      </p:grp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381000" y="3048000"/>
            <a:ext cx="304800" cy="228600"/>
          </a:xfrm>
          <a:prstGeom prst="ellipse">
            <a:avLst/>
          </a:prstGeom>
          <a:solidFill>
            <a:srgbClr val="6600FF"/>
          </a:solidFill>
          <a:ln w="952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-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685800" y="3200400"/>
            <a:ext cx="7315200" cy="2971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457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Сравнение размеров ядра и электрона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Распределение электронов по электронным  уровням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09600" y="1600200"/>
            <a:ext cx="1143000" cy="1143000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38200" y="1676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chemeClr val="bg1"/>
                </a:solidFill>
              </a:rPr>
              <a:t>Н</a:t>
            </a: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2971800" y="2819400"/>
            <a:ext cx="1219200" cy="12192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124200" y="3200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bg1"/>
                </a:solidFill>
              </a:rPr>
              <a:t>+ 1</a:t>
            </a:r>
          </a:p>
        </p:txBody>
      </p:sp>
      <p:sp>
        <p:nvSpPr>
          <p:cNvPr id="8201" name="AutoShape 9"/>
          <p:cNvSpPr>
            <a:spLocks/>
          </p:cNvSpPr>
          <p:nvPr/>
        </p:nvSpPr>
        <p:spPr bwMode="auto">
          <a:xfrm>
            <a:off x="4572000" y="1524000"/>
            <a:ext cx="914400" cy="4191000"/>
          </a:xfrm>
          <a:prstGeom prst="rightBracket">
            <a:avLst>
              <a:gd name="adj" fmla="val 2291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5257800" y="3429000"/>
            <a:ext cx="3810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81000" y="1676400"/>
            <a:ext cx="144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solidFill>
                  <a:schemeClr val="bg1"/>
                </a:solidFill>
              </a:rPr>
              <a:t>Не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124200" y="3200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bg1"/>
                </a:solidFill>
              </a:rPr>
              <a:t>+ 2</a:t>
            </a:r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5257800" y="3810000"/>
            <a:ext cx="3810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09600" y="18288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</a:rPr>
              <a:t>Li</a:t>
            </a:r>
            <a:endParaRPr lang="ru-RU" sz="4800" b="1">
              <a:solidFill>
                <a:schemeClr val="bg1"/>
              </a:solidFill>
            </a:endParaRPr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5715000" y="1981200"/>
            <a:ext cx="3810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AutoShape 19"/>
          <p:cNvSpPr>
            <a:spLocks/>
          </p:cNvSpPr>
          <p:nvPr/>
        </p:nvSpPr>
        <p:spPr bwMode="auto">
          <a:xfrm>
            <a:off x="5334000" y="1600200"/>
            <a:ext cx="914400" cy="4191000"/>
          </a:xfrm>
          <a:prstGeom prst="rightBracket">
            <a:avLst>
              <a:gd name="adj" fmla="val 2291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124200" y="3200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bg1"/>
                </a:solidFill>
              </a:rPr>
              <a:t>+ </a:t>
            </a:r>
            <a:r>
              <a:rPr lang="en-US" sz="3600" b="1">
                <a:solidFill>
                  <a:schemeClr val="bg1"/>
                </a:solidFill>
              </a:rPr>
              <a:t>3</a:t>
            </a:r>
            <a:endParaRPr lang="ru-RU" sz="3600" b="1">
              <a:solidFill>
                <a:schemeClr val="bg1"/>
              </a:solidFill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200400" y="3200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bg1"/>
                </a:solidFill>
              </a:rPr>
              <a:t>+ </a:t>
            </a:r>
            <a:r>
              <a:rPr lang="en-US" sz="3600" b="1">
                <a:solidFill>
                  <a:schemeClr val="bg1"/>
                </a:solidFill>
              </a:rPr>
              <a:t>4</a:t>
            </a:r>
            <a:endParaRPr lang="ru-RU" sz="3600" b="1">
              <a:solidFill>
                <a:schemeClr val="bg1"/>
              </a:solidFill>
            </a:endParaRPr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5867400" y="2286000"/>
            <a:ext cx="3810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09600" y="18288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</a:rPr>
              <a:t>Be</a:t>
            </a:r>
            <a:endParaRPr lang="ru-RU" sz="4800" b="1">
              <a:solidFill>
                <a:schemeClr val="bg1"/>
              </a:solidFill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33400" y="1828800"/>
            <a:ext cx="1219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</a:rPr>
              <a:t>B</a:t>
            </a:r>
            <a:endParaRPr lang="ru-RU" sz="4800" b="1">
              <a:solidFill>
                <a:schemeClr val="bg1"/>
              </a:solidFill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048000" y="3200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bg1"/>
                </a:solidFill>
              </a:rPr>
              <a:t>+ </a:t>
            </a:r>
            <a:r>
              <a:rPr lang="en-US" sz="3600" b="1">
                <a:solidFill>
                  <a:schemeClr val="bg1"/>
                </a:solidFill>
              </a:rPr>
              <a:t>5</a:t>
            </a:r>
            <a:endParaRPr lang="ru-RU" sz="3600" b="1">
              <a:solidFill>
                <a:schemeClr val="bg1"/>
              </a:solidFill>
            </a:endParaRPr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5943600" y="2667000"/>
            <a:ext cx="3810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685800" y="18288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</a:rPr>
              <a:t>C</a:t>
            </a:r>
            <a:endParaRPr lang="ru-RU" sz="4800" b="1">
              <a:solidFill>
                <a:schemeClr val="bg1"/>
              </a:solidFill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3048000" y="3200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bg1"/>
                </a:solidFill>
              </a:rPr>
              <a:t>+ </a:t>
            </a:r>
            <a:r>
              <a:rPr lang="en-US" sz="3600" b="1">
                <a:solidFill>
                  <a:schemeClr val="bg1"/>
                </a:solidFill>
              </a:rPr>
              <a:t>6</a:t>
            </a:r>
            <a:endParaRPr lang="ru-RU" sz="3600" b="1">
              <a:solidFill>
                <a:schemeClr val="bg1"/>
              </a:solidFill>
            </a:endParaRPr>
          </a:p>
        </p:txBody>
      </p:sp>
      <p:sp>
        <p:nvSpPr>
          <p:cNvPr id="8220" name="Oval 28"/>
          <p:cNvSpPr>
            <a:spLocks noChangeArrowheads="1"/>
          </p:cNvSpPr>
          <p:nvPr/>
        </p:nvSpPr>
        <p:spPr bwMode="auto">
          <a:xfrm>
            <a:off x="6019800" y="2971800"/>
            <a:ext cx="3810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762000" y="1828800"/>
            <a:ext cx="76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</a:rPr>
              <a:t>N</a:t>
            </a:r>
            <a:endParaRPr lang="ru-RU" sz="4800" b="1">
              <a:solidFill>
                <a:schemeClr val="bg1"/>
              </a:solidFill>
            </a:endParaRP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3124200" y="3200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bg1"/>
                </a:solidFill>
              </a:rPr>
              <a:t>+ </a:t>
            </a:r>
            <a:r>
              <a:rPr lang="en-US" sz="3600" b="1">
                <a:solidFill>
                  <a:schemeClr val="bg1"/>
                </a:solidFill>
              </a:rPr>
              <a:t>7</a:t>
            </a:r>
            <a:endParaRPr lang="ru-RU" sz="3600" b="1">
              <a:solidFill>
                <a:schemeClr val="bg1"/>
              </a:solidFill>
            </a:endParaRPr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6096000" y="3352800"/>
            <a:ext cx="3810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85800" y="17526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</a:rPr>
              <a:t>O</a:t>
            </a:r>
            <a:endParaRPr lang="ru-RU" sz="4800" b="1">
              <a:solidFill>
                <a:schemeClr val="bg1"/>
              </a:solidFill>
            </a:endParaRP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3048000" y="32766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bg1"/>
                </a:solidFill>
              </a:rPr>
              <a:t>+ </a:t>
            </a:r>
            <a:r>
              <a:rPr lang="en-US" sz="3600" b="1">
                <a:solidFill>
                  <a:schemeClr val="bg1"/>
                </a:solidFill>
              </a:rPr>
              <a:t>8</a:t>
            </a:r>
            <a:endParaRPr lang="ru-RU" sz="3600" b="1">
              <a:solidFill>
                <a:schemeClr val="bg1"/>
              </a:solidFill>
            </a:endParaRPr>
          </a:p>
        </p:txBody>
      </p:sp>
      <p:sp>
        <p:nvSpPr>
          <p:cNvPr id="8226" name="Oval 34"/>
          <p:cNvSpPr>
            <a:spLocks noChangeArrowheads="1"/>
          </p:cNvSpPr>
          <p:nvPr/>
        </p:nvSpPr>
        <p:spPr bwMode="auto">
          <a:xfrm>
            <a:off x="6096000" y="3733800"/>
            <a:ext cx="3810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685800" y="17526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</a:rPr>
              <a:t>F</a:t>
            </a:r>
            <a:endParaRPr lang="ru-RU" sz="4800" b="1">
              <a:solidFill>
                <a:schemeClr val="bg1"/>
              </a:solidFill>
            </a:endParaRP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3048000" y="31242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bg1"/>
                </a:solidFill>
              </a:rPr>
              <a:t>+ </a:t>
            </a:r>
            <a:r>
              <a:rPr lang="en-US" sz="3600" b="1">
                <a:solidFill>
                  <a:schemeClr val="bg1"/>
                </a:solidFill>
              </a:rPr>
              <a:t>9</a:t>
            </a:r>
            <a:endParaRPr lang="ru-RU" sz="3600" b="1">
              <a:solidFill>
                <a:schemeClr val="bg1"/>
              </a:solidFill>
            </a:endParaRPr>
          </a:p>
        </p:txBody>
      </p:sp>
      <p:sp>
        <p:nvSpPr>
          <p:cNvPr id="8229" name="Oval 37"/>
          <p:cNvSpPr>
            <a:spLocks noChangeArrowheads="1"/>
          </p:cNvSpPr>
          <p:nvPr/>
        </p:nvSpPr>
        <p:spPr bwMode="auto">
          <a:xfrm>
            <a:off x="6019800" y="4114800"/>
            <a:ext cx="3810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09600" y="18288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</a:rPr>
              <a:t>Ne</a:t>
            </a:r>
            <a:endParaRPr lang="ru-RU" sz="4800" b="1">
              <a:solidFill>
                <a:schemeClr val="bg1"/>
              </a:solidFill>
            </a:endParaRP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2971800" y="32004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bg1"/>
                </a:solidFill>
              </a:rPr>
              <a:t>+ </a:t>
            </a:r>
            <a:r>
              <a:rPr lang="en-US" sz="3600" b="1">
                <a:solidFill>
                  <a:schemeClr val="bg1"/>
                </a:solidFill>
              </a:rPr>
              <a:t>10</a:t>
            </a:r>
            <a:endParaRPr lang="ru-RU" sz="3600" b="1">
              <a:solidFill>
                <a:schemeClr val="bg1"/>
              </a:solidFill>
            </a:endParaRPr>
          </a:p>
        </p:txBody>
      </p:sp>
      <p:sp>
        <p:nvSpPr>
          <p:cNvPr id="8232" name="Oval 40"/>
          <p:cNvSpPr>
            <a:spLocks noChangeArrowheads="1"/>
          </p:cNvSpPr>
          <p:nvPr/>
        </p:nvSpPr>
        <p:spPr bwMode="auto">
          <a:xfrm>
            <a:off x="5943600" y="4495800"/>
            <a:ext cx="3810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3" name="AutoShape 41"/>
          <p:cNvSpPr>
            <a:spLocks/>
          </p:cNvSpPr>
          <p:nvPr/>
        </p:nvSpPr>
        <p:spPr bwMode="auto">
          <a:xfrm>
            <a:off x="6324600" y="1600200"/>
            <a:ext cx="914400" cy="4191000"/>
          </a:xfrm>
          <a:prstGeom prst="rightBracket">
            <a:avLst>
              <a:gd name="adj" fmla="val 2291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685800" y="18288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</a:rPr>
              <a:t>Na</a:t>
            </a:r>
            <a:endParaRPr lang="ru-RU" sz="4400" b="1">
              <a:solidFill>
                <a:schemeClr val="bg1"/>
              </a:solidFill>
            </a:endParaRP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3048000" y="32004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bg1"/>
                </a:solidFill>
              </a:rPr>
              <a:t>+ </a:t>
            </a:r>
            <a:r>
              <a:rPr lang="en-US" sz="3600" b="1">
                <a:solidFill>
                  <a:schemeClr val="bg1"/>
                </a:solidFill>
              </a:rPr>
              <a:t>11</a:t>
            </a:r>
            <a:endParaRPr lang="ru-RU" sz="3600" b="1">
              <a:solidFill>
                <a:schemeClr val="bg1"/>
              </a:solidFill>
            </a:endParaRPr>
          </a:p>
        </p:txBody>
      </p:sp>
      <p:sp>
        <p:nvSpPr>
          <p:cNvPr id="8236" name="Oval 44"/>
          <p:cNvSpPr>
            <a:spLocks noChangeArrowheads="1"/>
          </p:cNvSpPr>
          <p:nvPr/>
        </p:nvSpPr>
        <p:spPr bwMode="auto">
          <a:xfrm>
            <a:off x="6629400" y="1828800"/>
            <a:ext cx="3810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/>
      <p:bldP spid="8198" grpId="1"/>
      <p:bldP spid="8199" grpId="0" animBg="1"/>
      <p:bldP spid="8200" grpId="0"/>
      <p:bldP spid="8200" grpId="1"/>
      <p:bldP spid="8201" grpId="0" animBg="1"/>
      <p:bldP spid="8202" grpId="0" animBg="1"/>
      <p:bldP spid="8203" grpId="0"/>
      <p:bldP spid="8203" grpId="1"/>
      <p:bldP spid="8205" grpId="0"/>
      <p:bldP spid="8205" grpId="1"/>
      <p:bldP spid="8206" grpId="0" animBg="1"/>
      <p:bldP spid="8208" grpId="0" build="allAtOnce"/>
      <p:bldP spid="8210" grpId="0" animBg="1"/>
      <p:bldP spid="8211" grpId="0" animBg="1"/>
      <p:bldP spid="8209" grpId="0"/>
      <p:bldP spid="8209" grpId="1"/>
      <p:bldP spid="8213" grpId="0"/>
      <p:bldP spid="8213" grpId="1"/>
      <p:bldP spid="8214" grpId="0" animBg="1"/>
      <p:bldP spid="8212" grpId="0"/>
      <p:bldP spid="8212" grpId="1"/>
      <p:bldP spid="8215" grpId="0"/>
      <p:bldP spid="8215" grpId="1"/>
      <p:bldP spid="8216" grpId="0"/>
      <p:bldP spid="8216" grpId="1"/>
      <p:bldP spid="8217" grpId="0" animBg="1"/>
      <p:bldP spid="8218" grpId="0"/>
      <p:bldP spid="8218" grpId="1"/>
      <p:bldP spid="8219" grpId="0"/>
      <p:bldP spid="8219" grpId="1"/>
      <p:bldP spid="8220" grpId="0" animBg="1"/>
      <p:bldP spid="8221" grpId="0"/>
      <p:bldP spid="8221" grpId="1"/>
      <p:bldP spid="8222" grpId="0"/>
      <p:bldP spid="8222" grpId="1"/>
      <p:bldP spid="8223" grpId="0" animBg="1"/>
      <p:bldP spid="8224" grpId="0"/>
      <p:bldP spid="8224" grpId="1"/>
      <p:bldP spid="8225" grpId="0"/>
      <p:bldP spid="8225" grpId="1"/>
      <p:bldP spid="8226" grpId="0" animBg="1"/>
      <p:bldP spid="8227" grpId="0"/>
      <p:bldP spid="8227" grpId="1"/>
      <p:bldP spid="8228" grpId="0"/>
      <p:bldP spid="8228" grpId="1"/>
      <p:bldP spid="8229" grpId="0" animBg="1"/>
      <p:bldP spid="8230" grpId="0"/>
      <p:bldP spid="8230" grpId="1"/>
      <p:bldP spid="8231" grpId="0"/>
      <p:bldP spid="8231" grpId="1"/>
      <p:bldP spid="8232" grpId="0" animBg="1"/>
      <p:bldP spid="8233" grpId="0" animBg="1"/>
      <p:bldP spid="8234" grpId="0"/>
      <p:bldP spid="8235" grpId="0"/>
      <p:bldP spid="82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/>
              <a:t>Максимальное количество электронов на уровне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1600200" y="2971800"/>
            <a:ext cx="9144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895600" y="2133600"/>
            <a:ext cx="457200" cy="2759075"/>
            <a:chOff x="1824" y="1344"/>
            <a:chExt cx="288" cy="1738"/>
          </a:xfrm>
        </p:grpSpPr>
        <p:sp>
          <p:nvSpPr>
            <p:cNvPr id="4107" name="AutoShape 6"/>
            <p:cNvSpPr>
              <a:spLocks/>
            </p:cNvSpPr>
            <p:nvPr/>
          </p:nvSpPr>
          <p:spPr bwMode="auto">
            <a:xfrm>
              <a:off x="1824" y="1344"/>
              <a:ext cx="288" cy="1488"/>
            </a:xfrm>
            <a:prstGeom prst="rightBracket">
              <a:avLst>
                <a:gd name="adj" fmla="val 252784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8" name="Text Box 9"/>
            <p:cNvSpPr txBox="1">
              <a:spLocks noChangeArrowheads="1"/>
            </p:cNvSpPr>
            <p:nvPr/>
          </p:nvSpPr>
          <p:spPr bwMode="auto">
            <a:xfrm>
              <a:off x="1872" y="2832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2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581400" y="2133600"/>
            <a:ext cx="533400" cy="2759075"/>
            <a:chOff x="2256" y="1344"/>
            <a:chExt cx="336" cy="1738"/>
          </a:xfrm>
        </p:grpSpPr>
        <p:sp>
          <p:nvSpPr>
            <p:cNvPr id="4105" name="AutoShape 7"/>
            <p:cNvSpPr>
              <a:spLocks/>
            </p:cNvSpPr>
            <p:nvPr/>
          </p:nvSpPr>
          <p:spPr bwMode="auto">
            <a:xfrm>
              <a:off x="2256" y="1344"/>
              <a:ext cx="288" cy="1488"/>
            </a:xfrm>
            <a:prstGeom prst="rightBracket">
              <a:avLst>
                <a:gd name="adj" fmla="val 252784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2352" y="2832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8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343400" y="2133600"/>
            <a:ext cx="533400" cy="2759075"/>
            <a:chOff x="2736" y="1344"/>
            <a:chExt cx="336" cy="1738"/>
          </a:xfrm>
        </p:grpSpPr>
        <p:sp>
          <p:nvSpPr>
            <p:cNvPr id="4103" name="AutoShape 8"/>
            <p:cNvSpPr>
              <a:spLocks/>
            </p:cNvSpPr>
            <p:nvPr/>
          </p:nvSpPr>
          <p:spPr bwMode="auto">
            <a:xfrm>
              <a:off x="2736" y="1344"/>
              <a:ext cx="288" cy="1488"/>
            </a:xfrm>
            <a:prstGeom prst="rightBracket">
              <a:avLst>
                <a:gd name="adj" fmla="val 252784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Text Box 11"/>
            <p:cNvSpPr txBox="1">
              <a:spLocks noChangeArrowheads="1"/>
            </p:cNvSpPr>
            <p:nvPr/>
          </p:nvSpPr>
          <p:spPr bwMode="auto">
            <a:xfrm>
              <a:off x="2832" y="2832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Заполнение электронами четвертого энергетического уровня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524000" y="2971800"/>
            <a:ext cx="9906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95600" y="2133600"/>
            <a:ext cx="457200" cy="2759075"/>
            <a:chOff x="1824" y="1344"/>
            <a:chExt cx="288" cy="1738"/>
          </a:xfrm>
        </p:grpSpPr>
        <p:sp>
          <p:nvSpPr>
            <p:cNvPr id="5147" name="AutoShape 7"/>
            <p:cNvSpPr>
              <a:spLocks/>
            </p:cNvSpPr>
            <p:nvPr/>
          </p:nvSpPr>
          <p:spPr bwMode="auto">
            <a:xfrm>
              <a:off x="1824" y="1344"/>
              <a:ext cx="288" cy="1488"/>
            </a:xfrm>
            <a:prstGeom prst="rightBracket">
              <a:avLst>
                <a:gd name="adj" fmla="val 252784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8" name="Text Box 8"/>
            <p:cNvSpPr txBox="1">
              <a:spLocks noChangeArrowheads="1"/>
            </p:cNvSpPr>
            <p:nvPr/>
          </p:nvSpPr>
          <p:spPr bwMode="auto">
            <a:xfrm>
              <a:off x="1872" y="2832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2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581400" y="2133600"/>
            <a:ext cx="533400" cy="2759075"/>
            <a:chOff x="2256" y="1344"/>
            <a:chExt cx="336" cy="1738"/>
          </a:xfrm>
        </p:grpSpPr>
        <p:sp>
          <p:nvSpPr>
            <p:cNvPr id="5145" name="AutoShape 10"/>
            <p:cNvSpPr>
              <a:spLocks/>
            </p:cNvSpPr>
            <p:nvPr/>
          </p:nvSpPr>
          <p:spPr bwMode="auto">
            <a:xfrm>
              <a:off x="2256" y="1344"/>
              <a:ext cx="288" cy="1488"/>
            </a:xfrm>
            <a:prstGeom prst="rightBracket">
              <a:avLst>
                <a:gd name="adj" fmla="val 252784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6" name="Text Box 11"/>
            <p:cNvSpPr txBox="1">
              <a:spLocks noChangeArrowheads="1"/>
            </p:cNvSpPr>
            <p:nvPr/>
          </p:nvSpPr>
          <p:spPr bwMode="auto">
            <a:xfrm>
              <a:off x="2352" y="2832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8</a:t>
              </a:r>
            </a:p>
          </p:txBody>
        </p:sp>
      </p:grpSp>
      <p:sp>
        <p:nvSpPr>
          <p:cNvPr id="20493" name="AutoShape 13"/>
          <p:cNvSpPr>
            <a:spLocks/>
          </p:cNvSpPr>
          <p:nvPr/>
        </p:nvSpPr>
        <p:spPr bwMode="auto">
          <a:xfrm>
            <a:off x="4343400" y="2133600"/>
            <a:ext cx="457200" cy="2362200"/>
          </a:xfrm>
          <a:prstGeom prst="rightBracket">
            <a:avLst>
              <a:gd name="adj" fmla="val 252784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44958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9900"/>
                </a:solidFill>
              </a:rPr>
              <a:t>8</a:t>
            </a:r>
          </a:p>
        </p:txBody>
      </p:sp>
      <p:sp>
        <p:nvSpPr>
          <p:cNvPr id="20496" name="AutoShape 16"/>
          <p:cNvSpPr>
            <a:spLocks/>
          </p:cNvSpPr>
          <p:nvPr/>
        </p:nvSpPr>
        <p:spPr bwMode="auto">
          <a:xfrm>
            <a:off x="4953000" y="2133600"/>
            <a:ext cx="457200" cy="2362200"/>
          </a:xfrm>
          <a:prstGeom prst="rightBracket">
            <a:avLst>
              <a:gd name="adj" fmla="val 252784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1054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1</a:t>
            </a:r>
            <a:endParaRPr lang="ru-RU" sz="2000" b="1">
              <a:solidFill>
                <a:srgbClr val="FF3300"/>
              </a:solidFill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1752600" y="3124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3300"/>
                </a:solidFill>
              </a:rPr>
              <a:t>K</a:t>
            </a:r>
            <a:endParaRPr lang="ru-RU" sz="3600" b="1">
              <a:solidFill>
                <a:srgbClr val="FF3300"/>
              </a:solidFill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1676400" y="31242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3300"/>
                </a:solidFill>
              </a:rPr>
              <a:t>Ca</a:t>
            </a:r>
            <a:endParaRPr lang="ru-RU" sz="3600" b="1">
              <a:solidFill>
                <a:srgbClr val="FF3300"/>
              </a:solidFill>
            </a:endParaRP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1676400" y="31242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3300"/>
                </a:solidFill>
              </a:rPr>
              <a:t>Sc</a:t>
            </a:r>
            <a:endParaRPr lang="ru-RU" sz="3600" b="1">
              <a:solidFill>
                <a:srgbClr val="FF3300"/>
              </a:solidFill>
            </a:endParaRP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1676400" y="31242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3300"/>
                </a:solidFill>
              </a:rPr>
              <a:t>Ti</a:t>
            </a:r>
            <a:endParaRPr lang="ru-RU" sz="3600" b="1">
              <a:solidFill>
                <a:srgbClr val="FF3300"/>
              </a:solidFill>
            </a:endParaRP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50292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2</a:t>
            </a:r>
            <a:endParaRPr lang="ru-RU" sz="2000" b="1">
              <a:solidFill>
                <a:srgbClr val="FF3300"/>
              </a:solidFill>
            </a:endParaRP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44958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9900"/>
                </a:solidFill>
              </a:rPr>
              <a:t>9</a:t>
            </a:r>
            <a:endParaRPr lang="ru-RU" sz="2000" b="1">
              <a:solidFill>
                <a:srgbClr val="009900"/>
              </a:solidFill>
            </a:endParaRP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419600" y="4495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9900"/>
                </a:solidFill>
              </a:rPr>
              <a:t>10</a:t>
            </a:r>
            <a:endParaRPr lang="ru-RU" sz="2000" b="1">
              <a:solidFill>
                <a:srgbClr val="009900"/>
              </a:solidFill>
            </a:endParaRP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1676400" y="31242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3300"/>
                </a:solidFill>
              </a:rPr>
              <a:t>Zn</a:t>
            </a:r>
            <a:endParaRPr lang="ru-RU" sz="3600" b="1">
              <a:solidFill>
                <a:srgbClr val="FF3300"/>
              </a:solidFill>
            </a:endParaRP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4419600" y="4495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9900"/>
                </a:solidFill>
              </a:rPr>
              <a:t>18</a:t>
            </a:r>
            <a:endParaRPr lang="ru-RU" sz="2000" b="1">
              <a:solidFill>
                <a:srgbClr val="009900"/>
              </a:solidFill>
            </a:endParaRP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1676400" y="31242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3300"/>
                </a:solidFill>
              </a:rPr>
              <a:t>Ga</a:t>
            </a:r>
            <a:endParaRPr lang="ru-RU" sz="3600" b="1">
              <a:solidFill>
                <a:srgbClr val="FF3300"/>
              </a:solidFill>
            </a:endParaRP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50292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3</a:t>
            </a:r>
            <a:endParaRPr lang="ru-RU" sz="2000" b="1">
              <a:solidFill>
                <a:srgbClr val="FF3300"/>
              </a:solidFill>
            </a:endParaRPr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1676400" y="31242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3300"/>
                </a:solidFill>
              </a:rPr>
              <a:t>Ge</a:t>
            </a:r>
            <a:endParaRPr lang="ru-RU" sz="3600" b="1">
              <a:solidFill>
                <a:srgbClr val="FF3300"/>
              </a:solidFill>
            </a:endParaRP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50292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4</a:t>
            </a:r>
            <a:endParaRPr lang="ru-RU" sz="2000" b="1">
              <a:solidFill>
                <a:srgbClr val="FF3300"/>
              </a:solidFill>
            </a:endParaRPr>
          </a:p>
        </p:txBody>
      </p:sp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1676400" y="31242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3300"/>
                </a:solidFill>
              </a:rPr>
              <a:t>Kr</a:t>
            </a:r>
            <a:endParaRPr lang="ru-RU" sz="3600" b="1">
              <a:solidFill>
                <a:srgbClr val="FF3300"/>
              </a:solidFill>
            </a:endParaRP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50292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8</a:t>
            </a:r>
            <a:endParaRPr lang="ru-RU" sz="20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50" autoRev="1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" dur="250" autoRev="1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autoRev="1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50" autoRev="1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4" dur="250" autoRev="1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250" autoRev="1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50" autoRev="1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250" autoRev="1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6" dur="250" autoRev="1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250" autoRev="1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autoRev="1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250" autoRev="1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2" dur="250" autoRev="1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250" autoRev="1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50" autoRev="1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250" autoRev="1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1" dur="250" autoRev="1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250" autoRev="1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50" autoRev="1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250" autoRev="1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7" dur="250" autoRev="1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8" dur="250" autoRev="1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250" autoRev="1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250" autoRev="1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6" dur="250" autoRev="1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7" dur="250" autoRev="1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50" autoRev="1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250" autoRev="1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3" dur="250" autoRev="1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4" dur="250" autoRev="1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50" autoRev="1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5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250" autoRev="1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2" dur="250" autoRev="1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3" dur="250" autoRev="1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250" autoRev="1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250" autoRev="1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8" dur="250" autoRev="1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9" dur="250" autoRev="1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250" autoRev="1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250" autoRev="1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7" dur="250" autoRev="1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8" dur="250" autoRev="1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250" autoRev="1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250" autoRev="1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3" dur="250" autoRev="1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4" dur="250" autoRev="1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250" autoRev="1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5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500"/>
                            </p:stCondLst>
                            <p:childTnLst>
                              <p:par>
                                <p:cTn id="210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250" autoRev="1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2" dur="250" autoRev="1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3" dur="250" autoRev="1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250" autoRev="1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93" grpId="0" animBg="1"/>
      <p:bldP spid="20494" grpId="0"/>
      <p:bldP spid="20494" grpId="1"/>
      <p:bldP spid="20496" grpId="0" animBg="1"/>
      <p:bldP spid="20497" grpId="0"/>
      <p:bldP spid="20497" grpId="1"/>
      <p:bldP spid="20498" grpId="0" animBg="1"/>
      <p:bldP spid="20498" grpId="1" animBg="1"/>
      <p:bldP spid="20499" grpId="0" animBg="1"/>
      <p:bldP spid="20499" grpId="1" animBg="1"/>
      <p:bldP spid="20499" grpId="2" animBg="1"/>
      <p:bldP spid="20500" grpId="0" animBg="1"/>
      <p:bldP spid="20500" grpId="1" animBg="1"/>
      <p:bldP spid="20500" grpId="2" animBg="1"/>
      <p:bldP spid="20501" grpId="0" animBg="1"/>
      <p:bldP spid="20501" grpId="1" animBg="1"/>
      <p:bldP spid="20501" grpId="2" animBg="1"/>
      <p:bldP spid="20502" grpId="0"/>
      <p:bldP spid="20502" grpId="1"/>
      <p:bldP spid="20502" grpId="2"/>
      <p:bldP spid="20504" grpId="0"/>
      <p:bldP spid="20504" grpId="1"/>
      <p:bldP spid="20504" grpId="2"/>
      <p:bldP spid="20505" grpId="0"/>
      <p:bldP spid="20505" grpId="1"/>
      <p:bldP spid="20505" grpId="2"/>
      <p:bldP spid="20506" grpId="0" animBg="1"/>
      <p:bldP spid="20506" grpId="1" animBg="1"/>
      <p:bldP spid="20506" grpId="2" animBg="1"/>
      <p:bldP spid="20507" grpId="0"/>
      <p:bldP spid="20507" grpId="1"/>
      <p:bldP spid="20508" grpId="0" animBg="1"/>
      <p:bldP spid="20508" grpId="1" animBg="1"/>
      <p:bldP spid="20508" grpId="2" animBg="1"/>
      <p:bldP spid="20509" grpId="0"/>
      <p:bldP spid="20509" grpId="1"/>
      <p:bldP spid="20509" grpId="2"/>
      <p:bldP spid="20510" grpId="0" animBg="1"/>
      <p:bldP spid="20510" grpId="1" animBg="1"/>
      <p:bldP spid="20510" grpId="2" animBg="1"/>
      <p:bldP spid="20511" grpId="0"/>
      <p:bldP spid="20511" grpId="1"/>
      <p:bldP spid="20511" grpId="2"/>
      <p:bldP spid="20512" grpId="0" animBg="1"/>
      <p:bldP spid="20512" grpId="1" animBg="1"/>
      <p:bldP spid="20513" grpId="0"/>
      <p:bldP spid="205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Строение ядра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905000"/>
            <a:ext cx="1524000" cy="1143000"/>
            <a:chOff x="384" y="1200"/>
            <a:chExt cx="960" cy="720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384" y="1200"/>
              <a:ext cx="960" cy="720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595" y="1296"/>
              <a:ext cx="63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>
                  <a:solidFill>
                    <a:schemeClr val="bg1"/>
                  </a:solidFill>
                </a:rPr>
                <a:t>Н</a:t>
              </a:r>
              <a:r>
                <a:rPr lang="ru-RU" sz="2800" b="1">
                  <a:solidFill>
                    <a:schemeClr val="bg1"/>
                  </a:solidFill>
                </a:rPr>
                <a:t>+1</a:t>
              </a:r>
              <a:endParaRPr lang="ru-RU" sz="4400" b="1">
                <a:solidFill>
                  <a:schemeClr val="bg1"/>
                </a:solidFill>
              </a:endParaRPr>
            </a:p>
          </p:txBody>
        </p:sp>
      </p:grp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286000" y="21336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А</a:t>
            </a:r>
            <a:r>
              <a:rPr lang="en-US" sz="3600" b="1" baseline="-25000"/>
              <a:t>r</a:t>
            </a:r>
            <a:r>
              <a:rPr lang="en-US" sz="3600" b="1"/>
              <a:t> </a:t>
            </a:r>
            <a:r>
              <a:rPr lang="ru-RU" sz="3600" b="1"/>
              <a:t>= 1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038600" y="1981200"/>
            <a:ext cx="914400" cy="685800"/>
            <a:chOff x="2544" y="1248"/>
            <a:chExt cx="576" cy="432"/>
          </a:xfrm>
        </p:grpSpPr>
        <p:sp>
          <p:nvSpPr>
            <p:cNvPr id="8200" name="Oval 8"/>
            <p:cNvSpPr>
              <a:spLocks noChangeArrowheads="1"/>
            </p:cNvSpPr>
            <p:nvPr/>
          </p:nvSpPr>
          <p:spPr bwMode="auto">
            <a:xfrm>
              <a:off x="2592" y="1248"/>
              <a:ext cx="480" cy="43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2544" y="134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+ 1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09600" y="3276600"/>
            <a:ext cx="1524000" cy="1143000"/>
            <a:chOff x="384" y="2064"/>
            <a:chExt cx="960" cy="720"/>
          </a:xfrm>
        </p:grpSpPr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384" y="2064"/>
              <a:ext cx="960" cy="720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432" y="2160"/>
              <a:ext cx="91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>
                  <a:solidFill>
                    <a:schemeClr val="bg1"/>
                  </a:solidFill>
                </a:rPr>
                <a:t>Не</a:t>
              </a:r>
              <a:r>
                <a:rPr lang="ru-RU" sz="2800" b="1">
                  <a:solidFill>
                    <a:schemeClr val="bg1"/>
                  </a:solidFill>
                </a:rPr>
                <a:t>+2</a:t>
              </a:r>
            </a:p>
          </p:txBody>
        </p:sp>
      </p:grp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286000" y="34290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А</a:t>
            </a:r>
            <a:r>
              <a:rPr lang="en-US" sz="3600" b="1" baseline="-25000"/>
              <a:t>r</a:t>
            </a:r>
            <a:r>
              <a:rPr lang="en-US" sz="3600" b="1"/>
              <a:t> </a:t>
            </a:r>
            <a:r>
              <a:rPr lang="ru-RU" sz="3600" b="1"/>
              <a:t>= 4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343400" y="3124200"/>
            <a:ext cx="1676400" cy="1295400"/>
            <a:chOff x="2736" y="1968"/>
            <a:chExt cx="1056" cy="816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3216" y="2352"/>
              <a:ext cx="576" cy="432"/>
              <a:chOff x="3408" y="1968"/>
              <a:chExt cx="576" cy="432"/>
            </a:xfrm>
          </p:grpSpPr>
          <p:sp>
            <p:nvSpPr>
              <p:cNvPr id="8208" name="Oval 16"/>
              <p:cNvSpPr>
                <a:spLocks noChangeArrowheads="1"/>
              </p:cNvSpPr>
              <p:nvPr/>
            </p:nvSpPr>
            <p:spPr bwMode="auto">
              <a:xfrm>
                <a:off x="3456" y="1968"/>
                <a:ext cx="480" cy="432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09" name="Text Box 17"/>
              <p:cNvSpPr txBox="1">
                <a:spLocks noChangeArrowheads="1"/>
              </p:cNvSpPr>
              <p:nvPr/>
            </p:nvSpPr>
            <p:spPr bwMode="auto">
              <a:xfrm>
                <a:off x="3408" y="206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</a:rPr>
                  <a:t>+ 1</a:t>
                </a:r>
              </a:p>
            </p:txBody>
          </p: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736" y="1968"/>
              <a:ext cx="576" cy="432"/>
              <a:chOff x="2736" y="1968"/>
              <a:chExt cx="576" cy="432"/>
            </a:xfrm>
          </p:grpSpPr>
          <p:sp>
            <p:nvSpPr>
              <p:cNvPr id="8211" name="Oval 19"/>
              <p:cNvSpPr>
                <a:spLocks noChangeArrowheads="1"/>
              </p:cNvSpPr>
              <p:nvPr/>
            </p:nvSpPr>
            <p:spPr bwMode="auto">
              <a:xfrm>
                <a:off x="2784" y="1968"/>
                <a:ext cx="480" cy="432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12" name="Text Box 20"/>
              <p:cNvSpPr txBox="1">
                <a:spLocks noChangeArrowheads="1"/>
              </p:cNvSpPr>
              <p:nvPr/>
            </p:nvSpPr>
            <p:spPr bwMode="auto">
              <a:xfrm>
                <a:off x="2736" y="206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</a:rPr>
                  <a:t>+ 1</a:t>
                </a:r>
              </a:p>
            </p:txBody>
          </p:sp>
        </p:grp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2784" y="2400"/>
              <a:ext cx="480" cy="38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4" name="Oval 22"/>
            <p:cNvSpPr>
              <a:spLocks noChangeArrowheads="1"/>
            </p:cNvSpPr>
            <p:nvPr/>
          </p:nvSpPr>
          <p:spPr bwMode="auto">
            <a:xfrm>
              <a:off x="3264" y="1968"/>
              <a:ext cx="480" cy="38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09600" y="4648200"/>
            <a:ext cx="1524000" cy="1143000"/>
            <a:chOff x="384" y="2928"/>
            <a:chExt cx="960" cy="720"/>
          </a:xfrm>
        </p:grpSpPr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384" y="2928"/>
              <a:ext cx="960" cy="720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7" name="Text Box 25"/>
            <p:cNvSpPr txBox="1">
              <a:spLocks noChangeArrowheads="1"/>
            </p:cNvSpPr>
            <p:nvPr/>
          </p:nvSpPr>
          <p:spPr bwMode="auto">
            <a:xfrm>
              <a:off x="384" y="3072"/>
              <a:ext cx="91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>
                  <a:solidFill>
                    <a:schemeClr val="bg1"/>
                  </a:solidFill>
                </a:rPr>
                <a:t>Li</a:t>
              </a:r>
              <a:r>
                <a:rPr lang="ru-RU" sz="4400" b="1">
                  <a:solidFill>
                    <a:schemeClr val="bg1"/>
                  </a:solidFill>
                </a:rPr>
                <a:t> 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</p:grp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438400" y="48006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А</a:t>
            </a:r>
            <a:r>
              <a:rPr lang="en-US" sz="3600" b="1" baseline="-25000"/>
              <a:t>r</a:t>
            </a:r>
            <a:r>
              <a:rPr lang="en-US" sz="3600" b="1"/>
              <a:t> </a:t>
            </a:r>
            <a:r>
              <a:rPr lang="ru-RU" sz="3600" b="1"/>
              <a:t>= </a:t>
            </a:r>
            <a:r>
              <a:rPr lang="en-US" sz="3600" b="1"/>
              <a:t>7</a:t>
            </a:r>
            <a:endParaRPr lang="ru-RU" sz="3600" b="1"/>
          </a:p>
        </p:txBody>
      </p: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495800" y="4724400"/>
            <a:ext cx="2438400" cy="1981200"/>
            <a:chOff x="2832" y="2976"/>
            <a:chExt cx="1536" cy="1248"/>
          </a:xfrm>
        </p:grpSpPr>
        <p:grpSp>
          <p:nvGrpSpPr>
            <p:cNvPr id="10" name="Group 28"/>
            <p:cNvGrpSpPr>
              <a:grpSpLocks/>
            </p:cNvGrpSpPr>
            <p:nvPr/>
          </p:nvGrpSpPr>
          <p:grpSpPr bwMode="auto">
            <a:xfrm>
              <a:off x="2832" y="2976"/>
              <a:ext cx="576" cy="432"/>
              <a:chOff x="3408" y="1968"/>
              <a:chExt cx="576" cy="432"/>
            </a:xfrm>
          </p:grpSpPr>
          <p:sp>
            <p:nvSpPr>
              <p:cNvPr id="8221" name="Oval 29"/>
              <p:cNvSpPr>
                <a:spLocks noChangeArrowheads="1"/>
              </p:cNvSpPr>
              <p:nvPr/>
            </p:nvSpPr>
            <p:spPr bwMode="auto">
              <a:xfrm>
                <a:off x="3456" y="1968"/>
                <a:ext cx="480" cy="432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22" name="Text Box 30"/>
              <p:cNvSpPr txBox="1">
                <a:spLocks noChangeArrowheads="1"/>
              </p:cNvSpPr>
              <p:nvPr/>
            </p:nvSpPr>
            <p:spPr bwMode="auto">
              <a:xfrm>
                <a:off x="3408" y="206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</a:rPr>
                  <a:t>+ 1</a:t>
                </a:r>
              </a:p>
            </p:txBody>
          </p:sp>
        </p:grpSp>
        <p:grpSp>
          <p:nvGrpSpPr>
            <p:cNvPr id="11" name="Group 31"/>
            <p:cNvGrpSpPr>
              <a:grpSpLocks/>
            </p:cNvGrpSpPr>
            <p:nvPr/>
          </p:nvGrpSpPr>
          <p:grpSpPr bwMode="auto">
            <a:xfrm>
              <a:off x="3312" y="3408"/>
              <a:ext cx="576" cy="432"/>
              <a:chOff x="3408" y="1968"/>
              <a:chExt cx="576" cy="432"/>
            </a:xfrm>
          </p:grpSpPr>
          <p:sp>
            <p:nvSpPr>
              <p:cNvPr id="8224" name="Oval 32"/>
              <p:cNvSpPr>
                <a:spLocks noChangeArrowheads="1"/>
              </p:cNvSpPr>
              <p:nvPr/>
            </p:nvSpPr>
            <p:spPr bwMode="auto">
              <a:xfrm>
                <a:off x="3456" y="1968"/>
                <a:ext cx="480" cy="432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25" name="Text Box 33"/>
              <p:cNvSpPr txBox="1">
                <a:spLocks noChangeArrowheads="1"/>
              </p:cNvSpPr>
              <p:nvPr/>
            </p:nvSpPr>
            <p:spPr bwMode="auto">
              <a:xfrm>
                <a:off x="3408" y="206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</a:rPr>
                  <a:t>+ 1</a:t>
                </a:r>
              </a:p>
            </p:txBody>
          </p:sp>
        </p:grpSp>
        <p:grpSp>
          <p:nvGrpSpPr>
            <p:cNvPr id="12" name="Group 34"/>
            <p:cNvGrpSpPr>
              <a:grpSpLocks/>
            </p:cNvGrpSpPr>
            <p:nvPr/>
          </p:nvGrpSpPr>
          <p:grpSpPr bwMode="auto">
            <a:xfrm>
              <a:off x="3792" y="2976"/>
              <a:ext cx="576" cy="432"/>
              <a:chOff x="3408" y="1968"/>
              <a:chExt cx="576" cy="432"/>
            </a:xfrm>
          </p:grpSpPr>
          <p:sp>
            <p:nvSpPr>
              <p:cNvPr id="8227" name="Oval 35"/>
              <p:cNvSpPr>
                <a:spLocks noChangeArrowheads="1"/>
              </p:cNvSpPr>
              <p:nvPr/>
            </p:nvSpPr>
            <p:spPr bwMode="auto">
              <a:xfrm>
                <a:off x="3456" y="1968"/>
                <a:ext cx="480" cy="432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28" name="Text Box 36"/>
              <p:cNvSpPr txBox="1">
                <a:spLocks noChangeArrowheads="1"/>
              </p:cNvSpPr>
              <p:nvPr/>
            </p:nvSpPr>
            <p:spPr bwMode="auto">
              <a:xfrm>
                <a:off x="3408" y="206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</a:rPr>
                  <a:t>+ 1</a:t>
                </a:r>
              </a:p>
            </p:txBody>
          </p:sp>
        </p:grpSp>
        <p:sp>
          <p:nvSpPr>
            <p:cNvPr id="8229" name="Oval 37"/>
            <p:cNvSpPr>
              <a:spLocks noChangeArrowheads="1"/>
            </p:cNvSpPr>
            <p:nvPr/>
          </p:nvSpPr>
          <p:spPr bwMode="auto">
            <a:xfrm>
              <a:off x="3360" y="3024"/>
              <a:ext cx="480" cy="38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auto">
            <a:xfrm>
              <a:off x="2880" y="3408"/>
              <a:ext cx="480" cy="38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auto">
            <a:xfrm>
              <a:off x="3840" y="3408"/>
              <a:ext cx="480" cy="38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2" name="Oval 40"/>
            <p:cNvSpPr>
              <a:spLocks noChangeArrowheads="1"/>
            </p:cNvSpPr>
            <p:nvPr/>
          </p:nvSpPr>
          <p:spPr bwMode="auto">
            <a:xfrm>
              <a:off x="3360" y="3840"/>
              <a:ext cx="480" cy="38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33" name="Line 41"/>
          <p:cNvSpPr>
            <a:spLocks noChangeShapeType="1"/>
          </p:cNvSpPr>
          <p:nvPr/>
        </p:nvSpPr>
        <p:spPr bwMode="auto">
          <a:xfrm flipH="1">
            <a:off x="4876800" y="16002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5562600" y="1219200"/>
            <a:ext cx="1447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6600"/>
                </a:solidFill>
              </a:rPr>
              <a:t>Протон</a:t>
            </a:r>
            <a:r>
              <a:rPr lang="ru-RU" b="1"/>
              <a:t> – масса = 1, заряд = +1</a:t>
            </a:r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 flipH="1">
            <a:off x="5943600" y="27432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6629400" y="2362200"/>
            <a:ext cx="1447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33CC"/>
                </a:solidFill>
              </a:rPr>
              <a:t>Нейтрон</a:t>
            </a:r>
            <a:r>
              <a:rPr lang="ru-RU" b="1"/>
              <a:t> – масса = 1, заряд = 0</a:t>
            </a:r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flipH="1">
            <a:off x="1752600" y="2362200"/>
            <a:ext cx="25146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 flipH="1" flipV="1">
            <a:off x="3581400" y="2514600"/>
            <a:ext cx="762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3" name="Group 67"/>
          <p:cNvGrpSpPr>
            <a:grpSpLocks/>
          </p:cNvGrpSpPr>
          <p:nvPr/>
        </p:nvGrpSpPr>
        <p:grpSpPr bwMode="auto">
          <a:xfrm>
            <a:off x="1905000" y="3429000"/>
            <a:ext cx="3505200" cy="838200"/>
            <a:chOff x="1200" y="2160"/>
            <a:chExt cx="2208" cy="528"/>
          </a:xfrm>
        </p:grpSpPr>
        <p:sp>
          <p:nvSpPr>
            <p:cNvPr id="8242" name="Line 50"/>
            <p:cNvSpPr>
              <a:spLocks noChangeShapeType="1"/>
            </p:cNvSpPr>
            <p:nvPr/>
          </p:nvSpPr>
          <p:spPr bwMode="auto">
            <a:xfrm flipH="1">
              <a:off x="1200" y="2160"/>
              <a:ext cx="168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3" name="Line 51"/>
            <p:cNvSpPr>
              <a:spLocks noChangeShapeType="1"/>
            </p:cNvSpPr>
            <p:nvPr/>
          </p:nvSpPr>
          <p:spPr bwMode="auto">
            <a:xfrm flipH="1" flipV="1">
              <a:off x="1200" y="2352"/>
              <a:ext cx="2208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68"/>
          <p:cNvGrpSpPr>
            <a:grpSpLocks/>
          </p:cNvGrpSpPr>
          <p:nvPr/>
        </p:nvGrpSpPr>
        <p:grpSpPr bwMode="auto">
          <a:xfrm>
            <a:off x="3581400" y="3505200"/>
            <a:ext cx="1981200" cy="609600"/>
            <a:chOff x="2256" y="2208"/>
            <a:chExt cx="1248" cy="384"/>
          </a:xfrm>
        </p:grpSpPr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 flipH="1">
              <a:off x="2256" y="2208"/>
              <a:ext cx="62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5" name="Line 53"/>
            <p:cNvSpPr>
              <a:spLocks noChangeShapeType="1"/>
            </p:cNvSpPr>
            <p:nvPr/>
          </p:nvSpPr>
          <p:spPr bwMode="auto">
            <a:xfrm flipH="1">
              <a:off x="2304" y="2208"/>
              <a:ext cx="115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6" name="Line 54"/>
            <p:cNvSpPr>
              <a:spLocks noChangeShapeType="1"/>
            </p:cNvSpPr>
            <p:nvPr/>
          </p:nvSpPr>
          <p:spPr bwMode="auto">
            <a:xfrm flipH="1" flipV="1">
              <a:off x="2304" y="2352"/>
              <a:ext cx="67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7" name="Line 55"/>
            <p:cNvSpPr>
              <a:spLocks noChangeShapeType="1"/>
            </p:cNvSpPr>
            <p:nvPr/>
          </p:nvSpPr>
          <p:spPr bwMode="auto">
            <a:xfrm flipH="1" flipV="1">
              <a:off x="2256" y="2352"/>
              <a:ext cx="12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70"/>
          <p:cNvGrpSpPr>
            <a:grpSpLocks/>
          </p:cNvGrpSpPr>
          <p:nvPr/>
        </p:nvGrpSpPr>
        <p:grpSpPr bwMode="auto">
          <a:xfrm>
            <a:off x="1752600" y="5105400"/>
            <a:ext cx="4724400" cy="685800"/>
            <a:chOff x="1104" y="3216"/>
            <a:chExt cx="2976" cy="432"/>
          </a:xfrm>
        </p:grpSpPr>
        <p:sp>
          <p:nvSpPr>
            <p:cNvPr id="8248" name="Line 56"/>
            <p:cNvSpPr>
              <a:spLocks noChangeShapeType="1"/>
            </p:cNvSpPr>
            <p:nvPr/>
          </p:nvSpPr>
          <p:spPr bwMode="auto">
            <a:xfrm flipH="1">
              <a:off x="1104" y="3216"/>
              <a:ext cx="2016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9" name="Line 57"/>
            <p:cNvSpPr>
              <a:spLocks noChangeShapeType="1"/>
            </p:cNvSpPr>
            <p:nvPr/>
          </p:nvSpPr>
          <p:spPr bwMode="auto">
            <a:xfrm flipH="1">
              <a:off x="1104" y="3216"/>
              <a:ext cx="2976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0" name="Line 58"/>
            <p:cNvSpPr>
              <a:spLocks noChangeShapeType="1"/>
            </p:cNvSpPr>
            <p:nvPr/>
          </p:nvSpPr>
          <p:spPr bwMode="auto">
            <a:xfrm flipH="1" flipV="1">
              <a:off x="1104" y="3360"/>
              <a:ext cx="2496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66"/>
          <p:cNvGrpSpPr>
            <a:grpSpLocks/>
          </p:cNvGrpSpPr>
          <p:nvPr/>
        </p:nvGrpSpPr>
        <p:grpSpPr bwMode="auto">
          <a:xfrm>
            <a:off x="3657600" y="4953000"/>
            <a:ext cx="2819400" cy="1447800"/>
            <a:chOff x="2304" y="3120"/>
            <a:chExt cx="1776" cy="912"/>
          </a:xfrm>
        </p:grpSpPr>
        <p:sp>
          <p:nvSpPr>
            <p:cNvPr id="8251" name="Line 59"/>
            <p:cNvSpPr>
              <a:spLocks noChangeShapeType="1"/>
            </p:cNvSpPr>
            <p:nvPr/>
          </p:nvSpPr>
          <p:spPr bwMode="auto">
            <a:xfrm flipH="1">
              <a:off x="2304" y="3120"/>
              <a:ext cx="76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2" name="Line 60"/>
            <p:cNvSpPr>
              <a:spLocks noChangeShapeType="1"/>
            </p:cNvSpPr>
            <p:nvPr/>
          </p:nvSpPr>
          <p:spPr bwMode="auto">
            <a:xfrm flipH="1">
              <a:off x="2304" y="3168"/>
              <a:ext cx="124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3" name="Line 61"/>
            <p:cNvSpPr>
              <a:spLocks noChangeShapeType="1"/>
            </p:cNvSpPr>
            <p:nvPr/>
          </p:nvSpPr>
          <p:spPr bwMode="auto">
            <a:xfrm flipH="1" flipV="1">
              <a:off x="2352" y="3216"/>
              <a:ext cx="172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4" name="Line 62"/>
            <p:cNvSpPr>
              <a:spLocks noChangeShapeType="1"/>
            </p:cNvSpPr>
            <p:nvPr/>
          </p:nvSpPr>
          <p:spPr bwMode="auto">
            <a:xfrm flipH="1" flipV="1">
              <a:off x="2352" y="3216"/>
              <a:ext cx="72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5" name="Line 63"/>
            <p:cNvSpPr>
              <a:spLocks noChangeShapeType="1"/>
            </p:cNvSpPr>
            <p:nvPr/>
          </p:nvSpPr>
          <p:spPr bwMode="auto">
            <a:xfrm flipH="1" flipV="1">
              <a:off x="2352" y="3216"/>
              <a:ext cx="1248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6" name="Line 64"/>
            <p:cNvSpPr>
              <a:spLocks noChangeShapeType="1"/>
            </p:cNvSpPr>
            <p:nvPr/>
          </p:nvSpPr>
          <p:spPr bwMode="auto">
            <a:xfrm flipH="1" flipV="1">
              <a:off x="2352" y="3216"/>
              <a:ext cx="172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7" name="Line 65"/>
            <p:cNvSpPr>
              <a:spLocks noChangeShapeType="1"/>
            </p:cNvSpPr>
            <p:nvPr/>
          </p:nvSpPr>
          <p:spPr bwMode="auto">
            <a:xfrm flipH="1" flipV="1">
              <a:off x="2352" y="3216"/>
              <a:ext cx="1248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63" name="Text Box 71"/>
          <p:cNvSpPr txBox="1">
            <a:spLocks noChangeArrowheads="1"/>
          </p:cNvSpPr>
          <p:nvPr/>
        </p:nvSpPr>
        <p:spPr bwMode="auto">
          <a:xfrm>
            <a:off x="1219200" y="5029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+3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96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960"/>
                            </p:stCondLst>
                            <p:childTnLst>
                              <p:par>
                                <p:cTn id="3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6" dur="10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10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960"/>
                            </p:stCondLst>
                            <p:childTnLst>
                              <p:par>
                                <p:cTn id="7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960"/>
                            </p:stCondLst>
                            <p:childTnLst>
                              <p:par>
                                <p:cTn id="7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5" grpId="0"/>
      <p:bldP spid="8218" grpId="0"/>
      <p:bldP spid="8233" grpId="0" animBg="1"/>
      <p:bldP spid="8234" grpId="0"/>
      <p:bldP spid="8235" grpId="0" animBg="1"/>
      <p:bldP spid="8236" grpId="0"/>
      <p:bldP spid="8240" grpId="0" animBg="1"/>
      <p:bldP spid="8240" grpId="1" animBg="1"/>
      <p:bldP spid="8241" grpId="0" animBg="1"/>
      <p:bldP spid="8241" grpId="1" animBg="1"/>
      <p:bldP spid="82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Изотопы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1600200"/>
            <a:ext cx="1447800" cy="1066800"/>
            <a:chOff x="432" y="1008"/>
            <a:chExt cx="912" cy="672"/>
          </a:xfrm>
        </p:grpSpPr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816" cy="67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432" y="1104"/>
              <a:ext cx="91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4400" b="1" baseline="30000">
                  <a:solidFill>
                    <a:schemeClr val="bg1"/>
                  </a:solidFill>
                </a:rPr>
                <a:t>1</a:t>
              </a:r>
              <a:r>
                <a:rPr lang="ru-RU" sz="4400" b="1" baseline="-25000">
                  <a:solidFill>
                    <a:schemeClr val="bg1"/>
                  </a:solidFill>
                </a:rPr>
                <a:t>1+ </a:t>
              </a:r>
              <a:r>
                <a:rPr lang="ru-RU" sz="4400" b="1">
                  <a:solidFill>
                    <a:schemeClr val="bg1"/>
                  </a:solidFill>
                </a:rPr>
                <a:t>Н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43000" y="2971800"/>
            <a:ext cx="914400" cy="685800"/>
            <a:chOff x="2544" y="1248"/>
            <a:chExt cx="576" cy="432"/>
          </a:xfrm>
        </p:grpSpPr>
        <p:sp>
          <p:nvSpPr>
            <p:cNvPr id="17415" name="Oval 7"/>
            <p:cNvSpPr>
              <a:spLocks noChangeArrowheads="1"/>
            </p:cNvSpPr>
            <p:nvPr/>
          </p:nvSpPr>
          <p:spPr bwMode="auto">
            <a:xfrm>
              <a:off x="2592" y="1248"/>
              <a:ext cx="480" cy="43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2544" y="134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+ 1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810000" y="1600200"/>
            <a:ext cx="1447800" cy="1066800"/>
            <a:chOff x="2400" y="1008"/>
            <a:chExt cx="912" cy="672"/>
          </a:xfrm>
        </p:grpSpPr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2448" y="1008"/>
              <a:ext cx="816" cy="67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2400" y="1104"/>
              <a:ext cx="91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4400" b="1" baseline="30000">
                  <a:solidFill>
                    <a:schemeClr val="bg1"/>
                  </a:solidFill>
                </a:rPr>
                <a:t>2</a:t>
              </a:r>
              <a:r>
                <a:rPr lang="ru-RU" sz="4400" b="1" baseline="-25000">
                  <a:solidFill>
                    <a:schemeClr val="bg1"/>
                  </a:solidFill>
                </a:rPr>
                <a:t>1+ </a:t>
              </a:r>
              <a:r>
                <a:rPr lang="ru-RU" sz="4400" b="1">
                  <a:solidFill>
                    <a:schemeClr val="bg1"/>
                  </a:solidFill>
                </a:rPr>
                <a:t>Н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886200" y="3048000"/>
            <a:ext cx="1524000" cy="685800"/>
            <a:chOff x="2448" y="1920"/>
            <a:chExt cx="960" cy="432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2448" y="1920"/>
              <a:ext cx="576" cy="432"/>
              <a:chOff x="2544" y="1248"/>
              <a:chExt cx="576" cy="432"/>
            </a:xfrm>
          </p:grpSpPr>
          <p:sp>
            <p:nvSpPr>
              <p:cNvPr id="17422" name="Oval 14"/>
              <p:cNvSpPr>
                <a:spLocks noChangeArrowheads="1"/>
              </p:cNvSpPr>
              <p:nvPr/>
            </p:nvSpPr>
            <p:spPr bwMode="auto">
              <a:xfrm>
                <a:off x="2592" y="1248"/>
                <a:ext cx="480" cy="432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23" name="Text Box 15"/>
              <p:cNvSpPr txBox="1">
                <a:spLocks noChangeArrowheads="1"/>
              </p:cNvSpPr>
              <p:nvPr/>
            </p:nvSpPr>
            <p:spPr bwMode="auto">
              <a:xfrm>
                <a:off x="2544" y="134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</a:rPr>
                  <a:t>+ 1</a:t>
                </a:r>
              </a:p>
            </p:txBody>
          </p:sp>
        </p:grpSp>
        <p:sp>
          <p:nvSpPr>
            <p:cNvPr id="17424" name="Oval 16"/>
            <p:cNvSpPr>
              <a:spLocks noChangeArrowheads="1"/>
            </p:cNvSpPr>
            <p:nvPr/>
          </p:nvSpPr>
          <p:spPr bwMode="auto">
            <a:xfrm>
              <a:off x="2976" y="1968"/>
              <a:ext cx="432" cy="38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6172200" y="1600200"/>
            <a:ext cx="1447800" cy="1066800"/>
            <a:chOff x="3888" y="1008"/>
            <a:chExt cx="912" cy="672"/>
          </a:xfrm>
        </p:grpSpPr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3936" y="1008"/>
              <a:ext cx="816" cy="67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3888" y="1104"/>
              <a:ext cx="91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4400" b="1">
                  <a:solidFill>
                    <a:schemeClr val="bg1"/>
                  </a:solidFill>
                </a:rPr>
                <a:t>   </a:t>
              </a:r>
              <a:r>
                <a:rPr lang="ru-RU" sz="4400" b="1" baseline="-25000">
                  <a:solidFill>
                    <a:schemeClr val="bg1"/>
                  </a:solidFill>
                </a:rPr>
                <a:t> </a:t>
              </a:r>
              <a:r>
                <a:rPr lang="ru-RU" sz="4400" b="1">
                  <a:solidFill>
                    <a:schemeClr val="bg1"/>
                  </a:solidFill>
                </a:rPr>
                <a:t>Н</a:t>
              </a: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6096000" y="3124200"/>
            <a:ext cx="1524000" cy="1295400"/>
            <a:chOff x="3840" y="1968"/>
            <a:chExt cx="960" cy="816"/>
          </a:xfrm>
        </p:grpSpPr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3840" y="1968"/>
              <a:ext cx="576" cy="432"/>
              <a:chOff x="2544" y="1248"/>
              <a:chExt cx="576" cy="432"/>
            </a:xfrm>
          </p:grpSpPr>
          <p:sp>
            <p:nvSpPr>
              <p:cNvPr id="17430" name="Oval 22"/>
              <p:cNvSpPr>
                <a:spLocks noChangeArrowheads="1"/>
              </p:cNvSpPr>
              <p:nvPr/>
            </p:nvSpPr>
            <p:spPr bwMode="auto">
              <a:xfrm>
                <a:off x="2592" y="1248"/>
                <a:ext cx="480" cy="432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31" name="Text Box 23"/>
              <p:cNvSpPr txBox="1">
                <a:spLocks noChangeArrowheads="1"/>
              </p:cNvSpPr>
              <p:nvPr/>
            </p:nvSpPr>
            <p:spPr bwMode="auto">
              <a:xfrm>
                <a:off x="2544" y="134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</a:rPr>
                  <a:t>+ 1</a:t>
                </a:r>
              </a:p>
            </p:txBody>
          </p:sp>
        </p:grpSp>
        <p:sp>
          <p:nvSpPr>
            <p:cNvPr id="17432" name="Oval 24"/>
            <p:cNvSpPr>
              <a:spLocks noChangeArrowheads="1"/>
            </p:cNvSpPr>
            <p:nvPr/>
          </p:nvSpPr>
          <p:spPr bwMode="auto">
            <a:xfrm>
              <a:off x="3984" y="2400"/>
              <a:ext cx="432" cy="38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3" name="Oval 25"/>
            <p:cNvSpPr>
              <a:spLocks noChangeArrowheads="1"/>
            </p:cNvSpPr>
            <p:nvPr/>
          </p:nvSpPr>
          <p:spPr bwMode="auto">
            <a:xfrm>
              <a:off x="4368" y="2016"/>
              <a:ext cx="432" cy="38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990600" y="48768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Протон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3886200" y="49530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Дейтерий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6248400" y="48768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Тритий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64770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1+</a:t>
            </a:r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 flipV="1">
            <a:off x="6553200" y="2514600"/>
            <a:ext cx="152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6248400" y="1752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 flipH="1" flipV="1">
            <a:off x="6477000" y="2133600"/>
            <a:ext cx="1524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 flipH="1" flipV="1">
            <a:off x="6477000" y="2133600"/>
            <a:ext cx="7620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 flipH="1" flipV="1">
            <a:off x="6477000" y="21336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0" y="541020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Разновидности атомов с одинаковым зарядом ядра, но разными относительными атомными массами называются </a:t>
            </a:r>
            <a:r>
              <a:rPr lang="ru-RU" sz="2400" b="1">
                <a:solidFill>
                  <a:srgbClr val="FF0000"/>
                </a:solidFill>
              </a:rPr>
              <a:t>изотопами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360"/>
                            </p:stCondLst>
                            <p:childTnLst>
                              <p:par>
                                <p:cTn id="3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10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10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10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10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4" grpId="0"/>
      <p:bldP spid="17435" grpId="0"/>
      <p:bldP spid="17436" grpId="0"/>
      <p:bldP spid="17437" grpId="0"/>
      <p:bldP spid="17438" grpId="0" animBg="1"/>
      <p:bldP spid="17438" grpId="1" animBg="1"/>
      <p:bldP spid="17439" grpId="0"/>
      <p:bldP spid="17441" grpId="0" animBg="1"/>
      <p:bldP spid="17441" grpId="1" animBg="1"/>
      <p:bldP spid="17442" grpId="0" animBg="1"/>
      <p:bldP spid="17442" grpId="1" animBg="1"/>
      <p:bldP spid="17443" grpId="0" animBg="1"/>
      <p:bldP spid="17443" grpId="1" animBg="1"/>
      <p:bldP spid="174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2209800" y="2209800"/>
            <a:ext cx="3124200" cy="297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Электронное облако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3505200" y="35052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28194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45 0.00231 C -0.01146 -0.003 -0.00556 -0.00555 -0.00087 -0.00555 C 0.0059 -0.00555 0.01267 -0.00162 0.01649 0.00509 C 0.03281 0.03168 0.04531 0.09087 0.04531 0.16046 C 0.04531 0.1607 0.04531 0.16162 0.04531 0.16208 C 0.04531 0.16162 0.04531 0.16324 0.04531 0.16347 C 0.04531 0.23283 0.03281 0.29318 0.01649 0.32 C 0.01267 0.32532 0.0059 0.32971 -0.00087 0.32971 C -0.00556 0.32971 -0.01146 0.32671 -0.01545 0.32139 C -0.0191 0.3163 -0.02083 0.30937 -0.02083 0.30104 C -0.02083 0.29179 -0.01823 0.28393 -0.01319 0.27861 C 0.0059 0.25434 0.04809 0.237 0.09826 0.237 C 0.09826 0.23723 0.09913 0.237 0.09913 0.23723 C 0.09913 0.237 0.10017 0.237 0.10017 0.23723 C 0.15035 0.237 0.19358 0.25434 0.21267 0.27861 C 0.21667 0.28393 0.21962 0.29179 0.21962 0.30104 C 0.21962 0.30937 0.21753 0.3163 0.21389 0.32139 C 0.2099 0.32671 0.20503 0.32971 0.19913 0.32971 C 0.19253 0.32971 0.18681 0.32532 0.18281 0.32 C 0.16563 0.29318 0.15313 0.23283 0.15313 0.16324 C 0.15313 0.16347 0.15313 0.16162 0.15313 0.16208 C 0.15313 0.16162 0.15313 0.16046 0.15313 0.1607 C 0.15313 0.09087 0.16563 0.03168 0.18281 0.00347 C 0.18681 -0.00162 0.19253 -0.00555 0.19913 -0.00555 C 0.20503 -0.00555 0.2099 -0.003 0.21389 0.00231 C 0.21753 0.0074 0.21962 0.01596 0.21962 0.02243 C 0.21962 0.03168 0.21667 0.03977 0.21267 0.04648 C 0.19358 0.06913 0.15035 0.08671 0.10017 0.08671 C 0.10017 0.08694 0.10017 0.08671 0.09913 0.08671 C 0.09913 0.08694 0.09826 0.08671 0.09826 0.08694 C 0.04809 0.08671 0.0059 0.06913 -0.01319 0.04648 C -0.01823 0.03977 -0.02083 0.03168 -0.02083 0.02243 C -0.02083 0.01596 -0.0191 0.0074 -0.01545 0.00231 Z " pathEditMode="relative" rAng="0" ptsTypes="fffffffffffffffffffffffffffffffff">
                                      <p:cBhvr>
                                        <p:cTn id="15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10405E-6 C 0.11857 -0.00971 0.22673 0.07908 0.27847 0.21596 C 0.1842 0.31445 0.05729 0.32833 -0.04393 0.25943 C -0.01181 0.10498 0.08628 -0.0037 0.19896 -0.02844 C 0.24114 0.12185 0.20937 0.28509 0.1283 0.39237 C 0.0283 0.30544 -0.0184 0.14983 2.22222E-6 -4.10405E-6 Z " pathEditMode="relative" rAng="-2497871" ptsTypes="ffffff">
                                      <p:cBhvr>
                                        <p:cTn id="18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9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3 0.12416 C 0.06267 0.12786 0.04618 0.13249 0.02708 0.14127 C -0.02604 0.1674 -0.06406 0.20879 -0.05503 0.23307 C -0.0467 0.25942 0.00486 0.2585 0.05799 0.23237 C 0.08594 0.21896 0.10885 0.20231 0.12396 0.18613 C 0.13698 0.17503 0.14792 0.16093 0.16007 0.14405 C 0.19809 0.08856 0.21615 0.02636 0.20052 0.00833 C 0.18559 -0.01087 0.1408 0.01896 0.10278 0.07445 C 0.0849 0.10035 0.07118 0.12833 0.06424 0.15214 C 0.05608 0.16948 0.05017 0.19168 0.04583 0.21549 C 0.03125 0.29064 0.03542 0.35885 0.05538 0.3674 C 0.07569 0.37665 0.10278 0.32324 0.11701 0.24786 C 0.12465 0.21434 0.12726 0.1815 0.12535 0.15353 C 0.12552 0.1311 0.12344 0.10983 0.11892 0.08301 C 0.1066 0.00278 0.08108 -0.05757 0.06059 -0.05549 C 0.04132 -0.05202 0.03385 0.01341 0.04705 0.09295 C 0.05226 0.12648 0.06076 0.15676 0.06875 0.18058 C 0.07604 0.20324 0.0875 0.22775 0.10122 0.25156 C 0.13767 0.31815 0.17917 0.36162 0.19549 0.3459 C 0.21233 0.33179 0.19549 0.26705 0.15885 0.2 C 0.14201 0.16971 0.12448 0.14405 0.10816 0.12624 C 0.09479 0.11098 0.07882 0.09549 0.06111 0.08046 C 0.00764 0.03861 -0.0441 0.02312 -0.05174 0.04648 C -0.0625 0.0696 -0.02656 0.12139 0.02656 0.16301 C 0.0526 0.18312 0.07813 0.19815 0.09774 0.20463 C 0.11441 0.21064 0.13108 0.21549 0.15104 0.21919 C 0.21163 0.22729 0.26024 0.21411 0.25972 0.18659 C 0.26059 0.16046 0.21181 0.13087 0.1526 0.12185 C 0.12378 0.11815 0.09722 0.11792 0.0783 0.12416 Z " pathEditMode="relative" rAng="13344317" ptsTypes="fffffffffffffffffffffffffffff">
                                      <p:cBhvr>
                                        <p:cTn id="21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 animBg="1"/>
      <p:bldP spid="10247" grpId="1" animBg="1"/>
      <p:bldP spid="10247" grpId="2" animBg="1"/>
      <p:bldP spid="10247" grpId="3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361</Words>
  <Application>Microsoft PowerPoint</Application>
  <PresentationFormat>On-screen Show (4:3)</PresentationFormat>
  <Paragraphs>141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Строение атома</vt:lpstr>
      <vt:lpstr>Планетарная модель атома</vt:lpstr>
      <vt:lpstr>Slide 3</vt:lpstr>
      <vt:lpstr>Распределение электронов по электронным  уровням</vt:lpstr>
      <vt:lpstr>Максимальное количество электронов на уровне</vt:lpstr>
      <vt:lpstr>Заполнение электронами четвертого энергетического уровня</vt:lpstr>
      <vt:lpstr>Строение ядра</vt:lpstr>
      <vt:lpstr>Изотопы</vt:lpstr>
      <vt:lpstr>Электронное облако</vt:lpstr>
      <vt:lpstr>Спин электрона</vt:lpstr>
      <vt:lpstr>Формы электронных облаков</vt:lpstr>
      <vt:lpstr>Slide 12</vt:lpstr>
      <vt:lpstr>Электронная формула атома и ее графическое изображение у элементов первого периода</vt:lpstr>
      <vt:lpstr>Элементы второго периода</vt:lpstr>
      <vt:lpstr>Строение атома натрия</vt:lpstr>
      <vt:lpstr>Изменение внешнего электронного уровня у элементов третьего периода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Windows User</cp:lastModifiedBy>
  <cp:revision>13</cp:revision>
  <cp:lastPrinted>1601-01-01T00:00:00Z</cp:lastPrinted>
  <dcterms:created xsi:type="dcterms:W3CDTF">1601-01-01T00:00:00Z</dcterms:created>
  <dcterms:modified xsi:type="dcterms:W3CDTF">2016-02-07T17:58:28Z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