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2EB87-568D-40E7-95EA-2C3265841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18722C-C422-43A3-A253-7B4F8241F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F2DFAE-232A-4DB4-A8C7-3DAACAB1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7B769B-B6DA-4E63-9FE5-4D51D6AD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B6E7E9-FE47-496D-B5D5-43E2263A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95286-1401-40F1-804A-787DE40F7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49FCFF-B7DA-478D-B89C-BF040389F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CF3D81-0128-45D9-86B8-BA3B8E04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C09B00-0043-4B09-942D-7012F5BD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993B96-EEDA-4306-96C5-C08DED9B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0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521A55-2C11-4F7F-8F81-B37CC3DAF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3F964E-51E6-42D0-8D9F-4A3A1D70C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CDC27-0374-4FCD-AF42-572BD014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106CAA-62B4-4428-8A5B-E6A594E0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69EBE-02F0-4D65-B58A-D9BFCE25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9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BC97C-7F0B-430A-8740-BC480515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91FD2-1C76-48E8-82A9-40D91DB6B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8D3F1-0D7D-40B3-89C0-26603D32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674682-5E18-49E2-ABC9-225A69AD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B3816-36BB-4C84-80C7-70AF19EB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27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B288F-78BA-4ADF-9E05-DF931793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40F220-4C01-455D-B366-E0B502502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146DA-291A-4114-B586-F3E28E94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4DD6CF-AB1A-4BA7-9593-EF07AD045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003FB-144A-4903-9322-3936650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1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D7C6E-63D9-4D3C-A07D-F25DF9A8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8B8AD-4953-41C3-8FD1-FC2A693F1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CC112E-9844-4642-9E04-34352C2B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55026C-406E-43D3-81FB-9C2BE035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AC1DBE-0285-48BB-9811-3CE19C9C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B5CE3-F202-4A42-9D50-792CF24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2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7CBD7-1CD7-4A1A-B3E9-7F5B0FB3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E51102-BFC1-4E5B-9F46-C4B70F226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DF7173-A893-423F-B3E3-09114970C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2E5E81-CE90-41D7-B835-F822EAEEF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28067D-C7C4-4EF3-AFEF-460A4E761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4B08A7-4FC3-4E84-A984-8253BC9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D10F35-3CF2-4957-B416-17BABBBF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DD08D2-A05D-4A86-BAE6-98E082D7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72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69595-9DE2-469B-868F-16D3582C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1D8B06-B239-4A7A-A395-6B51793A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761519-673E-4B8D-9CAF-E4C9DE30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79AD55-3AB0-43B7-A1E4-8091173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42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AE906F-06B8-417E-A420-AADA5269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244040-1D8B-497E-99E9-74FA4493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0BC636-62CD-4BB2-92FD-9B6FFD8D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2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F1643-6D2E-4F2F-9B81-97F395F5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3E8B59-681E-4E92-86A8-36AFA246B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0D5234-A0A0-4AA8-81F6-F2F1F2549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1F2FD9-53FB-4890-99E4-D0E5A1B1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731AC4-FDF4-4E82-A4A9-9B9ADF7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6E507D-6E7D-47C5-A63B-33A70470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2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2599A-A3F1-427A-A7A3-14FEB2B1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FA26EA-053C-4D1F-AA7D-13E0C9388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8082CA-2CF0-4505-8D97-C68E1C868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F8D5F4-E9F6-49AA-9570-5CEACFC0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1C5097-BD15-434E-856C-C6466FAA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A0CB04-47E9-4AB8-B6E7-97CEFFC9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1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A4160-72DD-4BCF-BEA9-CC367FC4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4DD31-6319-4080-921D-2E30A0A1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93B932-1E0B-48FA-9161-107895ECE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2E3E6-761C-4A1C-BF8A-7A4E3C5B3700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F8BC7-0493-4887-9C5C-F913F981F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D3081-5AA7-416F-BEFC-E234A63B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23A7-579B-497F-8370-642256E9A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0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762B4F-5694-47C1-84F5-1C7402BAB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786" y="2383869"/>
            <a:ext cx="5593723" cy="4282447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Электролитическая диссоциация</a:t>
            </a:r>
          </a:p>
          <a:p>
            <a:pPr algn="l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Аррениус, исследуя растворы, заметил, что некоторые из них проводят электрический ток. Чтобы разобраться, как именно это происходит, следует вспомнить определение электрического тока. Это упорядоченное движение заряженных частиц. Следовательно, в растворе должны присутствовать эти частицы.</a:t>
            </a:r>
          </a:p>
          <a:p>
            <a:pPr algn="l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Заряженными частицами, которые переносят электрический ток, являются ионы. Они делятся на положительно заряженные катионы и отрицательно заряженные анионы.</a:t>
            </a:r>
          </a:p>
          <a:p>
            <a:endParaRPr lang="ru-RU" dirty="0"/>
          </a:p>
        </p:txBody>
      </p:sp>
      <p:pic>
        <p:nvPicPr>
          <p:cNvPr id="1026" name="Picture 2" descr="Катионы и анионы в воде">
            <a:extLst>
              <a:ext uri="{FF2B5EF4-FFF2-40B4-BE49-F238E27FC236}">
                <a16:creationId xmlns:a16="http://schemas.microsoft.com/office/drawing/2014/main" id="{42A55F55-4EEB-4211-BCF2-0D20FB368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902" y="1510728"/>
            <a:ext cx="5593723" cy="419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F061CC-3174-4392-BC48-50D5186828F7}"/>
              </a:ext>
            </a:extLst>
          </p:cNvPr>
          <p:cNvSpPr txBox="1"/>
          <p:nvPr/>
        </p:nvSpPr>
        <p:spPr>
          <a:xfrm>
            <a:off x="343786" y="191684"/>
            <a:ext cx="60977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Теория электролитической диссоциации</a:t>
            </a:r>
          </a:p>
          <a:p>
            <a:pPr algn="l"/>
            <a:endParaRPr lang="ru-RU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1887 году шведским химиком Аррениусом была сформулирована теория электролитической диссоциации. Теория объясняет, почему водные растворы солей, кислот, щелочей проводят электрический ток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5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CADACB-1EC2-467E-860E-AA9AB64C0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3" y="358331"/>
            <a:ext cx="4382386" cy="4490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Ионы образуются в результате распада (расщепления) молекул веществ.</a:t>
            </a:r>
          </a:p>
          <a:p>
            <a:pPr marL="0" indent="0">
              <a:buNone/>
            </a:pP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Это может произойти в растворе под действием молекул воды или при высокой температуре в расплаве. </a:t>
            </a:r>
          </a:p>
          <a:p>
            <a:pPr marL="0" indent="0">
              <a:buNone/>
            </a:pP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Распад молекул на ионы называется электролитической диссоциацией.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Свойства растворов электролитов - online presentation">
            <a:extLst>
              <a:ext uri="{FF2B5EF4-FFF2-40B4-BE49-F238E27FC236}">
                <a16:creationId xmlns:a16="http://schemas.microsoft.com/office/drawing/2014/main" id="{4E17D536-823C-4C89-9A9C-AAACAF863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67" r="6611" b="3256"/>
          <a:stretch/>
        </p:blipFill>
        <p:spPr bwMode="auto">
          <a:xfrm>
            <a:off x="4951968" y="539085"/>
            <a:ext cx="6437144" cy="449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5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7BF18A-8452-4E94-8E21-104A94BE5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5" y="347700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Электролиты и </a:t>
            </a:r>
            <a:r>
              <a:rPr lang="ru-RU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неэлектролиты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Не все вещества распадаются на ионы под воздействием воды. 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Поэтому выделяют </a:t>
            </a:r>
            <a:r>
              <a:rPr lang="ru-RU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две группы веществ: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электролиты – молекулы распадаются на ионы;</a:t>
            </a:r>
          </a:p>
          <a:p>
            <a:pPr marL="0" indent="0">
              <a:buNone/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неэлектролиты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– молекулы не распадаются на ионы.</a:t>
            </a:r>
          </a:p>
          <a:p>
            <a:pPr marL="0" indent="0">
              <a:buNone/>
            </a:pPr>
            <a:endParaRPr lang="ru-RU" sz="7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К электролитам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относятся сложные неорганические вещества: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кислоты;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основания;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расплавы и растворы солей;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твёрдые соли;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некоторые твёрдые оксиды;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гидроксиды.</a:t>
            </a:r>
          </a:p>
          <a:p>
            <a:pPr marL="0" indent="0">
              <a:buNone/>
            </a:pPr>
            <a:endParaRPr lang="ru-RU" sz="7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Неэлектролиты</a:t>
            </a:r>
            <a:r>
              <a:rPr lang="ru-RU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– большинство органических веществ. К ним относятся: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альдегиды;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кетоны;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углеводороды;</a:t>
            </a:r>
          </a:p>
          <a:p>
            <a:pPr marL="0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углеводы.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6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9768C51-860A-46DE-B482-694BDB6B9F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4042" y="357555"/>
            <a:ext cx="517982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Виды электролитов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Электролитическая диссоциация характеризуется степенью диссоциации. Это величина, отражающая отношение числа распавшихся молекул к общему количеству молекул вещества. Степень диссоциация показывает долю молекул вещества, распавшихся на ионы. Выражается формулой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 = n/N,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где n – количество распавшихся молекул,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 – общее количество молекул.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 степени диссоциации выделяют две группы электролитов: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сильные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распадаются практически полностью в ненасыщенных растворах (сильные кислоты, соли, щёлочи);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слабые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распадаются частично или не распадаются (слабые кислоты, малорастворимые соли, нерастворимые основания, гидроксид аммония).</a:t>
            </a:r>
          </a:p>
        </p:txBody>
      </p:sp>
      <p:pic>
        <p:nvPicPr>
          <p:cNvPr id="3075" name="Picture 3" descr="Сильные и слабые электролиты">
            <a:extLst>
              <a:ext uri="{FF2B5EF4-FFF2-40B4-BE49-F238E27FC236}">
                <a16:creationId xmlns:a16="http://schemas.microsoft.com/office/drawing/2014/main" id="{CCE41F1D-E711-459F-9A1A-18C9CE19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246" y="467391"/>
            <a:ext cx="6572564" cy="405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01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EAC7C3-6DBB-4FE5-8D9E-9188CBF4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11" y="400862"/>
            <a:ext cx="10515600" cy="171501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Сущностью электролитической диссоциации является распад ковалентных полярных или ионных связей. Молекулы воды оттягивают полярные молекулы, увеличивая полярность, и разрывают их на ионы. В расплавах при высокой температуре ионы в кристаллической решётке начинают совершать колебания, которые приводят к разрушению кристалла. Ковалентные неполярные связи, присутствующие в простых веществах, достаточно прочны и не разрываются молекулами воды или при нагревании.</a:t>
            </a:r>
          </a:p>
          <a:p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3CB61-9C46-444C-AD2D-DABFE74ACF3B}"/>
              </a:ext>
            </a:extLst>
          </p:cNvPr>
          <p:cNvSpPr txBox="1"/>
          <p:nvPr/>
        </p:nvSpPr>
        <p:spPr>
          <a:xfrm>
            <a:off x="678710" y="2465119"/>
            <a:ext cx="10515599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Исследовав электролиты, Аррениус сформулировал </a:t>
            </a:r>
            <a:r>
              <a:rPr lang="ru-RU" b="1" dirty="0"/>
              <a:t>основные положения теории электролитической диссоциации: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вещества при взаимодействии с водой распадаются на ионы – катионы и анионы;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электрический ток заставляет двигаться катионы к катоду, а анионы – к аноду;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диссоциация – обратимый процесс для слабых электролитов.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D441BF-E902-403A-803B-D728DCCC3E0F}"/>
              </a:ext>
            </a:extLst>
          </p:cNvPr>
          <p:cNvSpPr txBox="1"/>
          <p:nvPr/>
        </p:nvSpPr>
        <p:spPr>
          <a:xfrm>
            <a:off x="956930" y="4550735"/>
            <a:ext cx="8415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Условия протекания реакций в растворах:</a:t>
            </a:r>
          </a:p>
          <a:p>
            <a:r>
              <a:rPr lang="ru-RU" dirty="0"/>
              <a:t> продуктом реакции должно стать нерастворимое (малорастворимое соединение) </a:t>
            </a:r>
          </a:p>
          <a:p>
            <a:r>
              <a:rPr lang="ru-RU" dirty="0"/>
              <a:t>Или газ.</a:t>
            </a:r>
          </a:p>
          <a:p>
            <a:r>
              <a:rPr lang="ru-RU" dirty="0"/>
              <a:t>Проверить это можно по таблице растворимости</a:t>
            </a:r>
          </a:p>
        </p:txBody>
      </p:sp>
    </p:spTree>
    <p:extLst>
      <p:ext uri="{BB962C8B-B14F-4D97-AF65-F5344CB8AC3E}">
        <p14:creationId xmlns:p14="http://schemas.microsoft.com/office/powerpoint/2010/main" val="214122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B5B2A-CE71-4CBB-AC89-0A4153994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275" y="2173287"/>
            <a:ext cx="3895725" cy="2943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82BCA0-7593-4F89-A4D5-52B4376D2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000" y="477838"/>
            <a:ext cx="11442700" cy="62658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Электролиз растворов</a:t>
            </a:r>
          </a:p>
          <a:p>
            <a:pPr algn="l"/>
            <a:r>
              <a:rPr lang="ru-RU" dirty="0"/>
              <a:t>Проведем следующий опыт. Поместим в раствор хлорида меди(II) две металлические пластинки,</a:t>
            </a:r>
            <a:br>
              <a:rPr lang="ru-RU" dirty="0"/>
            </a:br>
            <a:r>
              <a:rPr lang="ru-RU" dirty="0"/>
              <a:t> подключенные к источнику постоянного тока. </a:t>
            </a:r>
          </a:p>
          <a:p>
            <a:pPr algn="l"/>
            <a:r>
              <a:rPr lang="ru-RU" dirty="0"/>
              <a:t>В результате будут наблюдаться следующие явления: </a:t>
            </a:r>
          </a:p>
          <a:p>
            <a:pPr marL="457200" indent="-457200" algn="l">
              <a:buAutoNum type="arabicPeriod"/>
            </a:pPr>
            <a:r>
              <a:rPr lang="ru-RU" dirty="0"/>
              <a:t>Электрод, заряженный отрицательно </a:t>
            </a:r>
            <a:r>
              <a:rPr lang="ru-RU" b="1" dirty="0"/>
              <a:t>(катод), </a:t>
            </a:r>
            <a:r>
              <a:rPr lang="ru-RU" dirty="0"/>
              <a:t>постепенно покрывается красным налетом </a:t>
            </a:r>
            <a:r>
              <a:rPr lang="ru-RU" b="1" dirty="0"/>
              <a:t>меди.</a:t>
            </a:r>
          </a:p>
          <a:p>
            <a:pPr marL="457200" indent="-457200" algn="l">
              <a:buAutoNum type="arabicPeriod"/>
            </a:pPr>
            <a:r>
              <a:rPr lang="ru-RU" dirty="0"/>
              <a:t>На электроде, заряженном положительно </a:t>
            </a:r>
            <a:r>
              <a:rPr lang="ru-RU" b="1" dirty="0"/>
              <a:t>(анод), </a:t>
            </a:r>
            <a:r>
              <a:rPr lang="ru-RU" dirty="0"/>
              <a:t>образуются пузырьки газа – </a:t>
            </a:r>
            <a:r>
              <a:rPr lang="ru-RU" b="1" dirty="0"/>
              <a:t>хлора</a:t>
            </a:r>
            <a:r>
              <a:rPr lang="ru-RU" dirty="0"/>
              <a:t> (см. рисунок). </a:t>
            </a:r>
          </a:p>
          <a:p>
            <a:pPr algn="l"/>
            <a:r>
              <a:rPr lang="ru-RU" dirty="0"/>
              <a:t>Объясняется это следующим образом. </a:t>
            </a:r>
          </a:p>
          <a:p>
            <a:pPr algn="l"/>
            <a:r>
              <a:rPr lang="ru-RU" dirty="0"/>
              <a:t>Хлорид меди(II) CuCl2 в водном растворе диссоциирует на ионы: CuCl2 → Cu2+ + 2Cl </a:t>
            </a:r>
          </a:p>
          <a:p>
            <a:pPr algn="l"/>
            <a:r>
              <a:rPr lang="ru-RU" dirty="0"/>
              <a:t>При пропускании электрического тока через этот раствор положительно заряженные </a:t>
            </a:r>
            <a:br>
              <a:rPr lang="ru-RU" dirty="0"/>
            </a:br>
            <a:r>
              <a:rPr lang="ru-RU" dirty="0"/>
              <a:t>катионы меди (Cu2+) движутся к отрицательно заряженному электроду – катоду.</a:t>
            </a:r>
          </a:p>
          <a:p>
            <a:pPr algn="l"/>
            <a:r>
              <a:rPr lang="ru-RU" dirty="0"/>
              <a:t> Достигнув катода, ионы меди </a:t>
            </a:r>
            <a:r>
              <a:rPr lang="ru-RU" b="1" dirty="0"/>
              <a:t>принимают электроны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превращаясь в атомы меди: </a:t>
            </a:r>
          </a:p>
          <a:p>
            <a:pPr algn="l"/>
            <a:r>
              <a:rPr lang="ru-RU" dirty="0"/>
              <a:t>Катод( ): Cu2+ + 2ē </a:t>
            </a:r>
            <a:r>
              <a:rPr lang="ru-RU" dirty="0" err="1"/>
              <a:t>Cu</a:t>
            </a:r>
            <a:endParaRPr lang="ru-RU" dirty="0"/>
          </a:p>
          <a:p>
            <a:pPr algn="l"/>
            <a:r>
              <a:rPr lang="ru-RU" dirty="0"/>
              <a:t>Отрицательно заряженные анионы хлора (</a:t>
            </a:r>
            <a:r>
              <a:rPr lang="ru-RU" dirty="0" err="1"/>
              <a:t>Cl</a:t>
            </a:r>
            <a:r>
              <a:rPr lang="ru-RU" dirty="0"/>
              <a:t> ) движутся к положительно заряженному </a:t>
            </a:r>
            <a:br>
              <a:rPr lang="ru-RU" dirty="0"/>
            </a:br>
            <a:r>
              <a:rPr lang="ru-RU" dirty="0"/>
              <a:t>электроду – аноду. Достигнув анода, ионы хлора 2 </a:t>
            </a:r>
            <a:r>
              <a:rPr lang="ru-RU" b="1" dirty="0"/>
              <a:t>отдают электроны, </a:t>
            </a:r>
            <a:br>
              <a:rPr lang="ru-RU" dirty="0"/>
            </a:br>
            <a:r>
              <a:rPr lang="ru-RU" dirty="0"/>
              <a:t>превращаясь в атомы хлора, а затем в молекулы Cl2, который выделяется в виде газа: </a:t>
            </a:r>
          </a:p>
          <a:p>
            <a:pPr algn="l"/>
            <a:r>
              <a:rPr lang="ru-RU" dirty="0"/>
              <a:t>Анод(+): 2Cl 2 ē 2Cl Cl2↑ </a:t>
            </a:r>
          </a:p>
          <a:p>
            <a:pPr algn="l"/>
            <a:r>
              <a:rPr lang="ru-RU" dirty="0"/>
              <a:t>ионное уравнение реакции, протекающей при пропускании электрического тока</a:t>
            </a:r>
            <a:br>
              <a:rPr lang="ru-RU" dirty="0"/>
            </a:br>
            <a:r>
              <a:rPr lang="ru-RU" dirty="0"/>
              <a:t>через раствор хлорида меди(II):</a:t>
            </a:r>
          </a:p>
          <a:p>
            <a:pPr algn="l"/>
            <a:r>
              <a:rPr lang="ru-RU" dirty="0"/>
              <a:t>Cu2+ + 2Cl электролиз </a:t>
            </a:r>
            <a:r>
              <a:rPr lang="ru-RU" dirty="0" err="1"/>
              <a:t>Cu</a:t>
            </a:r>
            <a:r>
              <a:rPr lang="ru-RU" dirty="0"/>
              <a:t> + Cl2↑</a:t>
            </a:r>
          </a:p>
          <a:p>
            <a:pPr algn="l"/>
            <a:r>
              <a:rPr lang="ru-RU" dirty="0"/>
              <a:t>В расплавах солей, так же, как и в их растворах, присутствуют катионы металла и анионы кислотного остатка. Не все соли могут образовывать расплавы. В то же время для ряда солей электролиз их расплавов вполне осуществим, и даже используется в промышленности. Это в основном электролиз расплавов хлоридов щелочных и щелочноземельных металлов.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863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6B4C02-796C-4041-B42B-DFFF86471F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71" t="23148" r="36146" b="53519"/>
          <a:stretch/>
        </p:blipFill>
        <p:spPr>
          <a:xfrm>
            <a:off x="736599" y="1866901"/>
            <a:ext cx="10104561" cy="448301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A800508-EFB8-4178-AA5C-834DA809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77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В промышленности электролиз широко применяется для: </a:t>
            </a:r>
          </a:p>
          <a:p>
            <a:pPr marL="0" indent="0">
              <a:buNone/>
            </a:pPr>
            <a:r>
              <a:rPr lang="ru-RU" sz="1800" dirty="0"/>
              <a:t>• получения щелочных, щёлочноземельных металлов и алюминия, галогенов, водорода и кислорода; </a:t>
            </a:r>
          </a:p>
          <a:p>
            <a:pPr marL="0" indent="0">
              <a:buNone/>
            </a:pPr>
            <a:r>
              <a:rPr lang="ru-RU" sz="1800" dirty="0"/>
              <a:t>• нанесения металлических покрытий на поверхность изделий (никелирование, хромирование (рис. 78), цинкование; общее название таких процессов — гальваностегия); </a:t>
            </a:r>
          </a:p>
          <a:p>
            <a:pPr marL="0" indent="0">
              <a:buNone/>
            </a:pPr>
            <a:r>
              <a:rPr lang="ru-RU" sz="1800" dirty="0"/>
              <a:t>• изготовления рельефных металлических копий (рис. 79) (гальванопластика); </a:t>
            </a:r>
          </a:p>
          <a:p>
            <a:pPr marL="0" indent="0">
              <a:buNone/>
            </a:pPr>
            <a:r>
              <a:rPr lang="ru-RU" sz="1800" dirty="0"/>
              <a:t>• очистки цветных металлов от примесей (рафинирование)</a:t>
            </a:r>
          </a:p>
        </p:txBody>
      </p:sp>
    </p:spTree>
    <p:extLst>
      <p:ext uri="{BB962C8B-B14F-4D97-AF65-F5344CB8AC3E}">
        <p14:creationId xmlns:p14="http://schemas.microsoft.com/office/powerpoint/2010/main" val="52067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782</Words>
  <Application>Microsoft Office PowerPoint</Application>
  <PresentationFormat>Широкоэкранный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 иванова</dc:creator>
  <cp:lastModifiedBy>лидия иванова</cp:lastModifiedBy>
  <cp:revision>5</cp:revision>
  <dcterms:created xsi:type="dcterms:W3CDTF">2020-10-04T17:29:06Z</dcterms:created>
  <dcterms:modified xsi:type="dcterms:W3CDTF">2021-11-02T16:23:03Z</dcterms:modified>
</cp:coreProperties>
</file>