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image" Target="../media/image13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21D84-300E-4046-A605-A6D9DF25FF46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1699-388E-4791-8112-6475176FC7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5721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21D84-300E-4046-A605-A6D9DF25FF46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1699-388E-4791-8112-6475176FC7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268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21D84-300E-4046-A605-A6D9DF25FF46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1699-388E-4791-8112-6475176FC7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4637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21D84-300E-4046-A605-A6D9DF25FF46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1699-388E-4791-8112-6475176FC7F1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746484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21D84-300E-4046-A605-A6D9DF25FF46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1699-388E-4791-8112-6475176FC7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961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21D84-300E-4046-A605-A6D9DF25FF46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1699-388E-4791-8112-6475176FC7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84950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21D84-300E-4046-A605-A6D9DF25FF46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1699-388E-4791-8112-6475176FC7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6034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21D84-300E-4046-A605-A6D9DF25FF46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1699-388E-4791-8112-6475176FC7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43956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21D84-300E-4046-A605-A6D9DF25FF46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1699-388E-4791-8112-6475176FC7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4432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21D84-300E-4046-A605-A6D9DF25FF46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1699-388E-4791-8112-6475176FC7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8604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21D84-300E-4046-A605-A6D9DF25FF46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1699-388E-4791-8112-6475176FC7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438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21D84-300E-4046-A605-A6D9DF25FF46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1699-388E-4791-8112-6475176FC7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2500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21D84-300E-4046-A605-A6D9DF25FF46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1699-388E-4791-8112-6475176FC7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815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21D84-300E-4046-A605-A6D9DF25FF46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1699-388E-4791-8112-6475176FC7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1068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21D84-300E-4046-A605-A6D9DF25FF46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1699-388E-4791-8112-6475176FC7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760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21D84-300E-4046-A605-A6D9DF25FF46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1699-388E-4791-8112-6475176FC7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4561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21D84-300E-4046-A605-A6D9DF25FF46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1699-388E-4791-8112-6475176FC7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9657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21D84-300E-4046-A605-A6D9DF25FF46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1699-388E-4791-8112-6475176FC7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9438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4521D84-300E-4046-A605-A6D9DF25FF46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B6A1699-388E-4791-8112-6475176FC7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3028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png"/><Relationship Id="rId5" Type="http://schemas.openxmlformats.org/officeDocument/2006/relationships/oleObject" Target="../embeddings/oleObject3.bin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png"/><Relationship Id="rId5" Type="http://schemas.openxmlformats.org/officeDocument/2006/relationships/oleObject" Target="../embeddings/oleObject5.bin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png"/><Relationship Id="rId5" Type="http://schemas.openxmlformats.org/officeDocument/2006/relationships/oleObject" Target="../embeddings/oleObject8.bin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7587" y="251990"/>
            <a:ext cx="4178893" cy="947814"/>
          </a:xfrm>
          <a:prstGeom prst="rect">
            <a:avLst/>
          </a:prstGeom>
        </p:spPr>
      </p:pic>
      <p:sp>
        <p:nvSpPr>
          <p:cNvPr id="8" name="Заголовок 1"/>
          <p:cNvSpPr>
            <a:spLocks noGrp="1"/>
          </p:cNvSpPr>
          <p:nvPr>
            <p:ph type="ctrTitle"/>
          </p:nvPr>
        </p:nvSpPr>
        <p:spPr>
          <a:xfrm>
            <a:off x="2186984" y="1596788"/>
            <a:ext cx="8100392" cy="586855"/>
          </a:xfrm>
          <a:noFill/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«</a:t>
            </a:r>
            <a:r>
              <a:rPr lang="kk-KZ" sz="3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Металлургия черных металлов</a:t>
            </a: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»</a:t>
            </a:r>
            <a:endParaRPr lang="ru-RU" sz="3600" b="1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26838" y="4612944"/>
            <a:ext cx="8100392" cy="209145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Преподаватель: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Койшина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Гулзада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Мынгышкызы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Доктор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PhD,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кафедры «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Металлургия и обогащение полезных ископаемых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»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gulzada.koishina@mail.ru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2186984" y="2505894"/>
            <a:ext cx="8100392" cy="19594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3200" b="1" dirty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Лекция № </a:t>
            </a:r>
            <a:r>
              <a:rPr lang="kk-KZ" sz="32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3</a:t>
            </a:r>
            <a:endParaRPr lang="kk-KZ" sz="3200" b="1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endParaRPr lang="kk-KZ" sz="3200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r>
              <a:rPr lang="kk-KZ" sz="3200" dirty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Тема:</a:t>
            </a:r>
            <a:r>
              <a:rPr lang="ru-RU" sz="32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5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железных </a:t>
            </a:r>
            <a:r>
              <a:rPr lang="ru-RU" sz="35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руд</a:t>
            </a:r>
            <a:endParaRPr lang="ru-RU" sz="3500" b="1" i="1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857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523490" y="363974"/>
            <a:ext cx="28158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88290" algn="just"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Магнитное обогащение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71144" y="874699"/>
            <a:ext cx="108234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Магнитное обогащение основано на различии магнитной восприимчивости рудных минералов и пустой породы</a:t>
            </a:r>
            <a:endParaRPr lang="ru-RU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704088" y="1641009"/>
            <a:ext cx="1664208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2215851"/>
              </p:ext>
            </p:extLst>
          </p:nvPr>
        </p:nvGraphicFramePr>
        <p:xfrm>
          <a:off x="4523490" y="1806707"/>
          <a:ext cx="3098480" cy="29693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Точечный рисунок" r:id="rId3" imgW="2142857" imgH="2048161" progId="Paint.Picture">
                  <p:embed/>
                </p:oleObj>
              </mc:Choice>
              <mc:Fallback>
                <p:oleObj name="Точечный рисунок" r:id="rId3" imgW="2142857" imgH="2048161" progId="Paint.Picture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3490" y="1806707"/>
                        <a:ext cx="3098480" cy="296937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207391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07916" y="482846"/>
            <a:ext cx="40092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ОКУСКОВАНИЕ КОНЦЕНТРАТОВ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413237" y="852178"/>
            <a:ext cx="21036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88290" algn="just"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Брикетирование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841247" y="1499615"/>
            <a:ext cx="2233726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4345104"/>
              </p:ext>
            </p:extLst>
          </p:nvPr>
        </p:nvGraphicFramePr>
        <p:xfrm>
          <a:off x="841248" y="1221510"/>
          <a:ext cx="2966668" cy="32807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Точечный рисунок" r:id="rId3" imgW="1857143" imgH="2066667" progId="Paint.Picture">
                  <p:embed/>
                </p:oleObj>
              </mc:Choice>
              <mc:Fallback>
                <p:oleObj name="Точечный рисунок" r:id="rId3" imgW="1857143" imgH="2066667" progId="Paint.Picture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248" y="1221510"/>
                        <a:ext cx="2966668" cy="32807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4036701" y="1362975"/>
            <a:ext cx="756090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88290" algn="just"/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Процесс брикетирования осуществляется без изменения химического состава и структуры руды. Сущность брикетирования заключается в том, что мелкий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сыпучий </a:t>
            </a:r>
            <a:r>
              <a:rPr lang="ru-RU" alt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материал, увлажненный и тщательно перемешанный с небольшим количеством связующих добавок (5–10 %) или без них, подается на </a:t>
            </a:r>
            <a:r>
              <a:rPr lang="ru-RU" alt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брикет-прессы, </a:t>
            </a:r>
            <a:r>
              <a:rPr lang="ru-RU" alt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где под давлением 50–100 МПа формуются брикеты </a:t>
            </a:r>
            <a:r>
              <a:rPr lang="ru-RU" alt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разнообразной </a:t>
            </a:r>
            <a:r>
              <a:rPr lang="ru-RU" alt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формы, размером от 20 до 300 мм. Необходимая прочность брикетов достигается в результате их сушки или тепловой обработки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температурах 150–500 °С. В качестве связующих используют ССБ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сульфитспиритная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барда), жидкое стекло, известь, цемент и др. </a:t>
            </a:r>
            <a:endParaRPr kumimoji="0" lang="ru-RU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8829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394857" y="4510632"/>
            <a:ext cx="7187681" cy="360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88290" algn="just">
              <a:lnSpc>
                <a:spcPct val="97000"/>
              </a:lnSpc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 механизме движения материала во вращающемся барабане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247" y="5149732"/>
            <a:ext cx="3804341" cy="1316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4988767" y="5104165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 движения материала в поперечном сечении барабана может быть представлен четырьмя основными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типами: 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челночный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(1)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переката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(2)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водопадный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(3)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циклический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(4)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29060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15112" y="205637"/>
            <a:ext cx="6726936" cy="3928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88290">
              <a:lnSpc>
                <a:spcPct val="97000"/>
              </a:lnSpc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Агломерация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88290" algn="just">
              <a:lnSpc>
                <a:spcPct val="9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Процесс агломерации, изобретенный в 1887 г. англичанами Ф.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Геберлейном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и Т.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Хантингтоном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первоначально использовался в цветной металлургии для обжига и окускования сульфидных руд, сера которых служила топливом для процесса спекания.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8829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Агломерация – это процесс окускования в результате сжигания топлива в слое спекаемых материалов. Агломерацию следует рассматривать шире, чем окускование, т. к. при этом удаляются вредные примеси, разлагаются карбонаты, формируются шлакообразующие минералы.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8829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Сущность процесса заключается в том, что, после возгорания содержащегося в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аглошихте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топлива, в слое развиваются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температуры достаточные для расплавления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некоторого объема материала.</a:t>
            </a:r>
            <a:r>
              <a:rPr lang="ru-RU" dirty="0"/>
              <a:t> 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571" y="278789"/>
            <a:ext cx="3927157" cy="6023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79704" y="4283285"/>
            <a:ext cx="6562344" cy="1972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88290" algn="just">
              <a:lnSpc>
                <a:spcPct val="9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Общая схема производства агломерата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включает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следующие этапы и операции: 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подготовка компонентов шихты (усреднение, измельчение флюсов, топлива )→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дозировка компонентов→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смешивание→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увлажнение→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окомкование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→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подогрев шихты (до температуры не менее 53 °С)→ загрузка шихты→ зажигание (1100-1200 °С)→ спекание→ дробление </a:t>
            </a:r>
            <a:r>
              <a:rPr lang="ru-RU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спека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→ </a:t>
            </a:r>
            <a:r>
              <a:rPr lang="ru-RU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грохочение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→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охлаждение агломерата.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383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5968" y="1122694"/>
            <a:ext cx="109697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8829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Принципиальная схема производства в черной металлургии: 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добыча руд→ усреднение→ оптимизация крупности→ обогащение→ обезвоживание→ окускование→ получение чугуна→ производство стали→ корректировка свойств стали внепечной обработкой→ получение заготовки→ получение изделия литьем, обработкой давлением→ повышение качества изделия термообработкой, калибровкой.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5968" y="2671352"/>
            <a:ext cx="11201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88290" algn="just"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Рудой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называется горная порода, содержащая металл в такой форме и в таком количестве, что его экономически выгодно извлекать на данном уровне технического развития. 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88290" algn="just"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Месторождение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участок земной коры, содержащий горные породы с повышенной концентрацией данного металла. В зависимости от целесообразности разработки при существующих условиях различают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промышленные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непромышленные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месторождения. </a:t>
            </a: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88290" algn="just">
              <a:spcAft>
                <a:spcPts val="0"/>
              </a:spcAft>
            </a:pPr>
            <a:r>
              <a:rPr lang="ru-RU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Пустая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порода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сопутствующие (перемешанные) с рудными, минералы, не содержащие искомого металла и экономически непригодные для промышленного потребления. 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70987" y="589699"/>
            <a:ext cx="42713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ДОБЫЧА И ХАРАКТЕРИСТИКА РУД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2331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43132" y="620006"/>
            <a:ext cx="27502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Процесс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усреднения руд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42544" y="1109764"/>
            <a:ext cx="112257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Усреднением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называется процесс, включающий комплекс технологических операции и организационных мероприятий, направленных на повышение однородности состава подлежащего переработке материала. </a:t>
            </a:r>
            <a:endParaRPr lang="ru-RU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42543" y="1876520"/>
            <a:ext cx="2488993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394208"/>
              </p:ext>
            </p:extLst>
          </p:nvPr>
        </p:nvGraphicFramePr>
        <p:xfrm>
          <a:off x="542544" y="1876521"/>
          <a:ext cx="3636264" cy="46279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Точечный рисунок" r:id="rId3" imgW="2048161" imgH="2610214" progId="Paint.Picture">
                  <p:embed/>
                </p:oleObj>
              </mc:Choice>
              <mc:Fallback>
                <p:oleObj name="Точечный рисунок" r:id="rId3" imgW="2048161" imgH="2610214" progId="Paint.Picture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544" y="1876521"/>
                        <a:ext cx="3636264" cy="46279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4224048" y="1876519"/>
            <a:ext cx="75442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Усреднение кусковых и сыпучих материалов (руд, концентратов, топлива,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восста</a:t>
            </a:r>
            <a:r>
              <a:rPr lang="ru-RU" spc="-3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новителей</a:t>
            </a:r>
            <a:r>
              <a:rPr lang="ru-RU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флюсов) осуществляют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 складах либо в бункерах путем перемешивания. На складах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это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достигается послойным продольным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формированием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поперечным разбором штабелей с </a:t>
            </a:r>
            <a:r>
              <a:rPr lang="ru-RU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помощью обычной мобильной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экскаваторы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погрузчики) или специальной стационарной (штабелеукладчики, </a:t>
            </a:r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рудозаборные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машины) техники.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2069" y="3942281"/>
            <a:ext cx="215265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4224048" y="4365468"/>
            <a:ext cx="48266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Усреднение в бункерах обеспечивается за счет </a:t>
            </a:r>
            <a:r>
              <a:rPr lang="ru-RU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одновременной и регулируемой выдачи материала из них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4248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513623" y="455414"/>
            <a:ext cx="28538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Оптимизация крупности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0248" y="824746"/>
            <a:ext cx="115915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Оптимизация крупности заключается в проведении операций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дробления, измельчения,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грохочения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и классификации. </a:t>
            </a:r>
            <a:endParaRPr lang="ru-RU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57783" y="1515903"/>
            <a:ext cx="2806869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2469528"/>
              </p:ext>
            </p:extLst>
          </p:nvPr>
        </p:nvGraphicFramePr>
        <p:xfrm>
          <a:off x="623098" y="1273307"/>
          <a:ext cx="2368296" cy="32015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Точечный рисунок" r:id="rId3" imgW="1171429" imgH="1571844" progId="Paint.Picture">
                  <p:embed/>
                </p:oleObj>
              </mc:Choice>
              <mc:Fallback>
                <p:oleObj name="Точечный рисунок" r:id="rId3" imgW="1171429" imgH="1571844" progId="Paint.Picture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098" y="1273307"/>
                        <a:ext cx="2368296" cy="320158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3299926" y="1515903"/>
            <a:ext cx="8251372" cy="1166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6870" algn="just">
              <a:lnSpc>
                <a:spcPct val="9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Принцип работы щековых дробилок (рис. 6) заключается в циклическом сближении и расхождении дробящих плоскостей (щек), одна из которых является неподвижной, а другая подвижной. С боковых сторон камера дробления ограничена стенками. 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526972" y="2916807"/>
            <a:ext cx="2144130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8242272"/>
              </p:ext>
            </p:extLst>
          </p:nvPr>
        </p:nvGraphicFramePr>
        <p:xfrm>
          <a:off x="3526972" y="2916808"/>
          <a:ext cx="2369780" cy="3116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Точечный рисунок" r:id="rId5" imgW="1380952" imgH="1819529" progId="Paint.Picture">
                  <p:embed/>
                </p:oleObj>
              </mc:Choice>
              <mc:Fallback>
                <p:oleObj name="Точечный рисунок" r:id="rId5" imgW="1380952" imgH="1819529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6972" y="2916808"/>
                        <a:ext cx="2369780" cy="31161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6256020" y="2639360"/>
            <a:ext cx="57957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конусных дробилках (рис. 7) камерой дробления является кольцевое </a:t>
            </a:r>
            <a:r>
              <a:rPr lang="ru-RU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пространство между подвижным </a:t>
            </a:r>
            <a:r>
              <a:rPr lang="ru-RU" spc="-2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дробящим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конусом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и неподвижной конической чашей (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разрушения происходит непрерывно в результате кругового эксцентричного движения внутреннего конуса внутри чаши, сходного с движением конического маятника. 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244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941832" y="704087"/>
            <a:ext cx="1320820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3851129"/>
              </p:ext>
            </p:extLst>
          </p:nvPr>
        </p:nvGraphicFramePr>
        <p:xfrm>
          <a:off x="1097280" y="452160"/>
          <a:ext cx="2857316" cy="17965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Точечный рисунок" r:id="rId3" imgW="1895238" imgH="1190476" progId="Paint.Picture">
                  <p:embed/>
                </p:oleObj>
              </mc:Choice>
              <mc:Fallback>
                <p:oleObj name="Точечный рисунок" r:id="rId3" imgW="1895238" imgH="1190476" progId="Paint.Picture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7280" y="452160"/>
                        <a:ext cx="2857316" cy="17965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510106" y="704087"/>
            <a:ext cx="65907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валковых дробилках разрушение материала происходит между двумя валками, вращающимися навстречу друг другу. </a:t>
            </a:r>
            <a:endParaRPr lang="ru-RU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343399" y="1615262"/>
            <a:ext cx="1458038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8825800"/>
              </p:ext>
            </p:extLst>
          </p:nvPr>
        </p:nvGraphicFramePr>
        <p:xfrm>
          <a:off x="3559629" y="1358671"/>
          <a:ext cx="3066578" cy="20703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Точечный рисунок" r:id="rId5" imgW="2057143" imgH="1380952" progId="Paint.Picture">
                  <p:embed/>
                </p:oleObj>
              </mc:Choice>
              <mc:Fallback>
                <p:oleObj name="Точечный рисунок" r:id="rId5" imgW="2057143" imgH="1380952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9629" y="1358671"/>
                        <a:ext cx="3066578" cy="207032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6798608" y="1638121"/>
            <a:ext cx="483498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8829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Принцип работы молотковых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роторных дробилок схож и основан на ударном разрушении. Дробимый материал подвергается воздействию бил или молотков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закрепленных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быстро вращающемся роторе.</a:t>
            </a:r>
            <a:endParaRPr lang="ru-RU" dirty="0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214602" y="3724210"/>
            <a:ext cx="1545588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233955"/>
              </p:ext>
            </p:extLst>
          </p:nvPr>
        </p:nvGraphicFramePr>
        <p:xfrm>
          <a:off x="214602" y="3724210"/>
          <a:ext cx="3407779" cy="20713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Точечный рисунок" r:id="rId7" imgW="2200582" imgH="1333333" progId="Paint.Picture">
                  <p:embed/>
                </p:oleObj>
              </mc:Choice>
              <mc:Fallback>
                <p:oleObj name="Точечный рисунок" r:id="rId7" imgW="2200582" imgH="1333333" progId="Paint.Picture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602" y="3724210"/>
                        <a:ext cx="3407779" cy="20713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4510105" y="4065139"/>
            <a:ext cx="699453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Принцип работы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шаровых,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стержневых, </a:t>
            </a:r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самоизмельчительных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мельниц одинаков и основан на воздействии на материал мелющих тел, соответственно – металлических шаров, стержней или крупных кусков руды.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7381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15112" y="544175"/>
            <a:ext cx="1149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Грохочение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процесс разделения материала на продукты различной крупности (классы) с помощью просеивающих поверхностей с калиброванными отверстиями. </a:t>
            </a:r>
            <a:endParaRPr lang="ru-RU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8926037" y="1190505"/>
            <a:ext cx="1451194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3336612"/>
              </p:ext>
            </p:extLst>
          </p:nvPr>
        </p:nvGraphicFramePr>
        <p:xfrm>
          <a:off x="8926037" y="1190506"/>
          <a:ext cx="2629346" cy="23707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Точечный рисунок" r:id="rId3" imgW="2066667" imgH="1867161" progId="Paint.Picture">
                  <p:embed/>
                </p:oleObj>
              </mc:Choice>
              <mc:Fallback>
                <p:oleObj name="Точечный рисунок" r:id="rId3" imgW="2066667" imgH="1867161" progId="Paint.Picture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26037" y="1190506"/>
                        <a:ext cx="2629346" cy="237072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515111" y="1363930"/>
            <a:ext cx="812503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8829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грохочении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(рис. 11) получаются верхний (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надрешетный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и нижний (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подрешетный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продукты. В случае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грохочения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ситах (многостадийное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грохочение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получают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+ 1 продуктов.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технологическому назначению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грохочение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можно разделить на 4 вида: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вспомогательное, подготовительное, самостоятельное, обезвоживающее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15111" y="3853542"/>
            <a:ext cx="1590872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3274455"/>
              </p:ext>
            </p:extLst>
          </p:nvPr>
        </p:nvGraphicFramePr>
        <p:xfrm>
          <a:off x="515111" y="3853542"/>
          <a:ext cx="2929417" cy="21740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Точечный рисунок" r:id="rId5" imgW="1762371" imgH="1314286" progId="Paint.Picture">
                  <p:embed/>
                </p:oleObj>
              </mc:Choice>
              <mc:Fallback>
                <p:oleObj name="Точечный рисунок" r:id="rId5" imgW="1762371" imgH="1314286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111" y="3853542"/>
                        <a:ext cx="2929417" cy="21740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3766457" y="4356689"/>
            <a:ext cx="76448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Неподвижные колосниковые грохоты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представляют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собой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стационарные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решетки, составленные из отдельных колосников (прутков, ячеек) и установленные под определенным углом наклона. </a:t>
            </a:r>
          </a:p>
        </p:txBody>
      </p:sp>
    </p:spTree>
    <p:extLst>
      <p:ext uri="{BB962C8B-B14F-4D97-AF65-F5344CB8AC3E}">
        <p14:creationId xmlns:p14="http://schemas.microsoft.com/office/powerpoint/2010/main" val="2079868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42544" y="314236"/>
            <a:ext cx="11362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>
                <a:latin typeface="Times New Roman" panose="02020603050405020304" pitchFamily="18" charset="0"/>
                <a:ea typeface="Times New Roman" panose="02020603050405020304" pitchFamily="18" charset="0"/>
              </a:rPr>
              <a:t>Классификация</a:t>
            </a:r>
            <a:r>
              <a:rPr lang="ru-RU">
                <a:latin typeface="Times New Roman" panose="02020603050405020304" pitchFamily="18" charset="0"/>
                <a:ea typeface="Times New Roman" panose="02020603050405020304" pitchFamily="18" charset="0"/>
              </a:rPr>
              <a:t> – процесс разделения материала по крупности за счет различий в скорости падения зерен различных размеров в жидкой (водной) или газообразной (воздушной) среде.</a:t>
            </a:r>
            <a:endParaRPr lang="ru-RU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42544" y="1289303"/>
            <a:ext cx="1909288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5216648"/>
              </p:ext>
            </p:extLst>
          </p:nvPr>
        </p:nvGraphicFramePr>
        <p:xfrm>
          <a:off x="542543" y="1289304"/>
          <a:ext cx="4757857" cy="27157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Точечный рисунок" r:id="rId3" imgW="2591162" imgH="1476190" progId="Paint.Picture">
                  <p:embed/>
                </p:oleObj>
              </mc:Choice>
              <mc:Fallback>
                <p:oleObj name="Точечный рисунок" r:id="rId3" imgW="2591162" imgH="1476190" progId="Paint.Picture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543" y="1289304"/>
                        <a:ext cx="4757857" cy="27157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5632579" y="1469717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Спиральный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классификатор состоит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из наклонного корыта со сливным порогом, в котором помещены один или два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вращающихся вала с насаженными 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них спиралями для разгрузки песков.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3060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807457" y="491990"/>
            <a:ext cx="19370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Обогащение руд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6616" y="861322"/>
            <a:ext cx="114208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8829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Обогащением руд называется совокупность процессов первичной (механической) обработки минерального сырья для отделения всех полезных минералов (концентрата) от пустой породы. К обогащению относят также процессы взаимного разделения полезных минералов. Целью обогащения руд является повышение в них концентрации полезного элемента. 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8829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Продуктами обогащения являются: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8829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концентрат – материал, в котором сосредоточена основная часть ценного минерала;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8829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хвосты – материал, состоящий из пустой породы и неизбежных потерь полезного минерала;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8829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промпродукт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материал, занимающий промежуточное положение по содержанию полезного элемента между концентратом и исходной рудой (подвергается дальнейшему обогащению).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8829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Показатели обогащения: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8829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содержание полезного элемента в продуктах обогащения. Судить об эффективности обогащения можно по содержанию элемента в продуктах – чем выше содержание его в концентрате и ниже в хвостах, тем эффективнее процесс. Содержание полезного элемента в руде – α, в концентрате – β, в хвостах – υ;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8829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выход концентрата (γ) – доля концентрата, получающаяся из единицы массы исходной руды: γ = (α – υ)/(β – υ);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8829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степень сокращения – величина, обратная выходу концентрата, которая показывает необходимое количество руды, вовлекаемое в переработку, для получения единицы массы концентрата – 1/γ;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8829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степень обогащения – отношение содержания полезного элемента в концентрате и руде: κ = β/α;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8829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степень извлечения – отношение массы полезного элемента в концентрате к массе этого элемента в руде, и показывает, какая часть элемента перешла в концентрат: ε = γ(β/α) =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γ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·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844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452807" y="514446"/>
            <a:ext cx="4262257" cy="360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88290" algn="just">
              <a:lnSpc>
                <a:spcPct val="97000"/>
              </a:lnSpc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Гравитационные способы обогащения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52272" y="975283"/>
            <a:ext cx="10914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Промывку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применяют для обогащения руд с повышенным содержанием в пустой породе глины и песка.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452807" y="1437336"/>
            <a:ext cx="77696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Отсадка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процесс разделения по плотности смеси минеральных частиц на решете под воздействием пульсирующего потока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подрешетной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воды в вертикальном </a:t>
            </a:r>
            <a:r>
              <a:rPr lang="ru-RU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направлении, а также колебании решета.</a:t>
            </a:r>
            <a:endParaRPr lang="ru-RU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75488" y="2921037"/>
            <a:ext cx="2042403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5992662"/>
              </p:ext>
            </p:extLst>
          </p:nvPr>
        </p:nvGraphicFramePr>
        <p:xfrm>
          <a:off x="261551" y="1512114"/>
          <a:ext cx="3191256" cy="22338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Точечный рисунок" r:id="rId3" imgW="2152951" imgH="1495634" progId="Paint.Picture">
                  <p:embed/>
                </p:oleObj>
              </mc:Choice>
              <mc:Fallback>
                <p:oleObj name="Точечный рисунок" r:id="rId3" imgW="2152951" imgH="1495634" progId="Paint.Picture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551" y="1512114"/>
                        <a:ext cx="3191256" cy="223387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3452807" y="2453387"/>
            <a:ext cx="78745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Обогащение в тяжелых суспензиях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заключается в разделении минералов по плотности (в гравитационном или центробежных полях) в суспензии, плотность которой – промежуточная между плотностями разделяемых частиц.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75488" y="3896847"/>
            <a:ext cx="111971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>
                <a:latin typeface="Times New Roman" panose="02020603050405020304" pitchFamily="18" charset="0"/>
                <a:ea typeface="Times New Roman" panose="02020603050405020304" pitchFamily="18" charset="0"/>
              </a:rPr>
              <a:t>Концентрация на столах</a:t>
            </a:r>
            <a:r>
              <a:rPr lang="ru-RU">
                <a:latin typeface="Times New Roman" panose="02020603050405020304" pitchFamily="18" charset="0"/>
                <a:ea typeface="Times New Roman" panose="02020603050405020304" pitchFamily="18" charset="0"/>
              </a:rPr>
              <a:t> – разделение минеральных частиц по плотности в тонком слое воды. </a:t>
            </a: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75488" y="4266123"/>
            <a:ext cx="111971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Винтовые и спиральные сепараторы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спиральный сепаратор аналогичен спиральному классификатору, различие состоит в том, что при классификации разделяют зерна различных размеров, но одинаковой плотности, при сепарации наоборот.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75488" y="5322415"/>
            <a:ext cx="112904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Обогащение на желобах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обогащение в суживающихся потоках производится в аппаратах, имеющих желоб, суживающийся к нижнему концу, наклоненный под углом 15–20°, или конус. 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75488" y="6101652"/>
            <a:ext cx="113743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Шлюз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представляет собой наклонный лоток с уложенными на дне трафаретами для улавливания тяжелых частиц.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6149336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Капля</Template>
  <TotalTime>35</TotalTime>
  <Words>1322</Words>
  <Application>Microsoft Office PowerPoint</Application>
  <PresentationFormat>Широкоэкранный</PresentationFormat>
  <Paragraphs>61</Paragraphs>
  <Slides>12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 Unicode MS</vt:lpstr>
      <vt:lpstr>Arial</vt:lpstr>
      <vt:lpstr>Times New Roman</vt:lpstr>
      <vt:lpstr>Tw Cen MT</vt:lpstr>
      <vt:lpstr>Капля</vt:lpstr>
      <vt:lpstr>Точечный рисунок</vt:lpstr>
      <vt:lpstr>«Металлургия черных металлов»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8</cp:revision>
  <dcterms:created xsi:type="dcterms:W3CDTF">2022-09-16T01:29:05Z</dcterms:created>
  <dcterms:modified xsi:type="dcterms:W3CDTF">2022-11-10T13:18:49Z</dcterms:modified>
</cp:coreProperties>
</file>