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1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76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929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475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0972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373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076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483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167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82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984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363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982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08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871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063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882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8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82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587" y="251990"/>
            <a:ext cx="4178893" cy="947814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2186984" y="1596788"/>
            <a:ext cx="8100392" cy="586855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«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Металлургиялық процестерді модельдеу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26838" y="4612944"/>
            <a:ext cx="8100392" cy="209145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оқытушы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: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Койшина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Гулзада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Мынгышкызы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PhD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докторы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«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Металлургия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және пайдалы қазбаларды байыту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кафедрасы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gulzada.koishina@mail.ru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186984" y="2505894"/>
            <a:ext cx="8100392" cy="1959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Дәріс</a:t>
            </a:r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kk-KZ" sz="3200" b="1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№ </a:t>
            </a:r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5</a:t>
            </a:r>
            <a:endParaRPr lang="kk-KZ" sz="32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kk-KZ" sz="32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r>
              <a:rPr lang="kk-KZ" sz="32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Тақырыбы:</a:t>
            </a:r>
            <a:r>
              <a:rPr lang="ru-RU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6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Интерполяция </a:t>
            </a:r>
            <a:r>
              <a:rPr lang="ru-RU" sz="46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46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бастапқы</a:t>
            </a:r>
            <a:r>
              <a:rPr lang="ru-RU" sz="46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мәліметтерді</a:t>
            </a:r>
            <a:r>
              <a:rPr lang="ru-RU" sz="46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өңдеудің</a:t>
            </a:r>
            <a:r>
              <a:rPr lang="ru-RU" sz="46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статистикалық</a:t>
            </a:r>
            <a:r>
              <a:rPr lang="ru-RU" sz="46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әдістері</a:t>
            </a:r>
            <a:endParaRPr lang="ru-RU" sz="4600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429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1278" y="336837"/>
            <a:ext cx="11236711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1200">
              <a:spcAft>
                <a:spcPts val="0"/>
              </a:spcAft>
            </a:pPr>
            <a:r>
              <a:rPr lang="ru-RU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Практическое вычисление методом интерполяции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 indent="540385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Однозначной задача определения параметров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…,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станет, если рассматривать как показатель качества аппроксимации величину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9651" y="1429444"/>
            <a:ext cx="3388950" cy="76692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61277" y="2353417"/>
            <a:ext cx="11236711" cy="1383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0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искать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минимизирующие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функцию Ф = Ф(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…,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60"/>
              </a:lnSpc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 indent="540385">
              <a:lnSpc>
                <a:spcPct val="8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Решение задачи о нахождении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…,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такой постановке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называется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методом наименьших квадратов.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90000"/>
              </a:lnSpc>
              <a:spcAft>
                <a:spcPts val="0"/>
              </a:spcAft>
              <a:tabLst>
                <a:tab pos="89471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теории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вероятностей показано, что полученные методом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наименьших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квадратов параметры наиболее вероятны, если отклонения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ε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подчиняются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нормальному закону распределения. Необходимые условия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минимума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…,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105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дают систему уравнений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61276" y="4050146"/>
            <a:ext cx="1123671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1200">
              <a:lnSpc>
                <a:spcPts val="1615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Если                              ,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где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φ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– линейно независимые функции,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тогда система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уравнений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будет </a:t>
            </a:r>
          </a:p>
          <a:p>
            <a:pPr marL="711200">
              <a:lnSpc>
                <a:spcPts val="1615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1200">
              <a:lnSpc>
                <a:spcPts val="1615"/>
              </a:lnSpc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1200">
              <a:lnSpc>
                <a:spcPts val="1615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линейной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60"/>
              </a:lnSpc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2083" y="3894375"/>
            <a:ext cx="1594800" cy="65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549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8975" y="285108"/>
            <a:ext cx="11270166" cy="579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0" indent="540385">
              <a:lnSpc>
                <a:spcPct val="88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практике часто используются функции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φ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этом случае φ =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·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… +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400" i="1" baseline="30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многочлен степени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и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0442" y="865010"/>
            <a:ext cx="3388950" cy="225096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97910" y="3070378"/>
            <a:ext cx="5486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Таким образом, получается система следующего вида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0968" y="3503678"/>
            <a:ext cx="4266091" cy="21414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88026" y="5814187"/>
            <a:ext cx="10463193" cy="408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0" indent="540385" algn="just">
              <a:lnSpc>
                <a:spcPct val="114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данный многочлен совпадает с интерполяционным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многочленом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Лагранжа.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720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4897" y="944552"/>
            <a:ext cx="1131848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1200">
              <a:spcAft>
                <a:spcPts val="0"/>
              </a:spcAft>
            </a:pPr>
            <a:r>
              <a:rPr lang="ru-RU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Интерполяция сплайнами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Повышение точности интерполяционного многочлена возможно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благодаря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увеличению его степени, но связано с существенным повышением сложности вычислений. Естественная потребность в наличии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аппроксимирующих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функций, которые сочетали бы в себе локальную простоту много-члена невысокой степени и глобальную на всем отрезке гладкость, привела к появлению в 1946 г. так называемых сплайн-функций, или сплайнов –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специальным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образом построенных гладких кусочно-много-членных функций.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Дадим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строгое определение сплайна.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1200" algn="just">
              <a:spcAft>
                <a:spcPts val="0"/>
              </a:spcAft>
            </a:pPr>
            <a:r>
              <a:rPr lang="ru-RU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Определение 5.1.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Пусть отрезок</a:t>
            </a:r>
            <a:r>
              <a:rPr lang="ru-RU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r>
              <a:rPr lang="ru-RU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разбит точками</a:t>
            </a:r>
            <a:r>
              <a:rPr lang="ru-RU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ru-RU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&lt;</a:t>
            </a:r>
            <a:r>
              <a:rPr lang="ru-RU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&lt; &lt;</a:t>
            </a:r>
            <a:r>
              <a:rPr lang="ru-RU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…&lt;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частичных отрезков [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].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Сплайном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степени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называется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обладающая следующими свойствами: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♦"/>
              <a:tabLst>
                <a:tab pos="84899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непрерывна на отрезке [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] вместе со своими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производными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некоторого порядка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♦"/>
              <a:tabLst>
                <a:tab pos="84836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каждом частичном отрезке [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] функция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совпадает с не-которым алгебраическим многочленом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степени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 indent="540385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Наибольшее распространение на практике получили сплайны третьей степени: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u-RU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=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 –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+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 –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601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2858" y="430819"/>
            <a:ext cx="11069444" cy="3885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algn="ctr">
              <a:spcAft>
                <a:spcPts val="0"/>
              </a:spcAft>
            </a:pPr>
            <a:r>
              <a:rPr lang="ru-RU" b="1" dirty="0">
                <a:solidFill>
                  <a:srgbClr val="0000FF"/>
                </a:solidFill>
                <a:latin typeface="Times New Roman" panose="02020603050405020304" pitchFamily="18" charset="0"/>
                <a:ea typeface="Arial Narrow" panose="020B0606020202030204" pitchFamily="34" charset="0"/>
                <a:cs typeface="Times New Roman" panose="02020603050405020304" pitchFamily="18" charset="0"/>
              </a:rPr>
              <a:t>Методы первичной обработки статистических данных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основе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методологии построения математических моделей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стохастических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процессов и зависимостей, отражающих взаимосвязи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экспериментальными данными, лежит теория случайных величин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регрессионный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5.2.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Выборочной совокупностью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(или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 случайно отобранных однородных объектов.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Генеральной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называется совокупность всех однородных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объектов, из которых производится выборка.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совокупности (выборочной или генеральной) называется число объектов этой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Выборка называется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репрезентативной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(представительной), если она достаточно хорошо представляет количественные соотношения генеральной совокупности.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9361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3610" y="1443841"/>
            <a:ext cx="10392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Дәріс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жоспары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Интерполяция мен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экстраполяцияның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мақсаттары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интерполяция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мәселесі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интерполяция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әдістеріне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шолу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(интерполяция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полиномдары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сплайн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интерполяциясы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Статистикалық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мәліметтерді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алғашқы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өңдеу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әдістері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статистикалық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таралу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полигон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гистограмма),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іріктелген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популяцияның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сандық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сипаттамалары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олардың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кездейсоқ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процестерді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модельдеудегі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рөлі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3437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1" y="854813"/>
            <a:ext cx="1108431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Бастапқы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мәліметтерді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өңдеуге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арналған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интерполяция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әдістері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функциясының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тәжірибеде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үнемі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кездесетін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мәселелердің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Ораза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ұстаған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жөн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қолданылатын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функция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мәндерін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есептеудің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сенімді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алгоритмдері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Кейбір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типтік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жағдайларды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қарастырайық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f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функциясы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мәндер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кестесімен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берілген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457200">
              <a:spcAft>
                <a:spcPts val="0"/>
              </a:spcAft>
            </a:pP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28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8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(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0, 1, …,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8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тікелей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анықтау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күрделі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есептеулермен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компьютерлік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уақыттың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едәуір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шығындарын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талап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етеді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егер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функция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бірнеше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есептелген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болса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қолайсыз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шығуы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мүмкін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Берілген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тәжірибе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нәтижесінде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табуға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жағдайда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әдісті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алгоритмінде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қолдануға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болмайды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өйткені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эксперимент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жүргізу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үзу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қажеттілігімен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жағдайда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эксперименттік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мәліметтер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компьютерлік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есептеулер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басталғанға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дейін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алынады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Көбінесе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кестенің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түрінде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ұсынады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егер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кесте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y*</a:t>
            </a:r>
            <a:r>
              <a:rPr lang="ru-RU" sz="28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мәндерінің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мәндерінен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ерекшеленсе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өйткені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эксперименттік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қателіктерден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тұратыны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Пайда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болған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мәселелер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көбіне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келесі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жолмен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шешіледі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функциясы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шамамен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функциясымен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ауыстырылады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есептелген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мәндері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функциясының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жуық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мәндері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ретінде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алынады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2933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808698" y="1616256"/>
            <a:ext cx="2552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tabLst>
                <a:tab pos="279400" algn="l"/>
              </a:tabLs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=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0, 1, …,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28185" y="373298"/>
            <a:ext cx="111363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Интерполяция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есебінің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қойылымы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8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8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…,</a:t>
            </a:r>
            <a:r>
              <a:rPr lang="ru-RU" sz="2000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8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функциясының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мәндер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кестесі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берілген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аралығында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түрлі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жұпта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орналасқан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Интерполяция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есебі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шартты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қанағаттандыратын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функциясын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құру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73150" y="2040673"/>
            <a:ext cx="10891025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kk-K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графикасы 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берілген нүктелер 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kk-KZ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kk-KZ" sz="28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kk-KZ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kk-KZ" sz="28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арқылы өтетін </a:t>
            </a:r>
            <a:r>
              <a:rPr lang="kk-K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 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функциясын құруда тұр. Бұл функцияларды жуықтау әдісі әдетте интерполяция (немесе интерполяция) деп, ал </a:t>
            </a:r>
            <a:r>
              <a:rPr lang="kk-KZ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kk-KZ" sz="28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нүктелері интерполяция түйіндері деп аталады. </a:t>
            </a:r>
            <a:r>
              <a:rPr lang="kk-K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функцияларын таңдау біреу емес екенін түсіну қиын емес.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kk-K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Экстраполяцияға арналған есеп: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kk-KZ" sz="28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</a:t>
            </a:r>
            <a:r>
              <a:rPr lang="kk-KZ" sz="2000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kk-KZ" sz="2000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kk-KZ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kk-KZ" sz="28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max</a:t>
            </a:r>
            <a:r>
              <a:rPr lang="kk-KZ" sz="2000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интерполяцияның минималды және максималды түйіндері болсын.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800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800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max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]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бақылау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сегменті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кесіндісіне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жатпайтын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нүктесіндегі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функциясының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шамамен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интерполяция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қолданылған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жағдайда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экстраполяция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жүргізіліп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жатыр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айту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әдетке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айналған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73149" y="4337653"/>
            <a:ext cx="105341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жуықтау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әдісі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бақылау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аралықтарынан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асатын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параметрлер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мәндерінде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белгілі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процестердің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жүру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сипатын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болжау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жиі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қолданылады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800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800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max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]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кесіндісінен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үлкен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қашықтықта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орналасқан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x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мәндерінде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мұндай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болжамның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сенімділігі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әдетте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төмен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32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4791" y="1674117"/>
            <a:ext cx="3827521" cy="846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3799" y="3065460"/>
            <a:ext cx="4784401" cy="72708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4401" y="4560507"/>
            <a:ext cx="3707911" cy="72708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05522" y="546629"/>
            <a:ext cx="1138167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22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БӨЛІНГЕН АЙЫРМАШЫЛЫҚ НЬЮТОН ИНТЕРПОЛЯЦИЯСЫ ФОРМУЛАСЫ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ts val="122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кестелік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функциясы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болсын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Бөлінген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айырмашылық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ұғымын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енгізейік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Бөлінген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нөлдік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ретті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айырмашылықтар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мәндерімен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бірдей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Бөлінген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бірінші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ретті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айырмашылықтар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келесідей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жазылады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2104" y="2498157"/>
            <a:ext cx="5516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7800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Тиісінше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k-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ші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реттің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бөлінген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айырмашылықтары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5522" y="3690952"/>
            <a:ext cx="110136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 x) 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дәрежелі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көпмүшелік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болсын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 x) –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</a:t>
            </a:r>
            <a:r>
              <a:rPr lang="ru-RU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айырымы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 = x</a:t>
            </a:r>
            <a:r>
              <a:rPr lang="ru-RU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кезінде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жоғалады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сондықтан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 - x</a:t>
            </a:r>
            <a:r>
              <a:rPr lang="ru-RU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-ге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бөлінеді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Онда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бөлінген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бірінші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ретті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айырмашылық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 - 1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дәрежесінің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көпмүшесі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 - x</a:t>
            </a:r>
            <a:r>
              <a:rPr lang="ru-RU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5522" y="5502205"/>
            <a:ext cx="11013688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0500" marR="12700" indent="521970" algn="just">
              <a:lnSpc>
                <a:spcPct val="107000"/>
              </a:lnSpc>
              <a:spcAft>
                <a:spcPts val="0"/>
              </a:spcAft>
            </a:pP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–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айырмашылығы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кезінде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жоғалады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сондықтан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екінші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реттің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бөлінген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айырымы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817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807" y="680572"/>
            <a:ext cx="3305175" cy="6572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617033" y="1337797"/>
            <a:ext cx="111140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778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дәрежелі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көпмүше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2.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сияқты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– 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 - 3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дәрежелі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көпмүшелік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т.б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ретті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…,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n-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бөлінген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айырым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нөлдік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дәрежелі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көпмүшелік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табылады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Бөлінген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жоғары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ретті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айырмашылықтар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жоғалады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…,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тәуелді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емес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сондықтан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0477" y="2367127"/>
            <a:ext cx="6732595" cy="38395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0478" y="2918352"/>
            <a:ext cx="5941831" cy="71473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27822" y="3431307"/>
            <a:ext cx="1120326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(5.1)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қайталанатын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формулаға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сәйкес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бөлінген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айырмашылықтар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…,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түйіндеріндегі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көпмүшенің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мәндері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өрнектеледі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Егер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…,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интерполяция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түйіндері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болса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…,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түйіндердегі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интерполяцияланған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онда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түйіндердегі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мәндері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-мен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сәйкес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келетін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дәрежелі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интерполяциялық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полиномды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анықтайды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Сонда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полиномының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бөлінген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айырымдары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функциясының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бөлінген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айырымымен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сәйкес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келеді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Сондықтан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интерполяция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көпмүшесін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түрінде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жазуға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болады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9932" y="5152261"/>
            <a:ext cx="7053683" cy="792549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538973" y="5944810"/>
            <a:ext cx="11024839" cy="374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0500" marR="12700" indent="-17780" algn="just">
              <a:lnSpc>
                <a:spcPct val="110000"/>
              </a:lnSpc>
              <a:spcAft>
                <a:spcPts val="0"/>
              </a:spcAft>
            </a:pP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Ньютонның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интерполяцион</a:t>
            </a:r>
            <a:r>
              <a:rPr lang="kk-K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дық көпмүше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765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4898" y="520092"/>
            <a:ext cx="11474604" cy="2265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0000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Многочлен Лагранжа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10"/>
              </a:lnSpc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 marR="12700" indent="540385" algn="just">
              <a:lnSpc>
                <a:spcPct val="101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Пусть задана функция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Часто нахождение значений этой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может оказаться трудоемкой задачей. Например,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параметр в сложной задаче, после решения которой определяется значение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или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измеряется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дорогостоящем эксперименте. В этих случаях можно получить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небольшую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таблицу значений функции, но прямое нахождение ее значений при большом количестве значений аргумента нереально. В такой ситуации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заменяется приближенной формулой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которая в определенном смысле близка к функции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Близость обеспечивается введением в функцию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свободных параметров и их соответствующим выбором.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5620" y="2785969"/>
            <a:ext cx="11273882" cy="646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59817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Итак, пусть известны значения функции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в точках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…,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16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2000" i="1" baseline="-25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000" i="1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400" i="1" baseline="-25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0, …,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для некоторой функции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</a:t>
            </a:r>
            <a:r>
              <a:rPr lang="ru-RU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</a:t>
            </a:r>
            <a:r>
              <a:rPr lang="ru-RU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…,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выполняются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равенства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2227" y="3432621"/>
            <a:ext cx="5980501" cy="46812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34898" y="3900741"/>
            <a:ext cx="11474604" cy="1122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0" indent="540385" algn="just">
              <a:lnSpc>
                <a:spcPct val="94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Если выражение (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5.4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рассматривать как систему уравнений для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определения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…,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то этот способ называется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интерполяцией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лагранжевой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0"/>
              </a:lnSpc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 indent="540385" algn="just">
              <a:lnSpc>
                <a:spcPct val="92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Если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зависит от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нелинейно, то говорят о нелинейной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интерполяции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В противном случае интерполяция называется линейной. Для линейной интерполяции можно записать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1855" y="5238757"/>
            <a:ext cx="5701411" cy="70716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35620" y="6136254"/>
            <a:ext cx="5437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15900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где </a:t>
            </a:r>
            <a:r>
              <a:rPr lang="ru-RU" dirty="0" err="1">
                <a:latin typeface="Arial" panose="020B0604020202020204" pitchFamily="34" charset="0"/>
                <a:ea typeface="Arial" panose="020B0604020202020204" pitchFamily="34" charset="0"/>
              </a:rPr>
              <a:t>ϕ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– система линейно независимых функций.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742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6379" y="415394"/>
            <a:ext cx="11771971" cy="338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0" indent="540385" algn="just">
              <a:lnSpc>
                <a:spcPct val="89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Подставим выражение (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5.5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в равенство (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5.4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Относительно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полу-чаем линейную систему уравнений: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5265" y="943155"/>
            <a:ext cx="5462191" cy="66732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39337" y="1610475"/>
            <a:ext cx="10835268" cy="904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0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однозначной разрешимости системы должно быть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5"/>
              </a:lnSpc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 indent="540385" algn="just">
              <a:lnSpc>
                <a:spcPct val="92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того чтобы задача интерполирования имела единственное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система функций </a:t>
            </a:r>
            <a:r>
              <a:rPr lang="ru-RU" dirty="0" err="1">
                <a:latin typeface="Arial" panose="020B0604020202020204" pitchFamily="34" charset="0"/>
                <a:ea typeface="Arial" panose="020B0604020202020204" pitchFamily="34" charset="0"/>
              </a:rPr>
              <a:t>ϕ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должна удовлетворять условию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4709" y="2607300"/>
            <a:ext cx="5342581" cy="16434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39336" y="4430014"/>
            <a:ext cx="11158653" cy="360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5900" indent="495935" algn="just">
              <a:lnSpc>
                <a:spcPct val="9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функций, удовлетворяющая условию (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5.7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называется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чебышевской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Если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Arial" panose="020B0604020202020204" pitchFamily="34" charset="0"/>
              </a:rPr>
              <a:t>ϕ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задаются в виде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4093" y="5129792"/>
            <a:ext cx="6419071" cy="103584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639335" y="6120105"/>
            <a:ext cx="103446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0">
              <a:spcAft>
                <a:spcPts val="0"/>
              </a:spcAft>
            </a:pPr>
            <a:r>
              <a:rPr lang="ru-RU">
                <a:latin typeface="Times New Roman" panose="02020603050405020304" pitchFamily="18" charset="0"/>
                <a:ea typeface="Times New Roman" panose="02020603050405020304" pitchFamily="18" charset="0"/>
              </a:rPr>
              <a:t>то формула (5.5) называется интерполяционным многочленом Лагранжа.</a:t>
            </a:r>
            <a:endParaRPr lang="ru-RU" sz="1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59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3288" y="36508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1200">
              <a:spcAft>
                <a:spcPts val="0"/>
              </a:spcAft>
            </a:pPr>
            <a:r>
              <a:rPr lang="ru-RU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Многочлены Чебышева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1200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Пусть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MS PGothic" panose="020B0600070205080204" pitchFamily="34" charset="-128"/>
                <a:ea typeface="Times New Roman" panose="02020603050405020304" pitchFamily="18" charset="0"/>
                <a:cs typeface="MS PGothic" panose="020B0600070205080204" pitchFamily="34" charset="-128"/>
              </a:rPr>
              <a:t>∈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[–1, 1]. Рассмотрим функцию вида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7050" y="1126008"/>
            <a:ext cx="5103361" cy="36852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17395" y="1701080"/>
            <a:ext cx="10244253" cy="413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0" algn="just">
              <a:lnSpc>
                <a:spcPct val="116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Очевидно, что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= 1,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=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При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2 используем тригонометрическое тождество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1288" y="2321271"/>
            <a:ext cx="5821021" cy="6972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17395" y="3018471"/>
            <a:ext cx="11091746" cy="624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0" indent="540385" algn="just">
              <a:lnSpc>
                <a:spcPct val="96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Пусть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– многочлен степени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Получим рекуррентное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соотношение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связывающее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и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Как известно,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80730" y="3784621"/>
            <a:ext cx="6096000" cy="76174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78000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cos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Arial" panose="020B0604020202020204" pitchFamily="34" charset="0"/>
                <a:ea typeface="Arial" panose="020B0604020202020204" pitchFamily="34" charset="0"/>
              </a:rPr>
              <a:t>+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1)</a:t>
            </a:r>
            <a:r>
              <a:rPr lang="ru-RU" dirty="0">
                <a:latin typeface="Arial" panose="020B0604020202020204" pitchFamily="34" charset="0"/>
                <a:ea typeface="Arial" panose="020B0604020202020204" pitchFamily="34" charset="0"/>
              </a:rPr>
              <a:t>θ =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cos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 err="1">
                <a:latin typeface="Arial" panose="020B0604020202020204" pitchFamily="34" charset="0"/>
                <a:ea typeface="Arial" panose="020B0604020202020204" pitchFamily="34" charset="0"/>
              </a:rPr>
              <a:t>θ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cos</a:t>
            </a:r>
            <a:r>
              <a:rPr lang="ru-RU" dirty="0" err="1">
                <a:latin typeface="Arial" panose="020B0604020202020204" pitchFamily="34" charset="0"/>
                <a:ea typeface="Arial" panose="020B0604020202020204" pitchFamily="34" charset="0"/>
              </a:rPr>
              <a:t>θ</a:t>
            </a:r>
            <a:r>
              <a:rPr lang="ru-RU" dirty="0">
                <a:latin typeface="Arial" panose="020B0604020202020204" pitchFamily="34" charset="0"/>
                <a:ea typeface="Arial" panose="020B0604020202020204" pitchFamily="34" charset="0"/>
              </a:rPr>
              <a:t> +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 err="1">
                <a:latin typeface="Arial" panose="020B0604020202020204" pitchFamily="34" charset="0"/>
                <a:ea typeface="Arial" panose="020B0604020202020204" pitchFamily="34" charset="0"/>
              </a:rPr>
              <a:t>θ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Arial" panose="020B0604020202020204" pitchFamily="34" charset="0"/>
                <a:ea typeface="Arial" panose="020B0604020202020204" pitchFamily="34" charset="0"/>
              </a:rPr>
              <a:t>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,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890"/>
              </a:lnSpc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78000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cos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Arial" panose="020B0604020202020204" pitchFamily="34" charset="0"/>
                <a:ea typeface="Arial" panose="020B0604020202020204" pitchFamily="34" charset="0"/>
              </a:rPr>
              <a:t>−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1)</a:t>
            </a:r>
            <a:r>
              <a:rPr lang="ru-RU" dirty="0">
                <a:latin typeface="Arial" panose="020B0604020202020204" pitchFamily="34" charset="0"/>
                <a:ea typeface="Arial" panose="020B0604020202020204" pitchFamily="34" charset="0"/>
              </a:rPr>
              <a:t>θ =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cos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 err="1">
                <a:latin typeface="Arial" panose="020B0604020202020204" pitchFamily="34" charset="0"/>
                <a:ea typeface="Arial" panose="020B0604020202020204" pitchFamily="34" charset="0"/>
              </a:rPr>
              <a:t>θ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cos</a:t>
            </a:r>
            <a:r>
              <a:rPr lang="ru-RU" dirty="0" err="1">
                <a:latin typeface="Arial" panose="020B0604020202020204" pitchFamily="34" charset="0"/>
                <a:ea typeface="Arial" panose="020B0604020202020204" pitchFamily="34" charset="0"/>
              </a:rPr>
              <a:t>θ</a:t>
            </a:r>
            <a:r>
              <a:rPr lang="ru-RU" dirty="0">
                <a:latin typeface="Arial" panose="020B0604020202020204" pitchFamily="34" charset="0"/>
                <a:ea typeface="Arial" panose="020B0604020202020204" pitchFamily="34" charset="0"/>
              </a:rPr>
              <a:t> −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 err="1">
                <a:latin typeface="Arial" panose="020B0604020202020204" pitchFamily="34" charset="0"/>
                <a:ea typeface="Arial" panose="020B0604020202020204" pitchFamily="34" charset="0"/>
              </a:rPr>
              <a:t>θ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Arial" panose="020B0604020202020204" pitchFamily="34" charset="0"/>
                <a:ea typeface="Arial" panose="020B0604020202020204" pitchFamily="34" charset="0"/>
              </a:rPr>
              <a:t>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7394" y="4688373"/>
            <a:ext cx="10935629" cy="1931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1200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Сложив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членно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эти равенства, будем иметь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590"/>
              </a:lnSpc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76400" algn="ctr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cos(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1)</a:t>
            </a:r>
            <a:r>
              <a:rPr lang="ru-RU" dirty="0">
                <a:latin typeface="Arial" panose="020B0604020202020204" pitchFamily="34" charset="0"/>
                <a:ea typeface="Arial" panose="020B0604020202020204" pitchFamily="34" charset="0"/>
              </a:rPr>
              <a:t>θ</a:t>
            </a: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</a:rPr>
              <a:t> =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2cos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>
                <a:latin typeface="Arial" panose="020B0604020202020204" pitchFamily="34" charset="0"/>
                <a:ea typeface="Arial" panose="020B0604020202020204" pitchFamily="34" charset="0"/>
              </a:rPr>
              <a:t>θ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cos</a:t>
            </a:r>
            <a:r>
              <a:rPr lang="ru-RU" dirty="0">
                <a:latin typeface="Arial" panose="020B0604020202020204" pitchFamily="34" charset="0"/>
                <a:ea typeface="Arial" panose="020B0604020202020204" pitchFamily="34" charset="0"/>
              </a:rPr>
              <a:t>θ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cos (n – 1)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θ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980"/>
              </a:lnSpc>
              <a:spcAft>
                <a:spcPts val="0"/>
              </a:spcAft>
            </a:pP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1200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Полагая </a:t>
            </a:r>
            <a:r>
              <a:rPr lang="ru-RU" dirty="0">
                <a:latin typeface="Arial" panose="020B0604020202020204" pitchFamily="34" charset="0"/>
                <a:ea typeface="Arial" panose="020B0604020202020204" pitchFamily="34" charset="0"/>
              </a:rPr>
              <a:t>θ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arc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получим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245"/>
              </a:lnSpc>
              <a:spcAft>
                <a:spcPts val="0"/>
              </a:spcAft>
            </a:pP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171700" algn="ctr">
              <a:lnSpc>
                <a:spcPts val="2070"/>
              </a:lnSpc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n+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= 2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i="1" dirty="0">
                <a:latin typeface="MS PGothic" panose="020B0600070205080204" pitchFamily="34" charset="-128"/>
                <a:ea typeface="Times New Roman" panose="02020603050405020304" pitchFamily="18" charset="0"/>
                <a:cs typeface="MS PGothic" panose="020B0600070205080204" pitchFamily="34" charset="-128"/>
              </a:rPr>
              <a:t>⋅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–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470"/>
              </a:lnSpc>
              <a:spcAft>
                <a:spcPts val="0"/>
              </a:spcAft>
            </a:pP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Коэффициент при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400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n+</a:t>
            </a:r>
            <a:r>
              <a:rPr lang="ru-RU" sz="2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равен 2</a:t>
            </a:r>
            <a:r>
              <a:rPr lang="ru-RU" sz="2400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310"/>
              </a:lnSpc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68167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1323</TotalTime>
  <Words>734</Words>
  <Application>Microsoft Office PowerPoint</Application>
  <PresentationFormat>Широкоэкранный</PresentationFormat>
  <Paragraphs>104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 Unicode MS</vt:lpstr>
      <vt:lpstr>MS PGothic</vt:lpstr>
      <vt:lpstr>Arial</vt:lpstr>
      <vt:lpstr>Arial Narrow</vt:lpstr>
      <vt:lpstr>Book Antiqua</vt:lpstr>
      <vt:lpstr>Times New Roman</vt:lpstr>
      <vt:lpstr>Tw Cen MT</vt:lpstr>
      <vt:lpstr>Капля</vt:lpstr>
      <vt:lpstr>«Металлургиялық процестерді модельдеу»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Gulzada Koishina</dc:creator>
  <cp:lastModifiedBy>user</cp:lastModifiedBy>
  <cp:revision>41</cp:revision>
  <dcterms:created xsi:type="dcterms:W3CDTF">2020-08-27T05:13:44Z</dcterms:created>
  <dcterms:modified xsi:type="dcterms:W3CDTF">2022-11-10T14:35:22Z</dcterms:modified>
</cp:coreProperties>
</file>