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6" r:id="rId3"/>
    <p:sldId id="270" r:id="rId4"/>
    <p:sldId id="271" r:id="rId5"/>
    <p:sldId id="272" r:id="rId6"/>
    <p:sldId id="273" r:id="rId7"/>
    <p:sldId id="27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379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343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336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6614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005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328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621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336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41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56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45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32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90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276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884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856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81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B7D2667-FE3C-4E58-8BFD-142E4B223B30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B7C1EC8-D8F0-4EFF-9596-9FA8A25DD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0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587" y="251990"/>
            <a:ext cx="4178893" cy="947814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2186984" y="1596788"/>
            <a:ext cx="8100392" cy="586855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«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Металлургиялық процестерді модельдеу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26838" y="4612944"/>
            <a:ext cx="8100392" cy="209145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оқытушы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: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Койшина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Гулзада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Мынгышкызы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PhD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докторы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«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Металлургия және пайдалы қазбаларды байыту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кафедрасы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gulzada.koishina@mail.ru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186984" y="2505894"/>
            <a:ext cx="8100392" cy="1959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Дәріс </a:t>
            </a:r>
            <a:r>
              <a:rPr lang="kk-KZ" sz="3200" b="1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№ </a:t>
            </a:r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11</a:t>
            </a:r>
            <a:endParaRPr lang="kk-KZ" sz="32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kk-KZ" sz="32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r>
              <a:rPr lang="kk-KZ" sz="32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Тақырыбы:</a:t>
            </a:r>
            <a:r>
              <a:rPr lang="ru-RU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Сызықтық</a:t>
            </a:r>
            <a:r>
              <a:rPr lang="ru-RU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бағдарламалау</a:t>
            </a:r>
            <a:endParaRPr lang="ru-RU" sz="36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623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0136" y="1711928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Дәріс</a:t>
            </a:r>
            <a:r>
              <a:rPr lang="ru-RU" sz="20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жоспары</a:t>
            </a:r>
            <a:endParaRPr lang="ru-RU" sz="2000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Қосарлық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теория (Дуализм).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Сызықтық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бағдарламалау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модельдерін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құру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Көлік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мәселесі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1143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024" y="289019"/>
            <a:ext cx="117957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Дуализм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теориясы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бағдарламалаудың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кез-келген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мәселесін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оңтайландыру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мәселесімен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байланыстыруға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Осы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проблемалар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арасында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тығыз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табылған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оларды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зерттеу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қосарлану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теориясының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пәні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табылады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теория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оптималдық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шарттары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теориясымен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тығыз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дәрісте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жақты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теорияны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тек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сызықтық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бағдарламалау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мәселелеріне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қатысты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қарастырамыз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Сызықтық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бағдарламалау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есебіне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сонымен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қатар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сызықтық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бағдарламалау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есебі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табылады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анықтамасынан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көрініп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тұрғандай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оны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бастапқы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деректерін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пайдаланып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жазуға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pic>
        <p:nvPicPr>
          <p:cNvPr id="1027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" y="3149108"/>
            <a:ext cx="594360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Рисунок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" y="3892058"/>
            <a:ext cx="406717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Рисунок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" y="6187583"/>
            <a:ext cx="593407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02920" y="2597343"/>
            <a:ext cx="62914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Анықтама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11.1.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СБ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проблемасы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келтірілген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02920" y="3340293"/>
            <a:ext cx="639508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мұндағы X теңдеулер мен теңсіздіктер жүйесімен анықталады:</a:t>
            </a:r>
            <a:endPara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02920" y="5635818"/>
            <a:ext cx="68265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онда жалпы LP проблемасы оған қатысты қосарланған деп аталады</a:t>
            </a:r>
            <a:endPara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73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5968" y="353259"/>
            <a:ext cx="111343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Анықтама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11.1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маңызды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қасиетті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білдіреді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жақтылық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қатынастың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симметриясы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яғни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екіге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қатысты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қосарланған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тура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түпнұсқа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сәйкес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келеді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Осылайша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жақты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проблемалар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сөйлесу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мағынасы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бар.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шығармас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бұрын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СБ-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тің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бастапқы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есептерін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(11.1)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түріне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келтіру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керек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екенін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баса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көрсетеміз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Жалпы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СБ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есебіне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қосарланған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есептерді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құрастыру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ережелері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диаграммада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айқын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көрсетілген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(11.1-сурет).</a:t>
            </a:r>
          </a:p>
        </p:txBody>
      </p:sp>
      <p:pic>
        <p:nvPicPr>
          <p:cNvPr id="2050" name="Рисунок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376" y="2564785"/>
            <a:ext cx="5747485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Рисунок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376" y="4050685"/>
            <a:ext cx="575671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08376" y="2107585"/>
            <a:ext cx="1180863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08376" y="3593485"/>
            <a:ext cx="1180863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08376" y="5779085"/>
            <a:ext cx="1180863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Сурет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11.1.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Қос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есепті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құру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схемасы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622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7354" y="1771873"/>
            <a:ext cx="1077063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Жоғарыда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келтірілген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схемадан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шығатындай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тікелей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СБ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есебінен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екілікке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өту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кезінде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Оптимум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өзгертілген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максимумнан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минимумға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дейін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керісінше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Мақсат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функциясының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коэффициенттерінің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векторы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шектеулер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бағанының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орнын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ауыстырады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шектеу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матрицасы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ауыстырылды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Тура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есептегі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теріс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емес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шартқа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қойылған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айнымалылар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индекстерінің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жиынтығы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мысалы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xj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≥ 0)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теңсіздіктер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формасы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бар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шектеулер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санын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анықтайды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Тікелей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есептегі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теңсіздіктер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түріндегі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шектеулер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сандарының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жиынтығы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теріс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есептеулерге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 ≥ 0)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ұшырайтын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болатын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айнымалылар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индекстерінің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жиынтығын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анықтайды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7863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1520" y="1224153"/>
            <a:ext cx="106527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Сызықтық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бағдарламалау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модельдерін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құру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Сызықтық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бағдарламалау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модельдері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әскери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өндірістік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әлеуметтік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мәселелерді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шешуде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кеңінен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қолданылады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масштабты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СБ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модельдерінің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қолданушыларының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қатарына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мысалы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оларды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мұнай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өнімдерін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тарату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тасымалдау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мәселелерін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шешуде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қолданатын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мұнай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компаниялары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жатады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«Даму»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термині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есептердің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СБ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модельдерін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құруды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білдіреді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Модельдік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құрылысты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тек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ғылым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ретінде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қарастыруға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болмайды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керісінше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тәжірибе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үйренетін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өнер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СБ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моделін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жасау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келесі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кезеңдерді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қамтиды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айнымалыларды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анықтау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шектеулерін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сызықтық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теңдеулер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теңсіздіктер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түрінде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ұсыну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минималды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максималды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болатын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сызықтық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мақсатты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функцияны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орнату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СБ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моделінің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дамуының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кезеңдерін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көрсететін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мысал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ретінде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классикалық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экономикалық-математикалық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модельдің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құрылысын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қарастырайық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4643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8567"/>
            <a:ext cx="11923776" cy="6589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Техникалық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бақылаудың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міндеті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Белгілі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кәсіпорынның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техникалық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бақылау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бөлімінде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санаттағы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контроллерлер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жұмыс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істейді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Сегіз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сағаттық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жұмыс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күніне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арналған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QCD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өндірісінің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коэффициенті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кем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дегенде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1800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пунктті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құрайды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1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санаттағы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контроллер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сағатына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25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затты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ал 2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санатты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контроллер -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сағатына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15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затты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тексереді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Компанияның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шығындары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- 10 </a:t>
            </a:r>
            <a:r>
              <a:rPr lang="kk-K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тенге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санаттағы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контроллер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сағатына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9 </a:t>
            </a:r>
            <a:r>
              <a:rPr lang="kk-K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тенге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сағатына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санаттағы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контроллер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Кәсіпорын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санаттағы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8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контроллерден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санаттағы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10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контроллерден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артық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емес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қолдана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алады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Кәсіпорын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басшылығы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бақылауға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күнделікті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шығындар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минималды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болатын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сапаны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бақылау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бөлімінің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оңтайлы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құрамын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анықтағысы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келеді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X1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X2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сәйкесінше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дәрежелі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контроллерлер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санын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белгілейік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санаттағы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контроллерлер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саны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шектеулі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яғни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келесі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шектеулер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қолданылады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463800">
              <a:spcAft>
                <a:spcPts val="0"/>
              </a:spcAft>
            </a:pP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16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ea typeface="Arial" panose="020B0604020202020204" pitchFamily="34" charset="0"/>
              </a:rPr>
              <a:t>≤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  (разряд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ru-RU" sz="1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16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ea typeface="Arial" panose="020B0604020202020204" pitchFamily="34" charset="0"/>
              </a:rPr>
              <a:t>≤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  (разряд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Күн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сайын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кем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дегенде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1800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зат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тексерілуі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керек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сондықтан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теңсіздік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орындалуы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керек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>
              <a:lnSpc>
                <a:spcPts val="197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ru-RU" sz="1600" dirty="0">
                <a:latin typeface="MS PGothic" panose="020B0600070205080204" pitchFamily="34" charset="-128"/>
                <a:ea typeface="Times New Roman" panose="02020603050405020304" pitchFamily="18" charset="0"/>
                <a:cs typeface="MS PGothic" panose="020B0600070205080204" pitchFamily="34" charset="-128"/>
              </a:rPr>
              <a:t>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25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16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+ 8</a:t>
            </a:r>
            <a:r>
              <a:rPr lang="ru-RU" sz="1600" dirty="0">
                <a:latin typeface="MS PGothic" panose="020B0600070205080204" pitchFamily="34" charset="-128"/>
                <a:ea typeface="Times New Roman" panose="02020603050405020304" pitchFamily="18" charset="0"/>
                <a:cs typeface="MS PGothic" panose="020B0600070205080204" pitchFamily="34" charset="-128"/>
              </a:rPr>
              <a:t>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15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16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= 200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16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+ 120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16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1600" dirty="0">
                <a:latin typeface="Arial" panose="020B0604020202020204" pitchFamily="34" charset="0"/>
                <a:ea typeface="Arial" panose="020B0604020202020204" pitchFamily="34" charset="0"/>
              </a:rPr>
              <a:t>≥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1 800,</a:t>
            </a:r>
          </a:p>
          <a:p>
            <a:pPr>
              <a:lnSpc>
                <a:spcPts val="1970"/>
              </a:lnSpc>
              <a:spcAft>
                <a:spcPts val="0"/>
              </a:spcAft>
            </a:pPr>
            <a:r>
              <a:rPr lang="kk-KZ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Немесе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5</a:t>
            </a:r>
            <a:r>
              <a:rPr lang="ru-RU" sz="1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16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+ 3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16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1600" dirty="0">
                <a:latin typeface="Arial" panose="020B0604020202020204" pitchFamily="34" charset="0"/>
                <a:ea typeface="Arial" panose="020B0604020202020204" pitchFamily="34" charset="0"/>
              </a:rPr>
              <a:t>≥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45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lnSpc>
                <a:spcPct val="90000"/>
              </a:lnSpc>
              <a:spcAft>
                <a:spcPts val="0"/>
              </a:spcAft>
            </a:pP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Күнделікті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бақылау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шығындарын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білдіретін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минимизацияланатын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мақсатты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функцияның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нысаны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бар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94000"/>
              </a:lnSpc>
              <a:spcAft>
                <a:spcPts val="0"/>
              </a:spcAft>
              <a:buFont typeface="+mj-lt"/>
              <a:buAutoNum type="alphaLcPeriod" startAt="6"/>
              <a:tabLst>
                <a:tab pos="20701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8(10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16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+ 9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16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= 80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16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+ 72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16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90000"/>
              </a:lnSpc>
              <a:spcAft>
                <a:spcPts val="0"/>
              </a:spcAft>
            </a:pP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Енді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біз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келесі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СБ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мәселесін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тұжырымдай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аламыз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ctr">
              <a:lnSpc>
                <a:spcPts val="2070"/>
              </a:lnSpc>
              <a:spcAft>
                <a:spcPts val="0"/>
              </a:spcAft>
            </a:pP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80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16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+ 72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16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1600" dirty="0">
                <a:latin typeface="Times New Roman" panose="02020603050405020304" pitchFamily="18" charset="0"/>
                <a:ea typeface="Arial" panose="020B0604020202020204" pitchFamily="34" charset="0"/>
              </a:rPr>
              <a:t>→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min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,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х </a:t>
            </a:r>
            <a:r>
              <a:rPr lang="ru-RU" sz="1600" dirty="0">
                <a:latin typeface="Cambria Math" panose="02040503050406030204" pitchFamily="18" charset="0"/>
                <a:ea typeface="MS PGothic" panose="020B0600070205080204" pitchFamily="34" charset="-128"/>
                <a:cs typeface="Cambria Math" panose="02040503050406030204" pitchFamily="18" charset="0"/>
              </a:rPr>
              <a:t>∈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algn="ctr">
              <a:lnSpc>
                <a:spcPct val="97000"/>
              </a:lnSpc>
              <a:spcAft>
                <a:spcPts val="0"/>
              </a:spcAft>
              <a:tabLst>
                <a:tab pos="165100" algn="l"/>
                <a:tab pos="203200" algn="l"/>
                <a:tab pos="215900" algn="l"/>
                <a:tab pos="215900" algn="l"/>
                <a:tab pos="203200" algn="l"/>
              </a:tabLst>
            </a:pP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х</a:t>
            </a:r>
            <a:r>
              <a:rPr lang="ru-RU" sz="16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ea typeface="Arial" panose="020B0604020202020204" pitchFamily="34" charset="0"/>
              </a:rPr>
              <a:t>≤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8,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х</a:t>
            </a:r>
            <a:r>
              <a:rPr lang="ru-RU" sz="16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600" dirty="0">
                <a:latin typeface="Times New Roman" panose="02020603050405020304" pitchFamily="18" charset="0"/>
                <a:ea typeface="Arial" panose="020B0604020202020204" pitchFamily="34" charset="0"/>
              </a:rPr>
              <a:t>≤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10,	5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16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+3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16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Arial" panose="020B0604020202020204" pitchFamily="34" charset="0"/>
              </a:rPr>
              <a:t>≥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45,	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16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ea typeface="Arial" panose="020B0604020202020204" pitchFamily="34" charset="0"/>
              </a:rPr>
              <a:t>≥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0,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х</a:t>
            </a:r>
            <a:r>
              <a:rPr lang="ru-RU" sz="16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600" dirty="0">
                <a:latin typeface="Times New Roman" panose="02020603050405020304" pitchFamily="18" charset="0"/>
                <a:ea typeface="Arial" panose="020B0604020202020204" pitchFamily="34" charset="0"/>
              </a:rPr>
              <a:t>≥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lnSpc>
                <a:spcPct val="90000"/>
              </a:lnSpc>
              <a:spcAft>
                <a:spcPts val="0"/>
              </a:spcAft>
            </a:pP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Кез-келген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ғылыми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модельде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жеңілдететін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алғышарттар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болғандықтан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оның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көмегімен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алынған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нәтижелерді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дұрыс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қолдану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осы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оңайлатулардың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мәнін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нақты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түсіну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қажет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сайып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келгенде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олардың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рұқсат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етілмеуі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немесе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жол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берілмеуі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туралы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қорытынды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жасауға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мүмкіндік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береді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Қарастырылып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отырған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модельдегі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ең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күшті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жеңілдету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ai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j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шығындар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ставкаларын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қолдана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отырып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белгіленетін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ресурстарды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тұтыну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көлемі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өндіріс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көлемі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арасындағы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тікелей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пропорционалды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сызықтық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болжау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болжам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әрдайым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орындала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бермейтіні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анық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Сонымен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көптеген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ресурстарды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тұтыну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көлемі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мысалы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негізгі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құралдар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өндіріс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көлемінің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құрамдас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бөліктерінің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өзгеруіне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кенеттен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өзгереді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х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Басқа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жеңілдетілген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болжамдарға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cj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бағаларының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xj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көлемдерінен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тәуелсіздігі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туралы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болжамдар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жатады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тек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олардың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өзгеруінің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белгілі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шектері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жарамды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технологиялар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саласындағы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ынтымақтастықтың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әсерін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елемеу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т.с.с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модельдер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953106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161</TotalTime>
  <Words>123</Words>
  <Application>Microsoft Office PowerPoint</Application>
  <PresentationFormat>Широкоэкранный</PresentationFormat>
  <Paragraphs>50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 Unicode MS</vt:lpstr>
      <vt:lpstr>MS PGothic</vt:lpstr>
      <vt:lpstr>Arial</vt:lpstr>
      <vt:lpstr>Cambria Math</vt:lpstr>
      <vt:lpstr>Times New Roman</vt:lpstr>
      <vt:lpstr>Tw Cen MT</vt:lpstr>
      <vt:lpstr>Капля</vt:lpstr>
      <vt:lpstr>«Металлургиялық процестерді модельдеу»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Gulzada Koishina</dc:creator>
  <cp:lastModifiedBy>user</cp:lastModifiedBy>
  <cp:revision>13</cp:revision>
  <dcterms:created xsi:type="dcterms:W3CDTF">2020-08-27T05:13:44Z</dcterms:created>
  <dcterms:modified xsi:type="dcterms:W3CDTF">2022-11-10T15:01:45Z</dcterms:modified>
</cp:coreProperties>
</file>