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66256" y="2040839"/>
            <a:ext cx="776622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Введение. Общая теория сплавов. Строение, кристаллизация и свойства </a:t>
            </a:r>
            <a:br>
              <a:rPr lang="ru-RU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сплавов. Диаграмма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состояния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56" y="362860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057" y="4226463"/>
            <a:ext cx="70618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</a:rPr>
              <a:t>Бошкаева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Лайля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Турсуновна</a:t>
            </a:r>
            <a:r>
              <a:rPr lang="ru-RU" sz="2000" b="1" dirty="0" smtClean="0">
                <a:solidFill>
                  <a:schemeClr val="bg1"/>
                </a:solidFill>
              </a:rPr>
              <a:t>, канд. </a:t>
            </a:r>
            <a:r>
              <a:rPr lang="ru-RU" sz="2000" b="1" dirty="0" err="1" smtClean="0">
                <a:solidFill>
                  <a:schemeClr val="bg1"/>
                </a:solidFill>
              </a:rPr>
              <a:t>техн</a:t>
            </a:r>
            <a:r>
              <a:rPr lang="ru-RU" sz="2000" b="1" dirty="0" smtClean="0">
                <a:solidFill>
                  <a:schemeClr val="bg1"/>
                </a:solidFill>
              </a:rPr>
              <a:t>. наук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сениор</a:t>
            </a:r>
            <a:r>
              <a:rPr lang="ru-RU" sz="2000" b="1" dirty="0" smtClean="0">
                <a:solidFill>
                  <a:schemeClr val="bg1"/>
                </a:solidFill>
              </a:rPr>
              <a:t>-лектор кафедры «Металлургия и обогащение полезных ископаемых»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u="sng" dirty="0" err="1">
                <a:solidFill>
                  <a:schemeClr val="bg1"/>
                </a:solidFill>
              </a:rPr>
              <a:t>layli</a:t>
            </a:r>
            <a:r>
              <a:rPr lang="ru-RU" sz="2000" u="sng" dirty="0">
                <a:solidFill>
                  <a:schemeClr val="bg1"/>
                </a:solidFill>
              </a:rPr>
              <a:t>76@</a:t>
            </a:r>
            <a:r>
              <a:rPr lang="en-US" sz="2000" u="sng" dirty="0">
                <a:solidFill>
                  <a:schemeClr val="bg1"/>
                </a:solidFill>
              </a:rPr>
              <a:t>mail</a:t>
            </a:r>
            <a:r>
              <a:rPr lang="ru-RU" sz="2000" u="sng" dirty="0">
                <a:solidFill>
                  <a:schemeClr val="bg1"/>
                </a:solidFill>
              </a:rPr>
              <a:t>.</a:t>
            </a:r>
            <a:r>
              <a:rPr lang="en-US" sz="2000" u="sng" dirty="0" err="1" smtClean="0">
                <a:solidFill>
                  <a:schemeClr val="bg1"/>
                </a:solidFill>
              </a:rPr>
              <a:t>ru</a:t>
            </a:r>
            <a:r>
              <a:rPr lang="ru-RU" sz="2000" u="sng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kk-K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теория сплавов.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Строение, кристаллизация и свойства </a:t>
            </a:r>
            <a:b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сплавов.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Диаграмма состояния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Строение атомов и молекул металлов и сплавов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Свойства металлов и сплавов, их фазовые составы и кристаллические структуры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Некоторые понятия о диаграмме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состояния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0C11DE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C11D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29240" y="1362123"/>
            <a:ext cx="4230937" cy="15449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C11DE"/>
                </a:solidFill>
              </a:rPr>
              <a:t>Все тела состоят из большого количества атомов, которые удерживаются силами сцепления, совершая колебания большой частоты возле точек равновесия.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909" y="164110"/>
            <a:ext cx="8600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Металлы и их сплавы </a:t>
            </a:r>
            <a:r>
              <a:rPr lang="ru-RU" dirty="0">
                <a:solidFill>
                  <a:schemeClr val="bg1"/>
                </a:solidFill>
              </a:rPr>
              <a:t>– основной материал в машиностроении. Они обладают многими ценными свойствами, обусловленными в основном их внутренним строением. </a:t>
            </a:r>
          </a:p>
        </p:txBody>
      </p:sp>
      <p:pic>
        <p:nvPicPr>
          <p:cNvPr id="1026" name="Picture 2" descr="Кристаллические и аморфные тела - FizikatT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8" y="4236912"/>
            <a:ext cx="4300269" cy="25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92769" y="4241956"/>
            <a:ext cx="4261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C11DE"/>
                </a:solidFill>
              </a:rPr>
              <a:t>В аморфных телах – смоле, стекле, канифоли и т. п. – атомы расположены беспорядочно.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C11DE"/>
                </a:solidFill>
              </a:rPr>
              <a:t>В металлах они находятся в определенном геометрическом порядке, образуя кристаллы, поэтому металлы являются кристаллическими телами.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920" y="1002917"/>
            <a:ext cx="4153298" cy="2395994"/>
          </a:xfrm>
          <a:prstGeom prst="rect">
            <a:avLst/>
          </a:prstGeom>
        </p:spPr>
      </p:pic>
      <p:pic>
        <p:nvPicPr>
          <p:cNvPr id="1028" name="Picture 4" descr="Файл:Himr8 27 1.gif — Гипермаркет знан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0" y="2968551"/>
            <a:ext cx="1476022" cy="10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05262" y="3350428"/>
            <a:ext cx="667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C11DE"/>
                </a:solidFill>
              </a:rPr>
              <a:t>Свойства зависят от расположения атомов между собой, характера их связей, от расстояния между ними. </a:t>
            </a:r>
          </a:p>
        </p:txBody>
      </p:sp>
    </p:spTree>
    <p:extLst>
      <p:ext uri="{BB962C8B-B14F-4D97-AF65-F5344CB8AC3E}">
        <p14:creationId xmlns:p14="http://schemas.microsoft.com/office/powerpoint/2010/main" val="396891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86" y="1247426"/>
            <a:ext cx="4698858" cy="2444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383" y="774314"/>
            <a:ext cx="4413150" cy="34918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4709" y="103335"/>
            <a:ext cx="4113992" cy="845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</a:rPr>
              <a:t>Различают следующие кристаллические решетки металлов с плотной упаковкой атомов :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709" y="1136991"/>
            <a:ext cx="42080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</a:rPr>
              <a:t>кубическую </a:t>
            </a:r>
            <a:r>
              <a:rPr lang="ru-RU" sz="1600" b="1" dirty="0">
                <a:solidFill>
                  <a:srgbClr val="C00000"/>
                </a:solidFill>
              </a:rPr>
              <a:t>объемно-центрированную </a:t>
            </a:r>
            <a:r>
              <a:rPr lang="ru-RU" sz="1600" dirty="0">
                <a:solidFill>
                  <a:srgbClr val="0C11DE"/>
                </a:solidFill>
              </a:rPr>
              <a:t>(хром, вольфрам, ванадий, молибден, литий, а при определенных температурах – железо и другие металлы).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</a:rPr>
              <a:t>кубическую гранецентрированную </a:t>
            </a:r>
            <a:r>
              <a:rPr lang="ru-RU" sz="1600" dirty="0">
                <a:solidFill>
                  <a:srgbClr val="0C11DE"/>
                </a:solidFill>
              </a:rPr>
              <a:t>(свинец, никель, медь, золото, серебро, пластина, железо при определенных температурах и другие металлы)</a:t>
            </a:r>
            <a:r>
              <a:rPr lang="ru-RU" sz="1600" b="1" dirty="0">
                <a:solidFill>
                  <a:srgbClr val="0C11DE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</a:rPr>
              <a:t>гексагональную </a:t>
            </a:r>
            <a:r>
              <a:rPr lang="ru-RU" sz="1600" dirty="0">
                <a:solidFill>
                  <a:srgbClr val="0C11DE"/>
                </a:solidFill>
              </a:rPr>
              <a:t>(магний, цинк, кадмий, осмий, бериллий и другие металлы)</a:t>
            </a:r>
            <a:r>
              <a:rPr lang="ru-RU" sz="1600" b="1" dirty="0">
                <a:solidFill>
                  <a:srgbClr val="0C11DE"/>
                </a:solidFill>
              </a:rPr>
              <a:t>.</a:t>
            </a:r>
            <a:endParaRPr lang="ru-RU" sz="1600" b="1" dirty="0">
              <a:solidFill>
                <a:srgbClr val="0C11DE"/>
              </a:solidFill>
            </a:endParaRPr>
          </a:p>
        </p:txBody>
      </p:sp>
      <p:pic>
        <p:nvPicPr>
          <p:cNvPr id="2050" name="Picture 2" descr="СТРУКТУРА И ФАЗОВЫЙ СОСТАВ ЖЕЛЕЗОУГЛЕРОДИСТЫХ СПЛАВОВ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9" y="3779179"/>
            <a:ext cx="4950755" cy="29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418" y="4665110"/>
            <a:ext cx="3463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C11DE"/>
                </a:solidFill>
              </a:rPr>
              <a:t>Расстояние между </a:t>
            </a:r>
            <a:r>
              <a:rPr lang="ru-RU" sz="2000" dirty="0" smtClean="0">
                <a:solidFill>
                  <a:srgbClr val="0C11DE"/>
                </a:solidFill>
              </a:rPr>
              <a:t>атомами измеряется </a:t>
            </a:r>
            <a:r>
              <a:rPr lang="ru-RU" sz="2000" dirty="0">
                <a:solidFill>
                  <a:srgbClr val="0C11DE"/>
                </a:solidFill>
              </a:rPr>
              <a:t>в </a:t>
            </a:r>
            <a:r>
              <a:rPr lang="ru-RU" sz="2000" dirty="0" smtClean="0">
                <a:solidFill>
                  <a:srgbClr val="0C11DE"/>
                </a:solidFill>
              </a:rPr>
              <a:t>ангстремах.</a:t>
            </a:r>
          </a:p>
          <a:p>
            <a:pPr lvl="0"/>
            <a:r>
              <a:rPr lang="ru-RU" sz="2000" dirty="0" smtClean="0">
                <a:solidFill>
                  <a:srgbClr val="0C11DE"/>
                </a:solidFill>
              </a:rPr>
              <a:t>1 </a:t>
            </a:r>
            <a:r>
              <a:rPr lang="ru-RU" sz="2000" dirty="0">
                <a:solidFill>
                  <a:srgbClr val="0C11DE"/>
                </a:solidFill>
              </a:rPr>
              <a:t>А = </a:t>
            </a:r>
            <a:r>
              <a:rPr lang="ru-RU" sz="2000" dirty="0" smtClean="0">
                <a:solidFill>
                  <a:srgbClr val="0C11DE"/>
                </a:solidFill>
              </a:rPr>
              <a:t>10</a:t>
            </a:r>
            <a:r>
              <a:rPr lang="ru-RU" sz="2000" dirty="0">
                <a:solidFill>
                  <a:srgbClr val="0C11DE"/>
                </a:solidFill>
              </a:rPr>
              <a:t> </a:t>
            </a:r>
            <a:r>
              <a:rPr lang="ru-RU" sz="2000" baseline="30000" dirty="0">
                <a:solidFill>
                  <a:srgbClr val="0C11DE"/>
                </a:solidFill>
              </a:rPr>
              <a:t>–8</a:t>
            </a:r>
            <a:r>
              <a:rPr lang="ru-RU" sz="2000" dirty="0">
                <a:solidFill>
                  <a:srgbClr val="0C11DE"/>
                </a:solidFill>
              </a:rPr>
              <a:t> см или в нанометрах – 1 А = 0,1 </a:t>
            </a:r>
            <a:r>
              <a:rPr lang="ru-RU" sz="2000" dirty="0" err="1">
                <a:solidFill>
                  <a:srgbClr val="0C11DE"/>
                </a:solidFill>
              </a:rPr>
              <a:t>нм</a:t>
            </a:r>
            <a:r>
              <a:rPr lang="ru-RU" sz="2000" dirty="0">
                <a:solidFill>
                  <a:srgbClr val="0C11DE"/>
                </a:solidFill>
              </a:rPr>
              <a:t>.</a:t>
            </a:r>
            <a:endParaRPr lang="ru-RU" sz="2000" dirty="0">
              <a:solidFill>
                <a:srgbClr val="0C11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1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8304" y="1296857"/>
            <a:ext cx="41717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C11DE"/>
                </a:solidFill>
              </a:rPr>
              <a:t>Если расплавить </a:t>
            </a:r>
            <a:r>
              <a:rPr lang="ru-RU" sz="2000" dirty="0">
                <a:solidFill>
                  <a:srgbClr val="0C11DE"/>
                </a:solidFill>
              </a:rPr>
              <a:t>два металла (или их руды) вместе и дать жидкой массе застыть, то получится новый металл — </a:t>
            </a:r>
            <a:r>
              <a:rPr lang="ru-RU" sz="2400" b="1" dirty="0">
                <a:solidFill>
                  <a:srgbClr val="0C11DE"/>
                </a:solidFill>
              </a:rPr>
              <a:t>сплав.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2" y="3691293"/>
            <a:ext cx="4260019" cy="28035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652" y="1296857"/>
            <a:ext cx="42700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C11DE"/>
                </a:solidFill>
              </a:rPr>
              <a:t>В середине </a:t>
            </a:r>
            <a:r>
              <a:rPr lang="ru-RU" dirty="0">
                <a:solidFill>
                  <a:srgbClr val="0C11DE"/>
                </a:solidFill>
              </a:rPr>
              <a:t>XVIII века </a:t>
            </a:r>
            <a:r>
              <a:rPr lang="ru-RU" dirty="0" smtClean="0">
                <a:solidFill>
                  <a:srgbClr val="0C11DE"/>
                </a:solidFill>
              </a:rPr>
              <a:t>Михаил Васильевич Ломоносов дал следующее определение металлам: </a:t>
            </a:r>
          </a:p>
          <a:p>
            <a:r>
              <a:rPr lang="ru-RU" b="1" dirty="0" smtClean="0">
                <a:solidFill>
                  <a:srgbClr val="0C11DE"/>
                </a:solidFill>
              </a:rPr>
              <a:t>«</a:t>
            </a:r>
            <a:r>
              <a:rPr lang="ru-RU" b="1" dirty="0">
                <a:solidFill>
                  <a:srgbClr val="0C11DE"/>
                </a:solidFill>
              </a:rPr>
              <a:t>Металлом называется светлое тело, которое ковать можно. Таких тел находим только шесть: золото, серебро, медь, олово, железо и свинец»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90513"/>
            <a:ext cx="4408098" cy="2812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423" y="2692514"/>
            <a:ext cx="3381555" cy="9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1" y="1189124"/>
            <a:ext cx="3916392" cy="38756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914" y="400073"/>
            <a:ext cx="283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 составах сплавов: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891" y="5064738"/>
            <a:ext cx="25752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C11DE"/>
                </a:solidFill>
              </a:rPr>
              <a:t>Архимед </a:t>
            </a:r>
            <a:r>
              <a:rPr lang="ru-RU" dirty="0" smtClean="0">
                <a:solidFill>
                  <a:srgbClr val="0C11DE"/>
                </a:solidFill>
              </a:rPr>
              <a:t>предположил</a:t>
            </a:r>
            <a:r>
              <a:rPr lang="ru-RU" dirty="0">
                <a:solidFill>
                  <a:srgbClr val="0C11DE"/>
                </a:solidFill>
              </a:rPr>
              <a:t>, что удельный вес сплавов золота с серебром изменяется линейно с </a:t>
            </a:r>
            <a:r>
              <a:rPr lang="ru-RU" dirty="0" smtClean="0">
                <a:solidFill>
                  <a:srgbClr val="0C11DE"/>
                </a:solidFill>
              </a:rPr>
              <a:t>составом.</a:t>
            </a:r>
            <a:endParaRPr lang="ru-RU" dirty="0">
              <a:solidFill>
                <a:srgbClr val="0C11D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3757" y="473522"/>
            <a:ext cx="435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 о фазовых составах сплавов: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1189124"/>
            <a:ext cx="4457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C11DE"/>
                </a:solidFill>
              </a:rPr>
              <a:t>Фазы могут отличаться друг от друга и по своим магнитным характеристикам (магнитная и немагнитная фазы), и по электрической проводимости (нормальная и сверхпроводящая), и по другим свойствам.</a:t>
            </a:r>
            <a:endParaRPr lang="en-US" sz="1600" dirty="0">
              <a:solidFill>
                <a:srgbClr val="0C11DE"/>
              </a:solidFill>
            </a:endParaRPr>
          </a:p>
          <a:p>
            <a:r>
              <a:rPr lang="en-US" sz="1600" dirty="0">
                <a:solidFill>
                  <a:srgbClr val="0C11DE"/>
                </a:solidFill>
              </a:rPr>
              <a:t>C</a:t>
            </a:r>
            <a:r>
              <a:rPr lang="ru-RU" sz="1600" dirty="0" err="1">
                <a:solidFill>
                  <a:srgbClr val="0C11DE"/>
                </a:solidFill>
              </a:rPr>
              <a:t>оветский</a:t>
            </a:r>
            <a:r>
              <a:rPr lang="ru-RU" sz="1600" dirty="0">
                <a:solidFill>
                  <a:srgbClr val="0C11DE"/>
                </a:solidFill>
              </a:rPr>
              <a:t> академик М. А. Леонтович: </a:t>
            </a:r>
            <a:r>
              <a:rPr lang="ru-RU" sz="1600" b="1" dirty="0">
                <a:solidFill>
                  <a:srgbClr val="0C11DE"/>
                </a:solidFill>
              </a:rPr>
              <a:t>«В термодинамике фазой называется всякая однородная система, т. е. тело, физические свойства которого во всех точках одинаковы».</a:t>
            </a:r>
            <a:endParaRPr lang="ru-RU" sz="1600" b="1" dirty="0">
              <a:solidFill>
                <a:srgbClr val="0C11D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9404" y="4159124"/>
            <a:ext cx="41770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C11DE"/>
                </a:solidFill>
              </a:rPr>
              <a:t>Между разными фазами одной системы обычно существует четко выраженная </a:t>
            </a:r>
            <a:r>
              <a:rPr lang="ru-RU" sz="1400" b="1" dirty="0">
                <a:solidFill>
                  <a:srgbClr val="0C11DE"/>
                </a:solidFill>
              </a:rPr>
              <a:t>граница раздела</a:t>
            </a:r>
            <a:r>
              <a:rPr lang="ru-RU" sz="1400" dirty="0">
                <a:solidFill>
                  <a:srgbClr val="0C11DE"/>
                </a:solidFill>
              </a:rPr>
              <a:t>.</a:t>
            </a:r>
            <a:endParaRPr lang="en-US" sz="1400" dirty="0">
              <a:solidFill>
                <a:srgbClr val="0C11D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C11DE"/>
                </a:solidFill>
              </a:rPr>
              <a:t>При изменении внешних условий (температуры, давления, электрического или магнитного полей) фазы могут превращаться друг в друга. </a:t>
            </a:r>
            <a:r>
              <a:rPr lang="ru-RU" sz="1400" dirty="0" smtClean="0">
                <a:solidFill>
                  <a:srgbClr val="0C11DE"/>
                </a:solidFill>
              </a:rPr>
              <a:t>Такой </a:t>
            </a:r>
            <a:r>
              <a:rPr lang="ru-RU" sz="1400" dirty="0">
                <a:solidFill>
                  <a:srgbClr val="0C11DE"/>
                </a:solidFill>
              </a:rPr>
              <a:t>процесс называется </a:t>
            </a:r>
            <a:r>
              <a:rPr lang="ru-RU" sz="1400" b="1" dirty="0">
                <a:solidFill>
                  <a:srgbClr val="0C11DE"/>
                </a:solidFill>
              </a:rPr>
              <a:t>фазовым превращением </a:t>
            </a:r>
            <a:r>
              <a:rPr lang="ru-RU" sz="1400" dirty="0" smtClean="0">
                <a:solidFill>
                  <a:srgbClr val="0C11DE"/>
                </a:solidFill>
              </a:rPr>
              <a:t>или </a:t>
            </a:r>
            <a:r>
              <a:rPr lang="ru-RU" sz="1400" b="1" dirty="0" smtClean="0">
                <a:solidFill>
                  <a:srgbClr val="0C11DE"/>
                </a:solidFill>
              </a:rPr>
              <a:t>фазовым переходом </a:t>
            </a:r>
            <a:r>
              <a:rPr lang="ru-RU" sz="1400" dirty="0" smtClean="0">
                <a:solidFill>
                  <a:srgbClr val="0C11DE"/>
                </a:solidFill>
              </a:rPr>
              <a:t>(плавление</a:t>
            </a:r>
            <a:r>
              <a:rPr lang="ru-RU" sz="1400" dirty="0">
                <a:solidFill>
                  <a:srgbClr val="0C11DE"/>
                </a:solidFill>
              </a:rPr>
              <a:t>, кристаллизация, испарение, сублимация, </a:t>
            </a:r>
            <a:r>
              <a:rPr lang="ru-RU" sz="1400" dirty="0" smtClean="0">
                <a:solidFill>
                  <a:srgbClr val="0C11DE"/>
                </a:solidFill>
              </a:rPr>
              <a:t>конденсация</a:t>
            </a:r>
            <a:r>
              <a:rPr lang="ru-RU" sz="1400" dirty="0">
                <a:solidFill>
                  <a:srgbClr val="0C11DE"/>
                </a:solidFill>
              </a:rPr>
              <a:t>)</a:t>
            </a:r>
            <a:r>
              <a:rPr lang="ru-RU" sz="1400" dirty="0" smtClean="0">
                <a:solidFill>
                  <a:srgbClr val="0C11DE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C11DE"/>
                </a:solidFill>
              </a:rPr>
              <a:t>При </a:t>
            </a:r>
            <a:r>
              <a:rPr lang="ru-RU" sz="1400" dirty="0">
                <a:solidFill>
                  <a:srgbClr val="0C11DE"/>
                </a:solidFill>
              </a:rPr>
              <a:t>фазовых превращениях </a:t>
            </a:r>
            <a:r>
              <a:rPr lang="ru-RU" sz="1400" b="1" dirty="0">
                <a:solidFill>
                  <a:srgbClr val="0C11DE"/>
                </a:solidFill>
              </a:rPr>
              <a:t>свойства вещества резко меняются</a:t>
            </a:r>
            <a:r>
              <a:rPr lang="ru-RU" sz="1400" dirty="0">
                <a:solidFill>
                  <a:srgbClr val="0C11DE"/>
                </a:solidFill>
              </a:rPr>
              <a:t>. </a:t>
            </a:r>
            <a:endParaRPr lang="ru-RU" sz="1400" dirty="0" smtClean="0">
              <a:solidFill>
                <a:srgbClr val="0C11D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079" y="4090067"/>
            <a:ext cx="1838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4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60" y="233238"/>
            <a:ext cx="448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 кристаллизации </a:t>
            </a:r>
            <a:r>
              <a:rPr lang="ru-RU" sz="2400" b="1" dirty="0">
                <a:solidFill>
                  <a:schemeClr val="bg1"/>
                </a:solidFill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</a:rPr>
              <a:t>структуре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металлов </a:t>
            </a:r>
            <a:r>
              <a:rPr lang="ru-RU" sz="2400" b="1" dirty="0">
                <a:solidFill>
                  <a:schemeClr val="bg1"/>
                </a:solidFill>
              </a:rPr>
              <a:t>и сплавов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0" y="1148780"/>
            <a:ext cx="4822166" cy="26554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0C11DE"/>
                </a:solidFill>
              </a:rPr>
              <a:t>Порядок расположения атомов или </a:t>
            </a:r>
            <a:r>
              <a:rPr lang="ru-RU" sz="1200" b="1" dirty="0" smtClean="0">
                <a:solidFill>
                  <a:srgbClr val="0C11DE"/>
                </a:solidFill>
              </a:rPr>
              <a:t>тип кристаллической решетки </a:t>
            </a:r>
            <a:r>
              <a:rPr lang="ru-RU" sz="1200" dirty="0" smtClean="0">
                <a:solidFill>
                  <a:srgbClr val="0C11DE"/>
                </a:solidFill>
              </a:rPr>
              <a:t>– природное свойство металла, форма кристаллов и их размеры зависят от процесса перехода металла из жидкого состояния в твердое. </a:t>
            </a:r>
          </a:p>
          <a:p>
            <a:r>
              <a:rPr lang="ru-RU" sz="1200" dirty="0" smtClean="0">
                <a:solidFill>
                  <a:srgbClr val="0C11DE"/>
                </a:solidFill>
              </a:rPr>
              <a:t>Процесс образования кристаллов при затвердевании металлов называется</a:t>
            </a:r>
            <a:r>
              <a:rPr lang="ru-RU" sz="1200" dirty="0">
                <a:solidFill>
                  <a:srgbClr val="0C11DE"/>
                </a:solidFill>
              </a:rPr>
              <a:t> </a:t>
            </a:r>
            <a:r>
              <a:rPr lang="ru-RU" sz="1200" b="1" dirty="0" smtClean="0">
                <a:solidFill>
                  <a:srgbClr val="0C11DE"/>
                </a:solidFill>
              </a:rPr>
              <a:t>кристаллизацией. </a:t>
            </a:r>
            <a:r>
              <a:rPr lang="ru-RU" sz="1200" dirty="0" smtClean="0">
                <a:solidFill>
                  <a:srgbClr val="0C11DE"/>
                </a:solidFill>
              </a:rPr>
              <a:t>При кристаллизации металлов выделяется тепло, а при переходе металлов из твердого состояния в жидкое происходит поглощение тепла. Температура, соответствующая горизонтальной площадке, называется </a:t>
            </a:r>
            <a:r>
              <a:rPr lang="ru-RU" sz="1200" b="1" dirty="0" smtClean="0">
                <a:solidFill>
                  <a:srgbClr val="0C11DE"/>
                </a:solidFill>
              </a:rPr>
              <a:t>критической. </a:t>
            </a:r>
          </a:p>
          <a:p>
            <a:r>
              <a:rPr lang="ru-RU" sz="1200" dirty="0">
                <a:solidFill>
                  <a:srgbClr val="0C11DE"/>
                </a:solidFill>
              </a:rPr>
              <a:t>Первый заключается в образовании </a:t>
            </a:r>
            <a:r>
              <a:rPr lang="ru-RU" sz="1200" b="1" dirty="0">
                <a:solidFill>
                  <a:srgbClr val="0C11DE"/>
                </a:solidFill>
              </a:rPr>
              <a:t>центров кристаллизации</a:t>
            </a:r>
            <a:r>
              <a:rPr lang="ru-RU" sz="1200" dirty="0">
                <a:solidFill>
                  <a:srgbClr val="0C11DE"/>
                </a:solidFill>
              </a:rPr>
              <a:t>, или зародышей кристаллов, второй – в из этих центров.</a:t>
            </a:r>
          </a:p>
          <a:p>
            <a:r>
              <a:rPr lang="ru-RU" sz="1200" dirty="0">
                <a:solidFill>
                  <a:srgbClr val="0C11DE"/>
                </a:solidFill>
              </a:rPr>
              <a:t>Кристаллы, </a:t>
            </a:r>
            <a:r>
              <a:rPr lang="ru-RU" sz="1200" dirty="0" err="1">
                <a:solidFill>
                  <a:srgbClr val="0C11DE"/>
                </a:solidFill>
              </a:rPr>
              <a:t>име</a:t>
            </a:r>
            <a:r>
              <a:rPr lang="ru-RU" sz="1200" b="1" dirty="0" err="1">
                <a:solidFill>
                  <a:srgbClr val="0C11DE"/>
                </a:solidFill>
              </a:rPr>
              <a:t>росте</a:t>
            </a:r>
            <a:r>
              <a:rPr lang="ru-RU" sz="1200" b="1" dirty="0">
                <a:solidFill>
                  <a:srgbClr val="0C11DE"/>
                </a:solidFill>
              </a:rPr>
              <a:t> кристаллов </a:t>
            </a:r>
            <a:r>
              <a:rPr lang="ru-RU" sz="1200" dirty="0" err="1">
                <a:solidFill>
                  <a:srgbClr val="0C11DE"/>
                </a:solidFill>
              </a:rPr>
              <a:t>ющие</a:t>
            </a:r>
            <a:r>
              <a:rPr lang="ru-RU" sz="1200" dirty="0">
                <a:solidFill>
                  <a:srgbClr val="0C11DE"/>
                </a:solidFill>
              </a:rPr>
              <a:t> неправильную внешнюю форму, называются </a:t>
            </a:r>
            <a:r>
              <a:rPr lang="ru-RU" sz="1200" b="1" dirty="0">
                <a:solidFill>
                  <a:srgbClr val="0C11DE"/>
                </a:solidFill>
              </a:rPr>
              <a:t>кристаллитами, </a:t>
            </a:r>
            <a:r>
              <a:rPr lang="ru-RU" sz="1200" dirty="0">
                <a:solidFill>
                  <a:srgbClr val="0C11DE"/>
                </a:solidFill>
              </a:rPr>
              <a:t>или зернами.</a:t>
            </a:r>
          </a:p>
          <a:p>
            <a:endParaRPr lang="ru-RU" sz="1200" dirty="0" smtClean="0">
              <a:solidFill>
                <a:srgbClr val="0C11DE"/>
              </a:solidFill>
            </a:endParaRPr>
          </a:p>
          <a:p>
            <a:endParaRPr lang="ru-RU" sz="1200" dirty="0">
              <a:solidFill>
                <a:srgbClr val="0C11D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66" y="3628014"/>
            <a:ext cx="4071668" cy="3014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2" y="3994030"/>
            <a:ext cx="4321835" cy="2751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550" y="233238"/>
            <a:ext cx="4132053" cy="31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6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6" y="106152"/>
            <a:ext cx="4367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Диаграммы состояния сплавов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www.libma.ru/tehnicheskie_nauki/materialovedenie_konspekt_lekcii/i_00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6281" y="1115626"/>
            <a:ext cx="3795621" cy="248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ФАЗОВЫЕ ДИАГРАММЫ СОСТОЯНИЯ СПЛАВОВ, З.1. Типы фаз в сплавах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3" y="1332958"/>
            <a:ext cx="2665320" cy="51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196" y="719555"/>
            <a:ext cx="267402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C11DE"/>
                </a:solidFill>
              </a:rPr>
              <a:t>Язык </a:t>
            </a:r>
            <a:r>
              <a:rPr lang="ru-RU" sz="1200" b="1" dirty="0" smtClean="0">
                <a:solidFill>
                  <a:srgbClr val="0C11DE"/>
                </a:solidFill>
              </a:rPr>
              <a:t>диаграмм - ФАЗОВЫЕ </a:t>
            </a:r>
            <a:r>
              <a:rPr lang="ru-RU" sz="1200" b="1" dirty="0">
                <a:solidFill>
                  <a:srgbClr val="0C11DE"/>
                </a:solidFill>
              </a:rPr>
              <a:t>ДИАГРАММЫ СОСТОЯНИЯ СПЛАВОВ</a:t>
            </a:r>
            <a:endParaRPr lang="ru-RU" sz="1200" b="1" i="0" dirty="0">
              <a:solidFill>
                <a:srgbClr val="0C11DE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6281" y="3762440"/>
            <a:ext cx="54950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0C11DE"/>
                </a:solidFill>
              </a:rPr>
              <a:t>Механическая смесь кристаллов, выделяющихся из жидкого сплава одновременно, называется </a:t>
            </a:r>
            <a:r>
              <a:rPr lang="ru-RU" sz="1500" b="1" dirty="0">
                <a:solidFill>
                  <a:srgbClr val="0C11DE"/>
                </a:solidFill>
              </a:rPr>
              <a:t>эвтектикой </a:t>
            </a:r>
            <a:r>
              <a:rPr lang="ru-RU" sz="1500" dirty="0">
                <a:solidFill>
                  <a:srgbClr val="0C11DE"/>
                </a:solidFill>
              </a:rPr>
              <a:t>(в переводе с греческого – «хорошо сложенный»). Сплавы указанной концентрации называют </a:t>
            </a:r>
            <a:r>
              <a:rPr lang="ru-RU" sz="1500" b="1" dirty="0">
                <a:solidFill>
                  <a:srgbClr val="0C11DE"/>
                </a:solidFill>
              </a:rPr>
              <a:t>эвтектическими. </a:t>
            </a:r>
            <a:endParaRPr lang="ru-RU" sz="1500" b="1" dirty="0" smtClean="0">
              <a:solidFill>
                <a:srgbClr val="0C11D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rgbClr val="0C11DE"/>
                </a:solidFill>
              </a:rPr>
              <a:t>Линия</a:t>
            </a:r>
            <a:r>
              <a:rPr lang="ru-RU" sz="1500" dirty="0">
                <a:solidFill>
                  <a:srgbClr val="0C11DE"/>
                </a:solidFill>
              </a:rPr>
              <a:t> </a:t>
            </a:r>
            <a:r>
              <a:rPr lang="ru-RU" sz="1500" i="1" dirty="0">
                <a:solidFill>
                  <a:srgbClr val="0C11DE"/>
                </a:solidFill>
              </a:rPr>
              <a:t>АСВ </a:t>
            </a:r>
            <a:r>
              <a:rPr lang="ru-RU" sz="1500" dirty="0">
                <a:solidFill>
                  <a:srgbClr val="0C11DE"/>
                </a:solidFill>
              </a:rPr>
              <a:t>на диаграмме называется </a:t>
            </a:r>
            <a:r>
              <a:rPr lang="ru-RU" sz="1500" b="1" dirty="0">
                <a:solidFill>
                  <a:srgbClr val="0C11DE"/>
                </a:solidFill>
              </a:rPr>
              <a:t>линией ликвидуса </a:t>
            </a:r>
            <a:r>
              <a:rPr lang="ru-RU" sz="1500" dirty="0">
                <a:solidFill>
                  <a:srgbClr val="0C11DE"/>
                </a:solidFill>
              </a:rPr>
              <a:t>(в переводе с греческого – «жидкий»). Выше этой линии любой сплав свинца с сурьмой находится в жидком состоянии. </a:t>
            </a:r>
            <a:endParaRPr lang="ru-RU" sz="1500" dirty="0" smtClean="0">
              <a:solidFill>
                <a:srgbClr val="0C11D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rgbClr val="0C11DE"/>
                </a:solidFill>
              </a:rPr>
              <a:t>Линия</a:t>
            </a:r>
            <a:r>
              <a:rPr lang="ru-RU" sz="1500" dirty="0">
                <a:solidFill>
                  <a:srgbClr val="0C11DE"/>
                </a:solidFill>
              </a:rPr>
              <a:t> </a:t>
            </a:r>
            <a:r>
              <a:rPr lang="ru-RU" sz="1500" i="1" dirty="0">
                <a:solidFill>
                  <a:srgbClr val="0C11DE"/>
                </a:solidFill>
              </a:rPr>
              <a:t>ДСВЕ </a:t>
            </a:r>
            <a:r>
              <a:rPr lang="ru-RU" sz="1500" dirty="0">
                <a:solidFill>
                  <a:srgbClr val="0C11DE"/>
                </a:solidFill>
              </a:rPr>
              <a:t>получила название линии </a:t>
            </a:r>
            <a:r>
              <a:rPr lang="ru-RU" sz="1500" b="1" dirty="0" err="1">
                <a:solidFill>
                  <a:srgbClr val="0C11DE"/>
                </a:solidFill>
              </a:rPr>
              <a:t>солидуса</a:t>
            </a:r>
            <a:r>
              <a:rPr lang="ru-RU" sz="1500" b="1" dirty="0">
                <a:solidFill>
                  <a:srgbClr val="0C11DE"/>
                </a:solidFill>
              </a:rPr>
              <a:t> </a:t>
            </a:r>
            <a:r>
              <a:rPr lang="ru-RU" sz="1500" dirty="0">
                <a:solidFill>
                  <a:srgbClr val="0C11DE"/>
                </a:solidFill>
              </a:rPr>
              <a:t>(в переводе с греческого – «твердый»), или эвтектической линии. </a:t>
            </a:r>
            <a:endParaRPr lang="ru-RU" sz="1500" dirty="0" smtClean="0">
              <a:solidFill>
                <a:srgbClr val="0C11D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rgbClr val="0C11DE"/>
                </a:solidFill>
              </a:rPr>
              <a:t>Точка</a:t>
            </a:r>
            <a:r>
              <a:rPr lang="ru-RU" sz="1500" dirty="0">
                <a:solidFill>
                  <a:srgbClr val="0C11DE"/>
                </a:solidFill>
              </a:rPr>
              <a:t> </a:t>
            </a:r>
            <a:r>
              <a:rPr lang="ru-RU" sz="1500" i="1" dirty="0">
                <a:solidFill>
                  <a:srgbClr val="0C11DE"/>
                </a:solidFill>
              </a:rPr>
              <a:t>С </a:t>
            </a:r>
            <a:r>
              <a:rPr lang="ru-RU" sz="1500" dirty="0">
                <a:solidFill>
                  <a:srgbClr val="0C11DE"/>
                </a:solidFill>
              </a:rPr>
              <a:t>показывает состав эвтектики. Сплавы, расположенные левее этой точки, называют </a:t>
            </a:r>
            <a:r>
              <a:rPr lang="ru-RU" sz="1500" b="1" dirty="0" err="1">
                <a:solidFill>
                  <a:srgbClr val="0C11DE"/>
                </a:solidFill>
              </a:rPr>
              <a:t>доэвтектическими</a:t>
            </a:r>
            <a:r>
              <a:rPr lang="ru-RU" sz="1500" b="1" dirty="0">
                <a:solidFill>
                  <a:srgbClr val="0C11DE"/>
                </a:solidFill>
              </a:rPr>
              <a:t>, </a:t>
            </a:r>
            <a:r>
              <a:rPr lang="ru-RU" sz="1500" dirty="0">
                <a:solidFill>
                  <a:srgbClr val="0C11DE"/>
                </a:solidFill>
              </a:rPr>
              <a:t>правее ее – </a:t>
            </a:r>
            <a:r>
              <a:rPr lang="ru-RU" sz="1500" b="1" dirty="0" err="1">
                <a:solidFill>
                  <a:srgbClr val="0C11DE"/>
                </a:solidFill>
              </a:rPr>
              <a:t>заэвтектическими</a:t>
            </a:r>
            <a:r>
              <a:rPr lang="ru-RU" sz="1500" b="1" dirty="0">
                <a:solidFill>
                  <a:srgbClr val="0C11DE"/>
                </a:solidFill>
              </a:rPr>
              <a:t>.</a:t>
            </a:r>
            <a:endParaRPr lang="ru-RU" sz="1500" dirty="0">
              <a:solidFill>
                <a:srgbClr val="0C11D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9374" y="2044005"/>
            <a:ext cx="2309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C11DE"/>
                </a:solidFill>
              </a:rPr>
              <a:t>Диаграмма построена для </a:t>
            </a:r>
            <a:r>
              <a:rPr lang="ru-RU" sz="1200" b="1" dirty="0">
                <a:solidFill>
                  <a:srgbClr val="0C11DE"/>
                </a:solidFill>
              </a:rPr>
              <a:t>пяти</a:t>
            </a:r>
            <a:r>
              <a:rPr lang="ru-RU" sz="1200" dirty="0">
                <a:solidFill>
                  <a:srgbClr val="0C11DE"/>
                </a:solidFill>
              </a:rPr>
              <a:t> видов сплава свинца с сурьмой:</a:t>
            </a:r>
          </a:p>
          <a:p>
            <a:pPr lvl="0"/>
            <a:r>
              <a:rPr lang="ru-RU" sz="1200" dirty="0">
                <a:solidFill>
                  <a:srgbClr val="0C11DE"/>
                </a:solidFill>
              </a:rPr>
              <a:t>1) 5 % сурьмы и 95 % свинца;</a:t>
            </a:r>
          </a:p>
          <a:p>
            <a:pPr lvl="0"/>
            <a:r>
              <a:rPr lang="ru-RU" sz="1200" dirty="0">
                <a:solidFill>
                  <a:srgbClr val="0C11DE"/>
                </a:solidFill>
              </a:rPr>
              <a:t>2) 10 % сурьмы и 90 % свинца;</a:t>
            </a:r>
          </a:p>
          <a:p>
            <a:pPr lvl="0"/>
            <a:r>
              <a:rPr lang="ru-RU" sz="1200" dirty="0">
                <a:solidFill>
                  <a:srgbClr val="0C11DE"/>
                </a:solidFill>
              </a:rPr>
              <a:t>3) 20 % сурьмы и 80 % свинца;</a:t>
            </a:r>
          </a:p>
          <a:p>
            <a:pPr lvl="0"/>
            <a:r>
              <a:rPr lang="ru-RU" sz="1200" dirty="0">
                <a:solidFill>
                  <a:srgbClr val="0C11DE"/>
                </a:solidFill>
              </a:rPr>
              <a:t>4) 40 % сурьмы и 60 % свинца;</a:t>
            </a:r>
          </a:p>
          <a:p>
            <a:pPr lvl="0"/>
            <a:r>
              <a:rPr lang="ru-RU" sz="1200" dirty="0">
                <a:solidFill>
                  <a:srgbClr val="0C11DE"/>
                </a:solidFill>
              </a:rPr>
              <a:t>5) 80 % сурьмы и 20 % свинца.</a:t>
            </a:r>
            <a:endParaRPr lang="ru-RU" sz="1200" dirty="0">
              <a:solidFill>
                <a:srgbClr val="0C11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37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2717</TotalTime>
  <Words>500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Введение. Общая теория сплавов. Строение, кристаллизация и свойства  сплавов. Диаграмма состояния</vt:lpstr>
      <vt:lpstr>Содержание</vt:lpstr>
      <vt:lpstr>По завершению урока Вы будете 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даулет</cp:lastModifiedBy>
  <cp:revision>322</cp:revision>
  <dcterms:created xsi:type="dcterms:W3CDTF">2017-10-09T05:58:02Z</dcterms:created>
  <dcterms:modified xsi:type="dcterms:W3CDTF">2020-03-27T22:20:42Z</dcterms:modified>
</cp:coreProperties>
</file>