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1D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754191" y="2236950"/>
            <a:ext cx="7766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Механические, 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 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эксплуатационные </a:t>
            </a:r>
            <a:r>
              <a:rPr lang="ru-RU" sz="4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свойства сплавов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6" y="362860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057" y="4226463"/>
            <a:ext cx="70618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Бошкаева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Лайля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Турсуновна</a:t>
            </a:r>
            <a:r>
              <a:rPr lang="ru-RU" sz="2000" b="1" dirty="0" smtClean="0">
                <a:solidFill>
                  <a:schemeClr val="bg1"/>
                </a:solidFill>
              </a:rPr>
              <a:t>, канд. </a:t>
            </a:r>
            <a:r>
              <a:rPr lang="ru-RU" sz="2000" b="1" dirty="0" err="1" smtClean="0">
                <a:solidFill>
                  <a:schemeClr val="bg1"/>
                </a:solidFill>
              </a:rPr>
              <a:t>техн</a:t>
            </a:r>
            <a:r>
              <a:rPr lang="ru-RU" sz="2000" b="1" dirty="0" smtClean="0">
                <a:solidFill>
                  <a:schemeClr val="bg1"/>
                </a:solidFill>
              </a:rPr>
              <a:t>. наук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сениор</a:t>
            </a:r>
            <a:r>
              <a:rPr lang="ru-RU" sz="2000" b="1" dirty="0" smtClean="0">
                <a:solidFill>
                  <a:schemeClr val="bg1"/>
                </a:solidFill>
              </a:rPr>
              <a:t>-лектор кафедры «Металлургия и обогащение полезных ископаемых»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u="sng" dirty="0" err="1">
                <a:solidFill>
                  <a:schemeClr val="bg1"/>
                </a:solidFill>
              </a:rPr>
              <a:t>layli</a:t>
            </a:r>
            <a:r>
              <a:rPr lang="ru-RU" sz="2000" u="sng" dirty="0">
                <a:solidFill>
                  <a:schemeClr val="bg1"/>
                </a:solidFill>
              </a:rPr>
              <a:t>76@</a:t>
            </a:r>
            <a:r>
              <a:rPr lang="en-US" sz="2000" u="sng" dirty="0">
                <a:solidFill>
                  <a:schemeClr val="bg1"/>
                </a:solidFill>
              </a:rPr>
              <a:t>mail</a:t>
            </a:r>
            <a:r>
              <a:rPr lang="ru-RU" sz="2000" u="sng" dirty="0">
                <a:solidFill>
                  <a:schemeClr val="bg1"/>
                </a:solidFill>
              </a:rPr>
              <a:t>.</a:t>
            </a:r>
            <a:r>
              <a:rPr lang="en-US" sz="2000" u="sng" dirty="0" err="1" smtClean="0">
                <a:solidFill>
                  <a:schemeClr val="bg1"/>
                </a:solidFill>
              </a:rPr>
              <a:t>ru</a:t>
            </a:r>
            <a:r>
              <a:rPr lang="ru-RU" sz="2000" u="sng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481" y="216463"/>
            <a:ext cx="4618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Эксплуатационные свойства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1" y="1230131"/>
            <a:ext cx="842962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kk-KZ" sz="2400" b="1" dirty="0" smtClean="0">
                <a:solidFill>
                  <a:srgbClr val="0C11DE"/>
                </a:solidFill>
                <a:cs typeface="Arial" panose="020B0604020202020204" pitchFamily="34" charset="0"/>
              </a:rPr>
              <a:t>1. </a:t>
            </a:r>
            <a:r>
              <a:rPr lang="ru-RU" sz="2400" b="1" i="1" dirty="0" smtClean="0">
                <a:solidFill>
                  <a:srgbClr val="0C11DE"/>
                </a:solidFill>
              </a:rPr>
              <a:t>Механические свойства </a:t>
            </a:r>
            <a:r>
              <a:rPr lang="ru-RU" sz="2400" b="1" i="1" dirty="0">
                <a:solidFill>
                  <a:srgbClr val="0C11DE"/>
                </a:solidFill>
              </a:rPr>
              <a:t>металлов </a:t>
            </a:r>
            <a:r>
              <a:rPr lang="ru-RU" sz="2400" b="1" i="1" dirty="0" smtClean="0">
                <a:solidFill>
                  <a:srgbClr val="0C11DE"/>
                </a:solidFill>
              </a:rPr>
              <a:t>и сплавов</a:t>
            </a:r>
            <a:r>
              <a:rPr lang="ru-RU" sz="2400" b="1" dirty="0" smtClean="0">
                <a:solidFill>
                  <a:srgbClr val="0C11D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C11D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C11D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b="1" i="1" dirty="0">
                <a:solidFill>
                  <a:srgbClr val="0C11DE"/>
                </a:solidFill>
              </a:rPr>
              <a:t>Технологические </a:t>
            </a:r>
            <a:r>
              <a:rPr lang="ru-RU" sz="2400" b="1" i="1" dirty="0" smtClean="0">
                <a:solidFill>
                  <a:srgbClr val="0C11DE"/>
                </a:solidFill>
              </a:rPr>
              <a:t>свойства</a:t>
            </a:r>
            <a:r>
              <a:rPr lang="ru-RU" sz="2400" b="1" dirty="0" smtClean="0">
                <a:solidFill>
                  <a:srgbClr val="0C11D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C11DE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C11D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solidFill>
                  <a:srgbClr val="0C11DE"/>
                </a:solidFill>
              </a:rPr>
              <a:t>Эксплуатационные свойства</a:t>
            </a:r>
            <a:endParaRPr lang="ru-RU" sz="2400" b="1" dirty="0">
              <a:solidFill>
                <a:srgbClr val="0C11D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i="1" dirty="0">
                <a:solidFill>
                  <a:srgbClr val="0C11DE"/>
                </a:solidFill>
              </a:rPr>
              <a:t>Механические свойства </a:t>
            </a:r>
            <a:r>
              <a:rPr lang="ru-RU" sz="2000" b="1" i="1" dirty="0" smtClean="0">
                <a:solidFill>
                  <a:srgbClr val="0C11DE"/>
                </a:solidFill>
              </a:rPr>
              <a:t>(прочность</a:t>
            </a:r>
            <a:r>
              <a:rPr lang="ru-RU" sz="2000" b="1" i="1" dirty="0">
                <a:solidFill>
                  <a:srgbClr val="0C11DE"/>
                </a:solidFill>
              </a:rPr>
              <a:t>, твердость, упругость, вязкость и </a:t>
            </a:r>
            <a:r>
              <a:rPr lang="ru-RU" sz="2000" b="1" i="1" dirty="0" smtClean="0">
                <a:solidFill>
                  <a:srgbClr val="0C11DE"/>
                </a:solidFill>
              </a:rPr>
              <a:t>пластичность) и способы их определения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i="1" dirty="0" smtClean="0">
                <a:solidFill>
                  <a:srgbClr val="0C11DE"/>
                </a:solidFill>
              </a:rPr>
              <a:t>Некоторые технологические </a:t>
            </a:r>
            <a:r>
              <a:rPr lang="ru-RU" sz="2000" b="1" i="1" dirty="0">
                <a:solidFill>
                  <a:srgbClr val="0C11DE"/>
                </a:solidFill>
              </a:rPr>
              <a:t>свойства </a:t>
            </a:r>
            <a:r>
              <a:rPr lang="ru-RU" sz="2000" b="1" i="1" dirty="0" smtClean="0">
                <a:solidFill>
                  <a:srgbClr val="0C11DE"/>
                </a:solidFill>
              </a:rPr>
              <a:t>(обрабатываемость </a:t>
            </a:r>
            <a:r>
              <a:rPr lang="ru-RU" sz="2000" b="1" i="1" dirty="0">
                <a:solidFill>
                  <a:srgbClr val="0C11DE"/>
                </a:solidFill>
              </a:rPr>
              <a:t>резанием, ковкость, свариваемость, </a:t>
            </a:r>
            <a:r>
              <a:rPr lang="ru-RU" sz="2000" b="1" i="1" dirty="0" err="1">
                <a:solidFill>
                  <a:srgbClr val="0C11DE"/>
                </a:solidFill>
              </a:rPr>
              <a:t>жидкотекучесть</a:t>
            </a:r>
            <a:r>
              <a:rPr lang="ru-RU" sz="2000" b="1" i="1" dirty="0">
                <a:solidFill>
                  <a:srgbClr val="0C11DE"/>
                </a:solidFill>
              </a:rPr>
              <a:t>, усадка, склонность к ликвации и </a:t>
            </a:r>
            <a:r>
              <a:rPr lang="ru-RU" sz="2000" b="1" i="1" dirty="0" smtClean="0">
                <a:solidFill>
                  <a:srgbClr val="0C11DE"/>
                </a:solidFill>
              </a:rPr>
              <a:t>др.)</a:t>
            </a:r>
          </a:p>
          <a:p>
            <a:pPr marL="457200" indent="-457200">
              <a:buFontTx/>
              <a:buAutoNum type="arabicPeriod"/>
            </a:pPr>
            <a:r>
              <a:rPr lang="ru-RU" sz="2000" b="1" i="1" dirty="0" smtClean="0">
                <a:solidFill>
                  <a:srgbClr val="0C11D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Некоторые </a:t>
            </a:r>
            <a:r>
              <a:rPr lang="ru-RU" sz="2000" b="1" i="1" dirty="0" smtClean="0">
                <a:solidFill>
                  <a:srgbClr val="0C11DE"/>
                </a:solidFill>
              </a:rPr>
              <a:t>эксплуатационные </a:t>
            </a:r>
            <a:r>
              <a:rPr lang="ru-RU" sz="2000" b="1" i="1" dirty="0">
                <a:solidFill>
                  <a:srgbClr val="0C11DE"/>
                </a:solidFill>
              </a:rPr>
              <a:t>свойства </a:t>
            </a:r>
            <a:r>
              <a:rPr lang="ru-RU" sz="2000" b="1" i="1" dirty="0" smtClean="0">
                <a:solidFill>
                  <a:srgbClr val="0C11DE"/>
                </a:solidFill>
              </a:rPr>
              <a:t>(износостойкость, </a:t>
            </a:r>
            <a:r>
              <a:rPr lang="ru-RU" sz="2000" b="1" i="1" dirty="0" err="1">
                <a:solidFill>
                  <a:srgbClr val="0C11DE"/>
                </a:solidFill>
              </a:rPr>
              <a:t>хладостойкость</a:t>
            </a:r>
            <a:r>
              <a:rPr lang="ru-RU" sz="2000" b="1" i="1" dirty="0">
                <a:solidFill>
                  <a:srgbClr val="0C11DE"/>
                </a:solidFill>
              </a:rPr>
              <a:t>, жаропрочность, </a:t>
            </a:r>
            <a:r>
              <a:rPr lang="ru-RU" sz="2000" b="1" i="1" dirty="0" err="1">
                <a:solidFill>
                  <a:srgbClr val="0C11DE"/>
                </a:solidFill>
              </a:rPr>
              <a:t>антифрикционность</a:t>
            </a:r>
            <a:r>
              <a:rPr lang="ru-RU" sz="2000" b="1" i="1" dirty="0">
                <a:solidFill>
                  <a:srgbClr val="0C11DE"/>
                </a:solidFill>
              </a:rPr>
              <a:t> и др</a:t>
            </a:r>
            <a:r>
              <a:rPr lang="ru-RU" sz="2000" b="1" i="1" dirty="0" smtClean="0">
                <a:solidFill>
                  <a:srgbClr val="0C11DE"/>
                </a:solidFill>
              </a:rPr>
              <a:t>.), </a:t>
            </a:r>
            <a:r>
              <a:rPr lang="ru-RU" sz="2000" b="1" i="1" dirty="0">
                <a:solidFill>
                  <a:srgbClr val="0C11DE"/>
                </a:solidFill>
              </a:rPr>
              <a:t>способы их </a:t>
            </a:r>
            <a:r>
              <a:rPr lang="ru-RU" sz="2000" b="1" i="1" dirty="0" smtClean="0">
                <a:solidFill>
                  <a:srgbClr val="0C11DE"/>
                </a:solidFill>
              </a:rPr>
              <a:t>определения. </a:t>
            </a:r>
            <a:endParaRPr lang="ru-RU" sz="2000" b="1" i="1" dirty="0">
              <a:solidFill>
                <a:srgbClr val="0C11DE"/>
              </a:solidFill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sz="2000" b="1" i="1" dirty="0">
              <a:solidFill>
                <a:srgbClr val="0C11D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rgbClr val="0C11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3804" y="2966320"/>
            <a:ext cx="363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C11DE"/>
                </a:solidFill>
              </a:rPr>
              <a:t>Механические </a:t>
            </a:r>
            <a:r>
              <a:rPr lang="ru-RU" sz="2400" b="1" i="1" dirty="0" smtClean="0">
                <a:solidFill>
                  <a:srgbClr val="0C11DE"/>
                </a:solidFill>
              </a:rPr>
              <a:t>свойства: </a:t>
            </a:r>
            <a:endParaRPr lang="ru-RU" sz="2400" dirty="0">
              <a:solidFill>
                <a:srgbClr val="0C11D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613" y="3360079"/>
            <a:ext cx="504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rgbClr val="0C11DE"/>
                </a:solidFill>
              </a:rPr>
              <a:t>Прочность</a:t>
            </a:r>
            <a:r>
              <a:rPr lang="ru-RU" sz="1500" i="1" dirty="0">
                <a:solidFill>
                  <a:srgbClr val="0C11DE"/>
                </a:solidFill>
              </a:rPr>
              <a:t> </a:t>
            </a:r>
            <a:r>
              <a:rPr lang="ru-RU" sz="1500" dirty="0">
                <a:solidFill>
                  <a:srgbClr val="0C11DE"/>
                </a:solidFill>
              </a:rPr>
              <a:t>- это способность металла или сплава противостоять деформации и разрушению под действием приложенных нагрузок - растягивающих, сжимающих, изгибающих, скручивающих и </a:t>
            </a:r>
            <a:r>
              <a:rPr lang="ru-RU" sz="1500" dirty="0" smtClean="0">
                <a:solidFill>
                  <a:srgbClr val="0C11DE"/>
                </a:solidFill>
              </a:rPr>
              <a:t>срезающих</a:t>
            </a:r>
            <a:r>
              <a:rPr lang="en-US" sz="1500" dirty="0" smtClean="0">
                <a:solidFill>
                  <a:srgbClr val="0C11DE"/>
                </a:solidFill>
              </a:rPr>
              <a:t>.</a:t>
            </a:r>
            <a:endParaRPr lang="ru-RU" sz="1500" dirty="0">
              <a:solidFill>
                <a:srgbClr val="0C11D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4066" y="3575959"/>
            <a:ext cx="3802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C11DE"/>
                </a:solidFill>
              </a:rPr>
              <a:t>Виды нагрузок, вызывающих изменение формы металла или </a:t>
            </a:r>
            <a:r>
              <a:rPr lang="ru-RU" sz="1600" i="1" dirty="0" smtClean="0">
                <a:solidFill>
                  <a:srgbClr val="0C11DE"/>
                </a:solidFill>
              </a:rPr>
              <a:t>сплава</a:t>
            </a:r>
            <a:r>
              <a:rPr lang="en-US" sz="1600" i="1" dirty="0" smtClean="0">
                <a:solidFill>
                  <a:srgbClr val="0C11DE"/>
                </a:solidFill>
              </a:rPr>
              <a:t>.</a:t>
            </a:r>
            <a:endParaRPr lang="ru-RU" sz="1600" dirty="0">
              <a:solidFill>
                <a:srgbClr val="0C11DE"/>
              </a:solidFill>
            </a:endParaRPr>
          </a:p>
          <a:p>
            <a:r>
              <a:rPr lang="ru-RU" sz="1600" dirty="0">
                <a:solidFill>
                  <a:srgbClr val="0C11DE"/>
                </a:solidFill>
              </a:rPr>
              <a:t>Нагрузки бывают </a:t>
            </a:r>
            <a:r>
              <a:rPr lang="ru-RU" sz="1600" b="1" dirty="0">
                <a:solidFill>
                  <a:srgbClr val="0C11DE"/>
                </a:solidFill>
              </a:rPr>
              <a:t>внешними</a:t>
            </a:r>
            <a:r>
              <a:rPr lang="ru-RU" sz="1600" dirty="0">
                <a:solidFill>
                  <a:srgbClr val="0C11DE"/>
                </a:solidFill>
              </a:rPr>
              <a:t> (вес, давление и др.) и </a:t>
            </a:r>
            <a:r>
              <a:rPr lang="ru-RU" sz="1600" b="1" dirty="0">
                <a:solidFill>
                  <a:srgbClr val="0C11DE"/>
                </a:solidFill>
              </a:rPr>
              <a:t>внутренними</a:t>
            </a:r>
            <a:r>
              <a:rPr lang="ru-RU" sz="1600" dirty="0">
                <a:solidFill>
                  <a:srgbClr val="0C11DE"/>
                </a:solidFill>
              </a:rPr>
              <a:t> (изменение размеров тела от нагревания и охлаждения, изменение структуры металла и т. д.), а также </a:t>
            </a:r>
            <a:r>
              <a:rPr lang="ru-RU" sz="1600" b="1" dirty="0">
                <a:solidFill>
                  <a:srgbClr val="0C11DE"/>
                </a:solidFill>
              </a:rPr>
              <a:t>статическими</a:t>
            </a:r>
            <a:r>
              <a:rPr lang="ru-RU" sz="1600" dirty="0">
                <a:solidFill>
                  <a:srgbClr val="0C11DE"/>
                </a:solidFill>
              </a:rPr>
              <a:t>, т. е. постоянными по величине и направлению действия, или </a:t>
            </a:r>
            <a:r>
              <a:rPr lang="ru-RU" sz="1600" b="1" dirty="0">
                <a:solidFill>
                  <a:srgbClr val="0C11DE"/>
                </a:solidFill>
              </a:rPr>
              <a:t>динамическими</a:t>
            </a:r>
            <a:r>
              <a:rPr lang="ru-RU" sz="1600" dirty="0">
                <a:solidFill>
                  <a:srgbClr val="0C11DE"/>
                </a:solidFill>
              </a:rPr>
              <a:t>, т. е. переменными по величине, направлению </a:t>
            </a:r>
            <a:r>
              <a:rPr lang="ru-RU" sz="1600" dirty="0" smtClean="0">
                <a:solidFill>
                  <a:srgbClr val="0C11DE"/>
                </a:solidFill>
              </a:rPr>
              <a:t>и</a:t>
            </a:r>
            <a:r>
              <a:rPr lang="en-US" sz="1600" dirty="0" smtClean="0">
                <a:solidFill>
                  <a:srgbClr val="0C11DE"/>
                </a:solidFill>
              </a:rPr>
              <a:t> </a:t>
            </a:r>
            <a:r>
              <a:rPr lang="ru-RU" sz="1600" dirty="0" smtClean="0">
                <a:solidFill>
                  <a:srgbClr val="0C11DE"/>
                </a:solidFill>
              </a:rPr>
              <a:t>продолжительности</a:t>
            </a:r>
            <a:r>
              <a:rPr lang="en-US" sz="1600" dirty="0" smtClean="0">
                <a:solidFill>
                  <a:srgbClr val="0C11DE"/>
                </a:solidFill>
              </a:rPr>
              <a:t> </a:t>
            </a:r>
            <a:r>
              <a:rPr lang="ru-RU" sz="1600" dirty="0" smtClean="0">
                <a:solidFill>
                  <a:srgbClr val="0C11DE"/>
                </a:solidFill>
              </a:rPr>
              <a:t>действия</a:t>
            </a:r>
            <a:endParaRPr lang="ru-RU" sz="1600" dirty="0">
              <a:solidFill>
                <a:srgbClr val="0C11DE"/>
              </a:solidFill>
            </a:endParaRPr>
          </a:p>
        </p:txBody>
      </p:sp>
      <p:pic>
        <p:nvPicPr>
          <p:cNvPr id="1026" name="Picture 2" descr="Слесарное дело. Механические свойства металлов и спла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8" y="4375742"/>
            <a:ext cx="4106173" cy="21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ойства металлов и спла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3" y="187116"/>
            <a:ext cx="5374257" cy="27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8" y="187116"/>
            <a:ext cx="3584367" cy="27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48" y="1158216"/>
            <a:ext cx="4462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C11DE"/>
                </a:solidFill>
              </a:rPr>
              <a:t>Применяют </a:t>
            </a:r>
            <a:r>
              <a:rPr lang="ru-RU" sz="1500" dirty="0">
                <a:solidFill>
                  <a:srgbClr val="0C11DE"/>
                </a:solidFill>
              </a:rPr>
              <a:t>следующие способы испытания твердости металлов и сплавов вдавливанием в поверхность образца</a:t>
            </a:r>
            <a:r>
              <a:rPr lang="ru-RU" sz="1500" dirty="0" smtClean="0">
                <a:solidFill>
                  <a:srgbClr val="0C11DE"/>
                </a:solidFill>
              </a:rPr>
              <a:t>:</a:t>
            </a:r>
            <a:endParaRPr lang="en-US" sz="1500" dirty="0" smtClean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 smtClean="0">
                <a:solidFill>
                  <a:srgbClr val="0C11DE"/>
                </a:solidFill>
              </a:rPr>
              <a:t>определение </a:t>
            </a:r>
            <a:r>
              <a:rPr lang="ru-RU" sz="1500" b="1" dirty="0">
                <a:solidFill>
                  <a:srgbClr val="0C11DE"/>
                </a:solidFill>
              </a:rPr>
              <a:t>твердости по </a:t>
            </a:r>
            <a:r>
              <a:rPr lang="ru-RU" sz="1500" b="1" dirty="0" smtClean="0">
                <a:solidFill>
                  <a:srgbClr val="0C11DE"/>
                </a:solidFill>
              </a:rPr>
              <a:t>Бринеллю</a:t>
            </a:r>
            <a:r>
              <a:rPr lang="en-US" sz="1500" b="1" dirty="0" smtClean="0">
                <a:solidFill>
                  <a:srgbClr val="0C11DE"/>
                </a:solidFill>
              </a:rPr>
              <a:t> </a:t>
            </a:r>
            <a:r>
              <a:rPr lang="en-US" sz="1500" dirty="0" smtClean="0">
                <a:solidFill>
                  <a:srgbClr val="0C11DE"/>
                </a:solidFill>
              </a:rPr>
              <a:t>- </a:t>
            </a:r>
            <a:r>
              <a:rPr lang="ru-RU" sz="1500" dirty="0" smtClean="0">
                <a:solidFill>
                  <a:srgbClr val="0C11DE"/>
                </a:solidFill>
              </a:rPr>
              <a:t>стального </a:t>
            </a:r>
            <a:r>
              <a:rPr lang="ru-RU" sz="1500" dirty="0">
                <a:solidFill>
                  <a:srgbClr val="0C11DE"/>
                </a:solidFill>
              </a:rPr>
              <a:t>закаленного шарика диаметром 2,5; 5 или 10 </a:t>
            </a:r>
            <a:r>
              <a:rPr lang="ru-RU" sz="1500" dirty="0" smtClean="0">
                <a:solidFill>
                  <a:srgbClr val="0C11DE"/>
                </a:solidFill>
              </a:rPr>
              <a:t>мм;</a:t>
            </a:r>
            <a:endParaRPr lang="ru-RU" sz="1500" dirty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C11DE"/>
                </a:solidFill>
              </a:rPr>
              <a:t>определение твердости по </a:t>
            </a:r>
            <a:r>
              <a:rPr lang="ru-RU" sz="1500" b="1" dirty="0" err="1" smtClean="0">
                <a:solidFill>
                  <a:srgbClr val="0C11DE"/>
                </a:solidFill>
              </a:rPr>
              <a:t>Роквеллу</a:t>
            </a:r>
            <a:r>
              <a:rPr lang="en-US" sz="1500" b="1" dirty="0" smtClean="0">
                <a:solidFill>
                  <a:srgbClr val="0C11DE"/>
                </a:solidFill>
              </a:rPr>
              <a:t> </a:t>
            </a:r>
            <a:r>
              <a:rPr lang="en-US" sz="1500" dirty="0" smtClean="0">
                <a:solidFill>
                  <a:srgbClr val="0C11DE"/>
                </a:solidFill>
              </a:rPr>
              <a:t>- </a:t>
            </a:r>
            <a:r>
              <a:rPr lang="ru-RU" sz="1500" dirty="0" smtClean="0">
                <a:solidFill>
                  <a:srgbClr val="0C11DE"/>
                </a:solidFill>
              </a:rPr>
              <a:t>стального </a:t>
            </a:r>
            <a:r>
              <a:rPr lang="ru-RU" sz="1500" dirty="0">
                <a:solidFill>
                  <a:srgbClr val="0C11DE"/>
                </a:solidFill>
              </a:rPr>
              <a:t>закаленного шарика диаметром 1,588 мм или алмазного конуса с углом 120</a:t>
            </a:r>
            <a:r>
              <a:rPr lang="ru-RU" sz="1500" dirty="0" smtClean="0">
                <a:solidFill>
                  <a:srgbClr val="0C11DE"/>
                </a:solidFill>
              </a:rPr>
              <a:t>°;</a:t>
            </a:r>
            <a:endParaRPr lang="ru-RU" sz="1500" dirty="0">
              <a:solidFill>
                <a:srgbClr val="0C11D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C11DE"/>
                </a:solidFill>
              </a:rPr>
              <a:t>определение твердости по </a:t>
            </a:r>
            <a:r>
              <a:rPr lang="ru-RU" sz="1500" b="1" dirty="0" err="1">
                <a:solidFill>
                  <a:srgbClr val="0C11DE"/>
                </a:solidFill>
              </a:rPr>
              <a:t>Виккерсу</a:t>
            </a:r>
            <a:r>
              <a:rPr lang="ru-RU" sz="1500" b="1" dirty="0">
                <a:solidFill>
                  <a:srgbClr val="0C11DE"/>
                </a:solidFill>
              </a:rPr>
              <a:t> </a:t>
            </a:r>
            <a:r>
              <a:rPr lang="en-US" sz="1500" dirty="0" smtClean="0">
                <a:solidFill>
                  <a:srgbClr val="0C11DE"/>
                </a:solidFill>
              </a:rPr>
              <a:t>-</a:t>
            </a:r>
            <a:r>
              <a:rPr lang="ru-RU" sz="1500" dirty="0" smtClean="0">
                <a:solidFill>
                  <a:srgbClr val="0C11DE"/>
                </a:solidFill>
              </a:rPr>
              <a:t>правильной </a:t>
            </a:r>
            <a:r>
              <a:rPr lang="ru-RU" sz="1500" dirty="0">
                <a:solidFill>
                  <a:srgbClr val="0C11DE"/>
                </a:solidFill>
              </a:rPr>
              <a:t>четырехгранной алмазной </a:t>
            </a:r>
            <a:r>
              <a:rPr lang="ru-RU" sz="1500" dirty="0" smtClean="0">
                <a:solidFill>
                  <a:srgbClr val="0C11DE"/>
                </a:solidFill>
              </a:rPr>
              <a:t>пирамиды.</a:t>
            </a:r>
            <a:endParaRPr lang="ru-RU" sz="1500" dirty="0">
              <a:solidFill>
                <a:srgbClr val="0C11D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43" y="827458"/>
            <a:ext cx="4459857" cy="29767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448" y="112425"/>
            <a:ext cx="8577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Твердостью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называется способность металла или сплава оказывать сопротивление проникновению в него другого, более твердого тела.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8" y="4116427"/>
            <a:ext cx="4221011" cy="25640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135" y="4116427"/>
            <a:ext cx="4538842" cy="26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855013"/>
            <a:ext cx="4343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C11DE"/>
                </a:solidFill>
              </a:rPr>
              <a:t>Усталостью</a:t>
            </a:r>
            <a:r>
              <a:rPr lang="ru-RU" i="1" dirty="0" smtClean="0">
                <a:solidFill>
                  <a:srgbClr val="0C11DE"/>
                </a:solidFill>
              </a:rPr>
              <a:t> </a:t>
            </a:r>
            <a:r>
              <a:rPr lang="ru-RU" dirty="0" smtClean="0">
                <a:solidFill>
                  <a:srgbClr val="0C11DE"/>
                </a:solidFill>
              </a:rPr>
              <a:t>называется постепенное разрушение металла или сплава при большом числе повторно-переменных нагрузок; свойство выдерживать эти нагрузки называется </a:t>
            </a:r>
            <a:r>
              <a:rPr lang="ru-RU" b="1" i="1" dirty="0" smtClean="0">
                <a:solidFill>
                  <a:srgbClr val="0C11DE"/>
                </a:solidFill>
              </a:rPr>
              <a:t>выносливостью</a:t>
            </a:r>
            <a:r>
              <a:rPr lang="ru-RU" dirty="0" smtClean="0">
                <a:solidFill>
                  <a:srgbClr val="0C11DE"/>
                </a:solidFill>
              </a:rPr>
              <a:t>.</a:t>
            </a:r>
            <a:endParaRPr lang="ru-RU" dirty="0">
              <a:solidFill>
                <a:srgbClr val="0C11D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117" y="120185"/>
            <a:ext cx="3591164" cy="1624341"/>
          </a:xfrm>
          <a:prstGeom prst="rect">
            <a:avLst/>
          </a:prstGeom>
        </p:spPr>
      </p:pic>
      <p:pic>
        <p:nvPicPr>
          <p:cNvPr id="2050" name="Picture 2" descr="Базовые понятия. Запись 7 (физические свойства металлов) — Аквари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9" y="2782722"/>
            <a:ext cx="4205321" cy="18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680" y="120185"/>
            <a:ext cx="4841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Упругостью</a:t>
            </a:r>
            <a:r>
              <a:rPr lang="ru-RU" sz="1600" i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называется способность металла или сплава восстанавливать первоначальную форму после прекращения действия внешней нагрузки 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144" y="1199790"/>
            <a:ext cx="420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C11DE"/>
                </a:solidFill>
              </a:rPr>
              <a:t>Пластичностью</a:t>
            </a:r>
            <a:r>
              <a:rPr lang="ru-RU" i="1" dirty="0">
                <a:solidFill>
                  <a:srgbClr val="0C11DE"/>
                </a:solidFill>
              </a:rPr>
              <a:t> </a:t>
            </a:r>
            <a:r>
              <a:rPr lang="ru-RU" dirty="0">
                <a:solidFill>
                  <a:srgbClr val="0C11DE"/>
                </a:solidFill>
              </a:rPr>
              <a:t>называется способность металла или сплава, не разрушаясь, изменять форму под действием нагрузки и сохранять эту форму после ее снятия.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680" y="4775200"/>
            <a:ext cx="44569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C11DE"/>
                </a:solidFill>
              </a:rPr>
              <a:t>Ползучестью</a:t>
            </a:r>
            <a:r>
              <a:rPr lang="ru-RU" i="1" dirty="0">
                <a:solidFill>
                  <a:srgbClr val="0C11DE"/>
                </a:solidFill>
              </a:rPr>
              <a:t> </a:t>
            </a:r>
            <a:r>
              <a:rPr lang="ru-RU" dirty="0">
                <a:solidFill>
                  <a:srgbClr val="0C11DE"/>
                </a:solidFill>
              </a:rPr>
              <a:t>называется свойство металла или сплава медленно и непрерывно пластически деформироваться под действием постоянной нагрузки (особенно при повышенных температурах</a:t>
            </a:r>
            <a:r>
              <a:rPr lang="ru-RU" dirty="0" smtClean="0">
                <a:solidFill>
                  <a:srgbClr val="0C11DE"/>
                </a:solidFill>
              </a:rPr>
              <a:t>).</a:t>
            </a:r>
          </a:p>
          <a:p>
            <a:endParaRPr lang="ru-RU" dirty="0">
              <a:solidFill>
                <a:srgbClr val="0C11DE"/>
              </a:solidFill>
            </a:endParaRPr>
          </a:p>
        </p:txBody>
      </p:sp>
      <p:pic>
        <p:nvPicPr>
          <p:cNvPr id="13" name="Picture 8" descr="Испытание на ударный изгиб по Шарпи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8" y="3022023"/>
            <a:ext cx="1428752" cy="17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 вопросу о методике определения ударной вязкости металлов и сплав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618" y="1784432"/>
            <a:ext cx="1685258" cy="9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51973" y="2413337"/>
            <a:ext cx="2764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C11DE"/>
                </a:solidFill>
              </a:rPr>
              <a:t>Ударной вязкостью</a:t>
            </a:r>
            <a:r>
              <a:rPr lang="ru-RU" i="1" dirty="0">
                <a:solidFill>
                  <a:srgbClr val="0C11DE"/>
                </a:solidFill>
              </a:rPr>
              <a:t> </a:t>
            </a:r>
            <a:r>
              <a:rPr lang="ru-RU" dirty="0">
                <a:solidFill>
                  <a:srgbClr val="0C11DE"/>
                </a:solidFill>
              </a:rPr>
              <a:t>называется </a:t>
            </a:r>
            <a:r>
              <a:rPr lang="ru-RU" dirty="0" smtClean="0">
                <a:solidFill>
                  <a:srgbClr val="0C11DE"/>
                </a:solidFill>
              </a:rPr>
              <a:t>способ-</a:t>
            </a:r>
          </a:p>
          <a:p>
            <a:r>
              <a:rPr lang="ru-RU" dirty="0" err="1" smtClean="0">
                <a:solidFill>
                  <a:srgbClr val="0C11DE"/>
                </a:solidFill>
              </a:rPr>
              <a:t>ность</a:t>
            </a:r>
            <a:r>
              <a:rPr lang="ru-RU" dirty="0" smtClean="0">
                <a:solidFill>
                  <a:srgbClr val="0C11DE"/>
                </a:solidFill>
              </a:rPr>
              <a:t> </a:t>
            </a:r>
            <a:r>
              <a:rPr lang="ru-RU" dirty="0">
                <a:solidFill>
                  <a:srgbClr val="0C11DE"/>
                </a:solidFill>
              </a:rPr>
              <a:t>металла или </a:t>
            </a:r>
            <a:endParaRPr lang="ru-RU" dirty="0" smtClean="0">
              <a:solidFill>
                <a:srgbClr val="0C11DE"/>
              </a:solidFill>
            </a:endParaRPr>
          </a:p>
          <a:p>
            <a:r>
              <a:rPr lang="ru-RU" dirty="0" smtClean="0">
                <a:solidFill>
                  <a:srgbClr val="0C11DE"/>
                </a:solidFill>
              </a:rPr>
              <a:t>сплава </a:t>
            </a:r>
            <a:r>
              <a:rPr lang="ru-RU" dirty="0">
                <a:solidFill>
                  <a:srgbClr val="0C11DE"/>
                </a:solidFill>
              </a:rPr>
              <a:t>сопротивляться действию ударных </a:t>
            </a:r>
            <a:r>
              <a:rPr lang="ru-RU" dirty="0" smtClean="0">
                <a:solidFill>
                  <a:srgbClr val="0C11DE"/>
                </a:solidFill>
              </a:rPr>
              <a:t>нагрузок, измеряется </a:t>
            </a:r>
            <a:r>
              <a:rPr lang="ru-RU" dirty="0">
                <a:solidFill>
                  <a:srgbClr val="0C11DE"/>
                </a:solidFill>
              </a:rPr>
              <a:t>в </a:t>
            </a:r>
            <a:r>
              <a:rPr lang="ru-RU" dirty="0" err="1">
                <a:solidFill>
                  <a:srgbClr val="0C11DE"/>
                </a:solidFill>
              </a:rPr>
              <a:t>кгс•м</a:t>
            </a:r>
            <a:r>
              <a:rPr lang="ru-RU" dirty="0">
                <a:solidFill>
                  <a:srgbClr val="0C11DE"/>
                </a:solidFill>
              </a:rPr>
              <a:t>/см</a:t>
            </a:r>
            <a:r>
              <a:rPr lang="ru-RU" baseline="30000" dirty="0">
                <a:solidFill>
                  <a:srgbClr val="0C11DE"/>
                </a:solidFill>
              </a:rPr>
              <a:t>2</a:t>
            </a:r>
            <a:r>
              <a:rPr lang="ru-RU" dirty="0">
                <a:solidFill>
                  <a:srgbClr val="0C11DE"/>
                </a:solidFill>
              </a:rPr>
              <a:t> (Дж/м</a:t>
            </a:r>
            <a:r>
              <a:rPr lang="ru-RU" baseline="30000" dirty="0">
                <a:solidFill>
                  <a:srgbClr val="0C11DE"/>
                </a:solidFill>
              </a:rPr>
              <a:t>2</a:t>
            </a:r>
            <a:r>
              <a:rPr lang="ru-RU" dirty="0">
                <a:solidFill>
                  <a:srgbClr val="0C11DE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658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331"/>
            <a:ext cx="379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Технологические свойства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360" y="112143"/>
            <a:ext cx="53767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Технологические свойства характеризуются </a:t>
            </a:r>
            <a:r>
              <a:rPr lang="ru-RU" b="1" dirty="0" err="1">
                <a:solidFill>
                  <a:srgbClr val="FFFF00"/>
                </a:solidFill>
              </a:rPr>
              <a:t>жидкотекучестью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прокаливаемостью</a:t>
            </a:r>
            <a:r>
              <a:rPr lang="ru-RU" b="1" dirty="0">
                <a:solidFill>
                  <a:srgbClr val="FFFF00"/>
                </a:solidFill>
              </a:rPr>
              <a:t>, ковкостью, свариваемостью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обрабатываемостью резанием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623" y="1233245"/>
            <a:ext cx="3890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C11DE"/>
                </a:solidFill>
              </a:rPr>
              <a:t>Обрабатываемость резанием</a:t>
            </a:r>
            <a:r>
              <a:rPr lang="ru-RU" sz="1600" b="1" dirty="0">
                <a:solidFill>
                  <a:srgbClr val="0C11DE"/>
                </a:solidFill>
              </a:rPr>
              <a:t> </a:t>
            </a:r>
            <a:r>
              <a:rPr lang="ru-RU" sz="1600" dirty="0">
                <a:solidFill>
                  <a:srgbClr val="0C11DE"/>
                </a:solidFill>
              </a:rPr>
              <a:t>— способность металла изменять свою форму под действием режущего инструмента (резца, фрезы, сверла и т. д.) при различных </a:t>
            </a:r>
            <a:r>
              <a:rPr lang="ru-RU" sz="1600" dirty="0" smtClean="0">
                <a:solidFill>
                  <a:srgbClr val="0C11DE"/>
                </a:solidFill>
              </a:rPr>
              <a:t>операциях </a:t>
            </a:r>
            <a:r>
              <a:rPr lang="ru-RU" sz="1600" dirty="0">
                <a:solidFill>
                  <a:srgbClr val="0C11DE"/>
                </a:solidFill>
              </a:rPr>
              <a:t>механической обработки (обтачивании, фрезеровании, сверлении</a:t>
            </a:r>
            <a:r>
              <a:rPr lang="ru-RU" sz="1600" dirty="0" smtClean="0">
                <a:solidFill>
                  <a:srgbClr val="0C11DE"/>
                </a:solidFill>
              </a:rPr>
              <a:t>).</a:t>
            </a:r>
            <a:endParaRPr lang="ru-RU" sz="1600" dirty="0">
              <a:solidFill>
                <a:srgbClr val="0C11D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1" y="2971273"/>
            <a:ext cx="2671911" cy="3364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71797" y="3049127"/>
            <a:ext cx="30841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C11DE"/>
                </a:solidFill>
              </a:rPr>
              <a:t>Ковкость</a:t>
            </a:r>
            <a:r>
              <a:rPr lang="ru-RU" sz="1600" dirty="0">
                <a:solidFill>
                  <a:srgbClr val="0C11DE"/>
                </a:solidFill>
              </a:rPr>
              <a:t>—способность металла принимать определенную форму и размеры под влиянием прилагаемой нагрузки без разрушения</a:t>
            </a:r>
            <a:r>
              <a:rPr lang="ru-RU" sz="1600" dirty="0" smtClean="0">
                <a:solidFill>
                  <a:srgbClr val="0C11DE"/>
                </a:solidFill>
              </a:rPr>
              <a:t>.</a:t>
            </a:r>
            <a:endParaRPr lang="ru-RU" sz="1600" dirty="0">
              <a:solidFill>
                <a:srgbClr val="0C11D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233245"/>
            <a:ext cx="3961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C11DE"/>
                </a:solidFill>
              </a:rPr>
              <a:t>Свариваемость</a:t>
            </a:r>
            <a:r>
              <a:rPr lang="ru-RU" sz="1600" dirty="0">
                <a:solidFill>
                  <a:srgbClr val="0C11DE"/>
                </a:solidFill>
              </a:rPr>
              <a:t>—способность металлов образовывать прочные соединения при нагреве свариваемых частей до расплавленного или до пластичного состояния.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84" y="4457501"/>
            <a:ext cx="2911416" cy="2202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188" y="2415396"/>
            <a:ext cx="2878866" cy="42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. Жидкотекучесть [1991 Урвачев В.П., Кочетков В.В., Горина Н.Б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6" y="2733256"/>
            <a:ext cx="3598972" cy="16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635" y="109474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chemeClr val="bg1"/>
                </a:solidFill>
              </a:rPr>
              <a:t>Жидкотекучесть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Рис. 60. Кривая жидкотекучести сплавов системы А-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5" y="4537502"/>
            <a:ext cx="1880457" cy="22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1203" y="4637944"/>
            <a:ext cx="1224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C11DE"/>
                </a:solidFill>
                <a:latin typeface="Verdana" panose="020B0604030504040204" pitchFamily="34" charset="0"/>
              </a:rPr>
              <a:t>Кривая </a:t>
            </a:r>
            <a:endParaRPr lang="ru-RU" sz="1200" i="1" dirty="0" smtClean="0">
              <a:solidFill>
                <a:srgbClr val="0C11DE"/>
              </a:solidFill>
              <a:latin typeface="Verdana" panose="020B0604030504040204" pitchFamily="34" charset="0"/>
            </a:endParaRPr>
          </a:p>
          <a:p>
            <a:r>
              <a:rPr lang="ru-RU" sz="1200" i="1" dirty="0" err="1" smtClean="0">
                <a:solidFill>
                  <a:srgbClr val="0C11DE"/>
                </a:solidFill>
                <a:latin typeface="Verdana" panose="020B0604030504040204" pitchFamily="34" charset="0"/>
              </a:rPr>
              <a:t>жидкотекучести</a:t>
            </a:r>
            <a:r>
              <a:rPr lang="ru-RU" sz="1200" i="1" dirty="0" smtClean="0">
                <a:solidFill>
                  <a:srgbClr val="0C11DE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ru-RU" sz="1200" i="1" dirty="0" smtClean="0">
                <a:solidFill>
                  <a:srgbClr val="0C11DE"/>
                </a:solidFill>
                <a:latin typeface="Verdana" panose="020B0604030504040204" pitchFamily="34" charset="0"/>
              </a:rPr>
              <a:t>сплавов </a:t>
            </a:r>
          </a:p>
          <a:p>
            <a:r>
              <a:rPr lang="ru-RU" sz="1200" i="1" dirty="0" smtClean="0">
                <a:solidFill>
                  <a:srgbClr val="0C11DE"/>
                </a:solidFill>
                <a:latin typeface="Verdana" panose="020B0604030504040204" pitchFamily="34" charset="0"/>
              </a:rPr>
              <a:t>системы </a:t>
            </a:r>
            <a:r>
              <a:rPr lang="ru-RU" sz="1200" i="1" dirty="0">
                <a:solidFill>
                  <a:srgbClr val="0C11DE"/>
                </a:solidFill>
                <a:latin typeface="Verdana" panose="020B0604030504040204" pitchFamily="34" charset="0"/>
              </a:rPr>
              <a:t>А-В</a:t>
            </a:r>
            <a:endParaRPr lang="ru-RU" sz="1200" dirty="0">
              <a:solidFill>
                <a:srgbClr val="0C11D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6" y="610025"/>
            <a:ext cx="3685237" cy="2066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7598" y="71416"/>
            <a:ext cx="48564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Усадка</a:t>
            </a:r>
            <a:r>
              <a:rPr lang="ru-RU" sz="1600" dirty="0">
                <a:solidFill>
                  <a:schemeClr val="bg1"/>
                </a:solidFill>
              </a:rPr>
              <a:t> — относительное уменьшение основных линейных и объемных размеров отливки по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сравнению </a:t>
            </a:r>
            <a:r>
              <a:rPr lang="ru-RU" sz="1600" dirty="0">
                <a:solidFill>
                  <a:schemeClr val="bg1"/>
                </a:solidFill>
              </a:rPr>
              <a:t>с размерами модели, по которой 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она </a:t>
            </a:r>
            <a:r>
              <a:rPr lang="ru-RU" sz="1600" dirty="0">
                <a:solidFill>
                  <a:schemeClr val="bg1"/>
                </a:solidFill>
              </a:rPr>
              <a:t>была отформована.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2053" y="1197324"/>
            <a:ext cx="4822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C11DE"/>
                </a:solidFill>
              </a:rPr>
              <a:t>Величина усадки отливок зависит </a:t>
            </a:r>
            <a:r>
              <a:rPr lang="ru-RU" sz="1400" dirty="0" smtClean="0">
                <a:solidFill>
                  <a:srgbClr val="0C11DE"/>
                </a:solidFill>
              </a:rPr>
              <a:t>от </a:t>
            </a:r>
            <a:r>
              <a:rPr lang="ru-RU" sz="1400" b="1" dirty="0" smtClean="0">
                <a:solidFill>
                  <a:srgbClr val="0C11DE"/>
                </a:solidFill>
              </a:rPr>
              <a:t>химического состава сплава, конфигурации детали</a:t>
            </a:r>
            <a:r>
              <a:rPr lang="ru-RU" sz="1400" dirty="0" smtClean="0">
                <a:solidFill>
                  <a:srgbClr val="0C11DE"/>
                </a:solidFill>
              </a:rPr>
              <a:t>, </a:t>
            </a:r>
            <a:r>
              <a:rPr lang="ru-RU" sz="1400" dirty="0">
                <a:solidFill>
                  <a:srgbClr val="0C11DE"/>
                </a:solidFill>
              </a:rPr>
              <a:t>а также от других факторов</a:t>
            </a:r>
            <a:r>
              <a:rPr lang="ru-RU" sz="1400" dirty="0" smtClean="0">
                <a:solidFill>
                  <a:srgbClr val="0C11DE"/>
                </a:solidFill>
              </a:rPr>
              <a:t>.</a:t>
            </a:r>
            <a:endParaRPr lang="ru-RU" sz="1400" dirty="0">
              <a:solidFill>
                <a:srgbClr val="0C11D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273" y="1736057"/>
            <a:ext cx="4657725" cy="16929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608" y="3506282"/>
            <a:ext cx="1505040" cy="1938778"/>
          </a:xfrm>
          <a:prstGeom prst="rect">
            <a:avLst/>
          </a:prstGeom>
        </p:spPr>
      </p:pic>
      <p:pic>
        <p:nvPicPr>
          <p:cNvPr id="3080" name="Picture 8" descr="Усадка. Объемная и линейная усадка металла. - ХУДОЖЕСТВЕННОЕ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97" y="3571330"/>
            <a:ext cx="2040012" cy="18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97898" y="5482273"/>
            <a:ext cx="5506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C11DE"/>
                </a:solidFill>
              </a:rPr>
              <a:t>Объемная усадка </a:t>
            </a:r>
            <a:r>
              <a:rPr lang="ru-RU" sz="1200" i="1" dirty="0">
                <a:solidFill>
                  <a:srgbClr val="0C11DE"/>
                </a:solidFill>
              </a:rPr>
              <a:t>металла</a:t>
            </a:r>
            <a:r>
              <a:rPr lang="ru-RU" sz="1200" dirty="0">
                <a:solidFill>
                  <a:srgbClr val="0C11DE"/>
                </a:solidFill>
              </a:rPr>
              <a:t> — изменение объема металла при его охлаждении, которое практически зависит от изменения температуры (если нет агрегатных или аллотропических превращений</a:t>
            </a:r>
            <a:r>
              <a:rPr lang="ru-RU" sz="1200" dirty="0" smtClean="0">
                <a:solidFill>
                  <a:srgbClr val="0C11DE"/>
                </a:solidFill>
              </a:rPr>
              <a:t>).</a:t>
            </a:r>
          </a:p>
          <a:p>
            <a:r>
              <a:rPr lang="ru-RU" sz="1200" b="1" i="1" dirty="0">
                <a:solidFill>
                  <a:srgbClr val="0C11DE"/>
                </a:solidFill>
              </a:rPr>
              <a:t>Линейная усадка</a:t>
            </a:r>
            <a:r>
              <a:rPr lang="ru-RU" sz="1200" b="1" dirty="0">
                <a:solidFill>
                  <a:srgbClr val="0C11DE"/>
                </a:solidFill>
              </a:rPr>
              <a:t> </a:t>
            </a:r>
            <a:r>
              <a:rPr lang="ru-RU" sz="1200" dirty="0">
                <a:solidFill>
                  <a:srgbClr val="0C11DE"/>
                </a:solidFill>
              </a:rPr>
              <a:t>металлов</a:t>
            </a:r>
            <a:r>
              <a:rPr lang="ru-RU" sz="1200" b="1" dirty="0">
                <a:solidFill>
                  <a:srgbClr val="0C11DE"/>
                </a:solidFill>
              </a:rPr>
              <a:t> </a:t>
            </a:r>
            <a:r>
              <a:rPr lang="ru-RU" sz="1200" dirty="0">
                <a:solidFill>
                  <a:srgbClr val="0C11DE"/>
                </a:solidFill>
              </a:rPr>
              <a:t>и сплавов отражает изменение линейных размеров отливки после образования на ее поверхности жесткого кристаллического скелета и охлаждения отливки до комнатной температуры.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2044" y="3586433"/>
            <a:ext cx="1224027" cy="187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7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348" y="1296759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C11DE"/>
                </a:solidFill>
              </a:rPr>
              <a:t>Различают </a:t>
            </a:r>
            <a:r>
              <a:rPr lang="ru-RU" sz="1600" dirty="0">
                <a:solidFill>
                  <a:srgbClr val="0C11DE"/>
                </a:solidFill>
              </a:rPr>
              <a:t>два вида ликвации: </a:t>
            </a:r>
            <a:r>
              <a:rPr lang="ru-RU" sz="1600" b="1" dirty="0">
                <a:solidFill>
                  <a:srgbClr val="0C11DE"/>
                </a:solidFill>
              </a:rPr>
              <a:t>внутрикристаллическую</a:t>
            </a:r>
            <a:r>
              <a:rPr lang="ru-RU" sz="1600" dirty="0">
                <a:solidFill>
                  <a:srgbClr val="0C11DE"/>
                </a:solidFill>
              </a:rPr>
              <a:t> и </a:t>
            </a:r>
            <a:r>
              <a:rPr lang="ru-RU" sz="1600" b="1" dirty="0">
                <a:solidFill>
                  <a:srgbClr val="0C11DE"/>
                </a:solidFill>
              </a:rPr>
              <a:t>зональную</a:t>
            </a:r>
            <a:r>
              <a:rPr lang="ru-RU" sz="1600" dirty="0">
                <a:solidFill>
                  <a:srgbClr val="0C11DE"/>
                </a:solidFill>
              </a:rPr>
              <a:t>. </a:t>
            </a:r>
            <a:endParaRPr lang="ru-RU" sz="1600" dirty="0" smtClean="0">
              <a:solidFill>
                <a:srgbClr val="0C11DE"/>
              </a:solidFill>
            </a:endParaRPr>
          </a:p>
          <a:p>
            <a:r>
              <a:rPr lang="ru-RU" sz="1600" b="1" dirty="0" smtClean="0">
                <a:solidFill>
                  <a:srgbClr val="0C11DE"/>
                </a:solidFill>
              </a:rPr>
              <a:t>Внутрикристаллическая ликвация </a:t>
            </a:r>
            <a:r>
              <a:rPr lang="ru-RU" sz="1600" dirty="0" smtClean="0">
                <a:solidFill>
                  <a:srgbClr val="0C11DE"/>
                </a:solidFill>
              </a:rPr>
              <a:t>характерна для фасонных отливок, изготовляемых из сплавов, образующих твердые растворы. </a:t>
            </a:r>
          </a:p>
          <a:p>
            <a:r>
              <a:rPr lang="ru-RU" sz="1600" b="1" dirty="0" smtClean="0">
                <a:solidFill>
                  <a:srgbClr val="0C11DE"/>
                </a:solidFill>
              </a:rPr>
              <a:t>Зональная </a:t>
            </a:r>
            <a:r>
              <a:rPr lang="ru-RU" sz="1600" b="1" dirty="0">
                <a:solidFill>
                  <a:srgbClr val="0C11DE"/>
                </a:solidFill>
              </a:rPr>
              <a:t>ликвация </a:t>
            </a:r>
            <a:r>
              <a:rPr lang="ru-RU" sz="1600" dirty="0">
                <a:solidFill>
                  <a:srgbClr val="0C11DE"/>
                </a:solidFill>
              </a:rPr>
              <a:t>наблюдается в толстостенных отливках, слитках, которые медленно охлаждаются в формах.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853" y="303140"/>
            <a:ext cx="8652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Ликвация</a:t>
            </a:r>
            <a:r>
              <a:rPr lang="ru-RU" dirty="0">
                <a:solidFill>
                  <a:schemeClr val="bg1"/>
                </a:solidFill>
              </a:rPr>
              <a:t> — свойство сплавов образовывать </a:t>
            </a:r>
            <a:r>
              <a:rPr lang="ru-RU" sz="1600" dirty="0">
                <a:solidFill>
                  <a:schemeClr val="bg1"/>
                </a:solidFill>
              </a:rPr>
              <a:t>при</a:t>
            </a:r>
            <a:r>
              <a:rPr lang="ru-RU" dirty="0">
                <a:solidFill>
                  <a:schemeClr val="bg1"/>
                </a:solidFill>
              </a:rPr>
              <a:t> охлаждении и кристаллизации отливки с неоднородным химическим составом.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52" y="2827232"/>
            <a:ext cx="5758835" cy="36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45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3117</TotalTime>
  <Words>565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Механические, технологические  и эксплуатационные свойства сплавов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даулет</cp:lastModifiedBy>
  <cp:revision>346</cp:revision>
  <dcterms:created xsi:type="dcterms:W3CDTF">2017-10-09T05:58:02Z</dcterms:created>
  <dcterms:modified xsi:type="dcterms:W3CDTF">2020-03-28T05:16:00Z</dcterms:modified>
</cp:coreProperties>
</file>