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735763" cy="9799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C5AD9"/>
    <a:srgbClr val="FF3300"/>
    <a:srgbClr val="FF5D5D"/>
    <a:srgbClr val="FF3333"/>
    <a:srgbClr val="7E0000"/>
    <a:srgbClr val="C8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921" y="1069848"/>
            <a:ext cx="8427443" cy="469710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специальность 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5В070900 -  «Металлургия»</a:t>
            </a: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Дисциплина  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Сплавы цветных и черных металлов</a:t>
            </a:r>
            <a:r>
              <a:rPr lang="kk-K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лекция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№</a:t>
            </a:r>
            <a:r>
              <a:rPr lang="ru-RU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kk-KZ" sz="2200" b="1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36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Цветные металлы и сплавы, их свойства и назначение</a:t>
            </a:r>
            <a: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kk-KZ" sz="2400" b="1" i="1" dirty="0" smtClean="0">
                <a:cs typeface="Arial" panose="020B0604020202020204" pitchFamily="34" charset="0"/>
              </a:rPr>
              <a:t/>
            </a:r>
            <a:br>
              <a:rPr lang="kk-KZ" sz="2400" b="1" i="1" dirty="0" smtClean="0">
                <a:cs typeface="Arial" panose="020B0604020202020204" pitchFamily="34" charset="0"/>
              </a:rPr>
            </a:br>
            <a:r>
              <a:rPr lang="kk-KZ" sz="2400" b="1" i="1" dirty="0" smtClean="0">
                <a:cs typeface="Arial" panose="020B0604020202020204" pitchFamily="34" charset="0"/>
              </a:rPr>
              <a:t>сениор-лектор, канд. техн. наук -  Бошкаева Л.Т. </a:t>
            </a:r>
            <a:br>
              <a:rPr lang="kk-KZ" sz="2400" b="1" i="1" dirty="0" smtClean="0">
                <a:cs typeface="Arial" panose="020B0604020202020204" pitchFamily="34" charset="0"/>
              </a:rPr>
            </a:br>
            <a:endParaRPr lang="ru-RU" sz="2400" b="1" i="1" dirty="0"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435" y="832139"/>
            <a:ext cx="1963617" cy="72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829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Алюминиевые сплавы. </a:t>
            </a:r>
            <a:r>
              <a:rPr lang="ru-RU" dirty="0"/>
              <a:t>Они получаются добавкой к алюминию меди, цинка, магния, кремния, марганца и других компонентов. Такие сплавы имеют небольшой удельный вес и высокие механические свойства.</a:t>
            </a:r>
          </a:p>
          <a:p>
            <a:r>
              <a:rPr lang="ru-RU" dirty="0"/>
              <a:t>Алюминиевые сплавы разделяются на деформируемые и литейные.</a:t>
            </a:r>
          </a:p>
          <a:p>
            <a:r>
              <a:rPr lang="ru-RU" b="1" dirty="0"/>
              <a:t>Деформируемые сплавы</a:t>
            </a:r>
            <a:r>
              <a:rPr lang="ru-RU" dirty="0"/>
              <a:t>, упрочняемые термической обработкой, могут быть следующих марок: АК6, АК8, АК2, АК4. Они обладают высокой прочностью и пластичностью, поэтому из них изготовляют полуфабрикаты ковкой, прокаткой и прессованием. Сплавы АК2 и АК4 содержат никель и являются жаропрочными. Они применяются после термической обработки для изготовления поршней, головок цилиндров, работающих при повышенных температурах.</a:t>
            </a:r>
          </a:p>
          <a:p>
            <a:r>
              <a:rPr lang="ru-RU" dirty="0"/>
              <a:t>К деформируемым алюминиевым сплавам, упрочняемым термической обработкой, относится также дюралюминий марок Д1, Д6, Д16, Д18. Дюралюминий выпускается в виде листов, прессованных и катаных профилей, прутков и штамповок. Сплав Д18 применяют для заклепок, так как он может расклепываться в любое время после старения.</a:t>
            </a:r>
          </a:p>
          <a:p>
            <a:r>
              <a:rPr lang="ru-RU" dirty="0"/>
              <a:t>Для повышенной коррозийной стойкости дюралюминий покрывается (плакируется) чистым алюминием. Плакированием называют горячую прокатку слитков дюралюминия вместе с листами чистого алюминия.</a:t>
            </a:r>
          </a:p>
          <a:p>
            <a:r>
              <a:rPr lang="ru-RU" dirty="0"/>
              <a:t>Химический состав деформируемых алюминиевых сплавов приведен в таблице: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8516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22001712"/>
              </p:ext>
            </p:extLst>
          </p:nvPr>
        </p:nvGraphicFramePr>
        <p:xfrm>
          <a:off x="1856364" y="1884166"/>
          <a:ext cx="8472199" cy="25631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28972"/>
                <a:gridCol w="1328972"/>
                <a:gridCol w="1162851"/>
                <a:gridCol w="1162851"/>
                <a:gridCol w="1162851"/>
                <a:gridCol w="1827337"/>
                <a:gridCol w="498365"/>
              </a:tblGrid>
              <a:tr h="23170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Марка сплава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Основные компоненты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Прочие компоненты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Al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17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Mg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АМц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1,0-1,6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АМг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2,0-2,8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0,4-0,8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0,4-0,8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3,8-4,8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0,65-1,0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0,5-1,0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4,6-5,2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1,2-1,8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0,3-0,9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3,8-4,9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2,2-3,0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1,4-1,8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0,5-1,2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1,9-2,5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1,0-1,5Ni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1,1-1,6Fe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АК8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0,4-0,8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0,6-1,2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0,4-1,0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3,9-4,8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850573" y="788675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Химический состав деформируемых алюминиевых сплавов, % (ГОСТ 4784-49)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684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7467" y="500427"/>
            <a:ext cx="9909077" cy="251293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Сплавы </a:t>
            </a:r>
            <a:r>
              <a:rPr lang="ru-RU" dirty="0" err="1"/>
              <a:t>АМц</a:t>
            </a:r>
            <a:r>
              <a:rPr lang="ru-RU" dirty="0"/>
              <a:t> и </a:t>
            </a:r>
            <a:r>
              <a:rPr lang="ru-RU" dirty="0" err="1"/>
              <a:t>АМг</a:t>
            </a:r>
            <a:r>
              <a:rPr lang="ru-RU" dirty="0"/>
              <a:t> термическому упрочнению не подвергают. Из них изготовляют трубопроводы и сварные масляные резервуары.</a:t>
            </a:r>
          </a:p>
          <a:p>
            <a:r>
              <a:rPr lang="ru-RU" b="1" dirty="0"/>
              <a:t>Литейные алюминиевые сплавы</a:t>
            </a:r>
            <a:r>
              <a:rPr lang="ru-RU" dirty="0"/>
              <a:t> почти не стареют естественно. Их прочностные свойства повышаются искусственным старением.</a:t>
            </a:r>
          </a:p>
          <a:p>
            <a:r>
              <a:rPr lang="ru-RU" dirty="0"/>
              <a:t>Из литейных сплавов наибольшее распространение получили силумины - сплавы алюминия с кремнием.</a:t>
            </a:r>
          </a:p>
          <a:p>
            <a:r>
              <a:rPr lang="ru-RU" dirty="0"/>
              <a:t>Силумины обладают высокими механическими свойствами и большой </a:t>
            </a:r>
            <a:r>
              <a:rPr lang="ru-RU" dirty="0" err="1"/>
              <a:t>жидкотекучестью</a:t>
            </a:r>
            <a:r>
              <a:rPr lang="ru-RU" dirty="0"/>
              <a:t>, позволяющей отливать сложные и тонкостенные детали. Химический состав некоторых марок алюминиевых литейных сплавов дан в таблице:</a:t>
            </a:r>
          </a:p>
          <a:p>
            <a:r>
              <a:rPr lang="ru-RU" b="1" dirty="0"/>
              <a:t>Химический состав алюминиевых литейных сплавов, % (ГОСТ 2685-53)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4111646"/>
              </p:ext>
            </p:extLst>
          </p:nvPr>
        </p:nvGraphicFramePr>
        <p:xfrm>
          <a:off x="3866140" y="2902335"/>
          <a:ext cx="7127441" cy="28126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0320"/>
                <a:gridCol w="1210320"/>
                <a:gridCol w="806881"/>
                <a:gridCol w="941360"/>
                <a:gridCol w="941360"/>
                <a:gridCol w="1344800"/>
                <a:gridCol w="672400"/>
              </a:tblGrid>
              <a:tr h="3713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Марка сплава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Основные компоненты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Прочие компоненты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Al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1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Mg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48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10,0-13,0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71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4,0-6,0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1,5-3,5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0,17-0,30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8,0-10,5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0,25-0,5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0,35-0,60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4,5-5,5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1,0-1,5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1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АЛ9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6,0-8,0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6411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787235" y="375027"/>
            <a:ext cx="9060874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Магниевые сплавы. 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Подобно алюминиевым магниевые сплавы подразделяются на деформируемые и литейные. Прочность и пластичность магниевых сплавов ниже, чем у алюминиевых. Удельный вес магниевых сплавов-1,74. Характерной особенностью термообработки магниевых сплавов является длительная выдержка их при закалке и отпуске. Деформируемые магниевые сплавы марок МА1, МА2, МА5, МА8 применяют для изготовления высоконагруженных деталей самолетов, а литейные сплавы марок МЛ2, МЛЗ, МЛ4, МЛ5 - для изготовления деталей двигателей, корпусов приборов, колодок колесных тормозов автомобилей и корпусов фотокамер. Химический состав магниевых сплавов приведен в таблице: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Химический состав магниевых сплавов</a:t>
            </a: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16597403"/>
              </p:ext>
            </p:extLst>
          </p:nvPr>
        </p:nvGraphicFramePr>
        <p:xfrm>
          <a:off x="1598757" y="3283516"/>
          <a:ext cx="8106354" cy="33854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1129"/>
                <a:gridCol w="1260989"/>
                <a:gridCol w="1260989"/>
                <a:gridCol w="1441129"/>
                <a:gridCol w="1441129"/>
                <a:gridCol w="1260989"/>
              </a:tblGrid>
              <a:tr h="44107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Марка сплава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Основные компоненты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Zn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Mg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Литейные сплавы (ГОСТ2856-55)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МЛ1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МЛ2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МЛЗ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МЛ4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МЛ6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2,5-3,5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5,0-7,0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9,0-10,2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0,5-1,5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2,0-3,0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0,6-1,2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1,0-2,0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0,1-0,5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1,0-1,5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Деформируемые сплавы (АМТУ 371-56)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МАЗ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3,0-4,0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5,5-7,0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6,5-8,0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7,8-9,2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0,5-1,5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2,5-3,5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0,2-0,3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0,15-0,5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53021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9155" y="864108"/>
            <a:ext cx="10675313" cy="2668801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/>
              <a:t>Антифрикционные (подшипниковые) сплавы. </a:t>
            </a:r>
            <a:r>
              <a:rPr lang="ru-RU" dirty="0"/>
              <a:t>Антифрикционными называют сплавы, из которых изготовляют подшипники и трущиеся детали, применяя для этого баббиты, бронзы, антифрикционные чугуны, цинковые сплавы и другие материалы, предохраняющие трущиеся детали, например валы, от износа и создающие необходимые условия для смазки.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Наибольшее применение для изготовления подшипников находят </a:t>
            </a:r>
            <a:r>
              <a:rPr lang="ru-RU" dirty="0" err="1"/>
              <a:t>оловянистые</a:t>
            </a:r>
            <a:r>
              <a:rPr lang="ru-RU" dirty="0"/>
              <a:t> бронзы Бр.ОЦС4-4-2,5 и Бр.ОФ6,5-0,15, обладающие низким коэффициентом трения.</a:t>
            </a:r>
          </a:p>
          <a:p>
            <a:r>
              <a:rPr lang="ru-RU" dirty="0"/>
              <a:t>В целях экономии дорогостоящих </a:t>
            </a:r>
            <a:r>
              <a:rPr lang="ru-RU" dirty="0" err="1"/>
              <a:t>оловянистых</a:t>
            </a:r>
            <a:r>
              <a:rPr lang="ru-RU" dirty="0"/>
              <a:t> бронз для изготовления втулок, заливки вкладышей и подшипников используют цинковые сплавы ЦАМ10-5 и ЦАМЭ-1,5. По ГОСТ 7117 - 54 сплав ЦАМ10-5 содержит 9,0-12% алюминия, 4,0-5,5°/о меди, 0,03-0,06% магния и остальное - цинк.</a:t>
            </a:r>
          </a:p>
          <a:p>
            <a:r>
              <a:rPr lang="ru-RU" dirty="0"/>
              <a:t>В качестве антифрикционных сплавов для подшипников можно применять и пористые металлокерамические материалы на основе </a:t>
            </a:r>
            <a:r>
              <a:rPr lang="ru-RU" dirty="0" err="1"/>
              <a:t>железомеднографитовых</a:t>
            </a:r>
            <a:r>
              <a:rPr lang="ru-RU" dirty="0"/>
              <a:t> порошковых смесей (1,0-1,5% меди, 0,9-1,1°/о графита и остальное - железо).</a:t>
            </a:r>
          </a:p>
          <a:p>
            <a:r>
              <a:rPr lang="ru-RU" dirty="0"/>
              <a:t>Обычно из этих сплавов изготовляют втулки и вкладыши прессованием порошковых смесей и последующим спеканием при температуре 1100-1150° С. Такие втулки имеют от 15 до 30% тончайших, соединенных между собой пор. После пропитки машинным маслом втулки становятся самосмазывающимися. Они применяются в текстильных хлопкоуборочных и швейных машинах, в которых смазка подшипников невозможна из-за загрязнения тканей, хлопка и т. п. 66</a:t>
            </a:r>
          </a:p>
          <a:p>
            <a:r>
              <a:rPr lang="ru-RU" dirty="0"/>
              <a:t>Большую группу подшипниковых сплавов составляют баббиты. Они обладают высокой пластичностью, хорошей </a:t>
            </a:r>
            <a:r>
              <a:rPr lang="ru-RU" dirty="0" err="1"/>
              <a:t>прирабатываемостью</a:t>
            </a:r>
            <a:r>
              <a:rPr lang="ru-RU" dirty="0"/>
              <a:t> и низким коэффициентом трения. Высокие антифрикционные свойства их связаны с особой структурой - твердыми кристалликами в мягкой основе.</a:t>
            </a:r>
          </a:p>
          <a:p>
            <a:r>
              <a:rPr lang="ru-RU" dirty="0"/>
              <a:t>Баббиты маркируют следующим образом (ГОСТ 1320-55): Б89, Б83 и т. д. Буква Б указывает, а название сплава, а цифра - на среднее содержание в нем олова. Химический состав баббитов и их назначение приведены в таблице:</a:t>
            </a:r>
          </a:p>
          <a:p>
            <a:r>
              <a:rPr lang="ru-RU" b="1" dirty="0"/>
              <a:t>Химический состав (%) и назначение баббитов (ГОСТ 1320-55</a:t>
            </a:r>
            <a:r>
              <a:rPr lang="ru-RU" b="1" dirty="0" smtClean="0"/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97860164"/>
              </p:ext>
            </p:extLst>
          </p:nvPr>
        </p:nvGraphicFramePr>
        <p:xfrm>
          <a:off x="1570183" y="3982584"/>
          <a:ext cx="8062189" cy="1659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5153"/>
                <a:gridCol w="735153"/>
                <a:gridCol w="735153"/>
                <a:gridCol w="441093"/>
                <a:gridCol w="882185"/>
                <a:gridCol w="441093"/>
                <a:gridCol w="882185"/>
                <a:gridCol w="3210174"/>
              </a:tblGrid>
              <a:tr h="2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Марка сплава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Sb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Cd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Pb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Прочие элементы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Назначение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13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10-12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5,5-6,5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турбин, турбокомпрессоров и т.д.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1,5-2,0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15-17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Для электродвигателей и прокатных станов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8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СОС6-6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5,5-6,5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5,5-6,5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Для вкладышей подшипников автомобилей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5103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Свинцовый баббит С0С6-6 имеет высокие эксплуатационные качества и в настоящее время является основным материалом, из которого изготовляют подшипники для двигателей легковых и грузовых автомобилей.</a:t>
            </a:r>
          </a:p>
          <a:p>
            <a:r>
              <a:rPr lang="ru-RU" dirty="0"/>
              <a:t>Для деталей, работающих с повышенным удельным давление ем, например рессорных втулок автомобилей, часто применяют антифрикционный ковкий чугун. Отожженный ковкий чугун обычно состоит из 2,5-2,75% углерода; 1,0-1,2% кремния,. 0.45-0,55% марганца; 0,06% хрома; 0,12-0,17% фосфора и 0,15-0,17% серы.</a:t>
            </a:r>
          </a:p>
        </p:txBody>
      </p:sp>
    </p:spTree>
    <p:extLst>
      <p:ext uri="{BB962C8B-B14F-4D97-AF65-F5344CB8AC3E}">
        <p14:creationId xmlns:p14="http://schemas.microsoft.com/office/powerpoint/2010/main" xmlns="" val="2708168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Цветные металлы. </a:t>
            </a:r>
            <a:r>
              <a:rPr lang="ru-RU" dirty="0"/>
              <a:t>К цветным металлам, наиболее широко применяемым в технике, относятся медь, алюминий, олово, свинец, цинк, магний, титан и их сплавы. В чистом виде цветные металлы используют редко, в основном их применяют в виде сплавов.</a:t>
            </a:r>
          </a:p>
          <a:p>
            <a:r>
              <a:rPr lang="ru-RU" dirty="0"/>
              <a:t>Цветные металлы - это наиболее дорогой и ценный технический материал.</a:t>
            </a:r>
          </a:p>
          <a:p>
            <a:r>
              <a:rPr lang="ru-RU" dirty="0"/>
              <a:t>Легирующие элементы, входящие в состав цветных металлов и сплавов, обозначают заглавными буквами русского алфавита, например алюминий - А, бериллий - Б, железо - Ж, кремний - К, медь - М и т. д.</a:t>
            </a:r>
          </a:p>
          <a:p>
            <a:r>
              <a:rPr lang="ru-RU" b="1" dirty="0"/>
              <a:t>Медь. </a:t>
            </a:r>
            <a:r>
              <a:rPr lang="ru-RU" dirty="0"/>
              <a:t>Она имеет характерный красноватый цвет, в природе встречается в виде сернистых соединений, в окислах и очень редко в чистом виде. Медь маркируют буквой М. В зависимости от чистоты меди (ГОСТ 859-2001). Самая чистая медь - содержит 99,99% меди и 0,01% примесей. Благодаря высокой пластичности медь хорошо обрабатывается давлением в холодном и горячем состоянии. Она обладает хорошей электропроводностью. Из нее изготовляют проводники электрического тока - провода и кабели.</a:t>
            </a:r>
          </a:p>
          <a:p>
            <a:r>
              <a:rPr lang="ru-RU" b="1" dirty="0"/>
              <a:t>Олово</a:t>
            </a:r>
            <a:r>
              <a:rPr lang="ru-RU" dirty="0"/>
              <a:t>. Олово очень мягкий металл серебристо-белого цвета с желтоватым оттенком. Оно разделяется на шесть марок (ГОСТ 860-41): ОВЧ-000, О1ПЧ, 01, 02, 03, 04. Самое чистое олово - марки ОВЧ-000, содержащее 99,999% олова и 0,001% примесей.</a:t>
            </a:r>
          </a:p>
          <a:p>
            <a:r>
              <a:rPr lang="ru-RU" dirty="0"/>
              <a:t>Олово в чистом виде применяют для лужения жести.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5381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Цинк.</a:t>
            </a:r>
            <a:r>
              <a:rPr lang="ru-RU" dirty="0"/>
              <a:t> Цинк - это хрупкий металл белого цвета с голубоватым оттенком. В зависимости от химического состава установ­лены шесть марок цинка (ГОСТ 3640-47): ЦВ (99,99% цинка), Ц0, Ц1, Ц2, ЦЗ, Ц4 (99,50% цинка). Цинк используют для покрытия изделий (</a:t>
            </a:r>
            <a:r>
              <a:rPr lang="ru-RU" dirty="0" err="1"/>
              <a:t>цинкование</a:t>
            </a:r>
            <a:r>
              <a:rPr lang="ru-RU" dirty="0"/>
              <a:t>), чтобы предохранить их от атмосферной коррозии.</a:t>
            </a:r>
          </a:p>
          <a:p>
            <a:r>
              <a:rPr lang="ru-RU" b="1" dirty="0"/>
              <a:t>Свинец. </a:t>
            </a:r>
            <a:r>
              <a:rPr lang="ru-RU" dirty="0"/>
              <a:t>Это мягкий металл синевато-серого цвета, быстро тускнеющий на воздухе. ГОСТ 3778-56 устанавливает шесть марок свинца: СО (99,992% свинца), С1, С2, СЗ, </a:t>
            </a:r>
            <a:r>
              <a:rPr lang="ru-RU" dirty="0" err="1"/>
              <a:t>СЗСу</a:t>
            </a:r>
            <a:r>
              <a:rPr lang="ru-RU" dirty="0"/>
              <a:t>, С4 (99,60% свинца). Свинец хорошо отливается и прокатывается. Из для перекачки кислот, для производства аккумуляторов и т. д. Свинец - очень хорошая защита от рентгеновских лучей.</a:t>
            </a:r>
          </a:p>
          <a:p>
            <a:r>
              <a:rPr lang="ru-RU" b="1" dirty="0"/>
              <a:t>Алюминий.</a:t>
            </a:r>
            <a:r>
              <a:rPr lang="ru-RU" dirty="0"/>
              <a:t> Алюминий - мягкий металл белого цвета. Он добывается путем электролиза из алюминиевой руды - бокситов и хорошо поддается прокатке и ковке. Особенностями алюминия являются легкость, хорошая электропроводность (60% электропроводности меди) и высокая коррозийная стойкость.</a:t>
            </a:r>
          </a:p>
          <a:p>
            <a:r>
              <a:rPr lang="ru-RU" dirty="0"/>
              <a:t>По ГОСТ 3549-55 алюминий выпускается нескольких марок. Самой высокой по чистоте является марка АВ0000, содержащая 99,996% алюминия. Из алюминия изготовляют провода, кабели, змеевики (испарители) в холодильниках и т. д. Окислы алюминия безвредны.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1071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Магний.</a:t>
            </a:r>
            <a:r>
              <a:rPr lang="ru-RU" dirty="0"/>
              <a:t> Магний - самый леший металл из всех применяемых в технике (удельный вес его 1,74). Он легко воспламеняется и при его горении возникает высокая температура. Наиболее •опасны в этом отношении порошок, тонкая лента, мелкая стружка и т. п. Механические свойства магния низкие, поэтому он находит ограниченное применение в технике. В литейном деле из магния выплавляют высокопрочный магниевый чугун. Чаще всего магний используют в виде сплавов с алюминием, цинком. ГОСТ 804-62 устанавливает две марки магния: </a:t>
            </a:r>
            <a:r>
              <a:rPr lang="ru-RU" dirty="0" err="1"/>
              <a:t>Mgl</a:t>
            </a:r>
            <a:r>
              <a:rPr lang="ru-RU" dirty="0"/>
              <a:t> (99,92% магния) и Mg2 (99,85% магния).</a:t>
            </a:r>
          </a:p>
          <a:p>
            <a:r>
              <a:rPr lang="ru-RU" b="1" dirty="0"/>
              <a:t>Титан.</a:t>
            </a:r>
            <a:r>
              <a:rPr lang="ru-RU" dirty="0"/>
              <a:t> Это металл серебристо-белого цвета, тугоплавкий (плавится при 1725° С) и легкий, стойкий на воздухе и даже в атмосфере морского климата.</a:t>
            </a:r>
          </a:p>
          <a:p>
            <a:r>
              <a:rPr lang="ru-RU" dirty="0"/>
              <a:t>По распространенности титан занимает четвертое место среди конструкционных металлов, уступая лишь алюминию, железу и магнию. Прочность его вдвое больше, чем у железа, и почти в шесть раз больше, чем у алюминия. Ценными свойствами титана являются его высокие химическая и коррозийная стойкость.</a:t>
            </a:r>
          </a:p>
          <a:p>
            <a:r>
              <a:rPr lang="ru-RU" dirty="0"/>
              <a:t>Титан обладает высокой пластичностью. Он хорошо куется, легко прокатывается в листы, ленты и даже в фольгу.</a:t>
            </a:r>
          </a:p>
          <a:p>
            <a:r>
              <a:rPr lang="ru-RU" dirty="0"/>
              <a:t>Наибольшее применение титан находит в виде сплавов для изготовления лопастей газовых турбин и производства жаропрочных сталей.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197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Медные сплавы. </a:t>
            </a:r>
            <a:r>
              <a:rPr lang="ru-RU" dirty="0"/>
              <a:t>Важнейшими сплавами на основе меди яв­ляются латунь и бронза.</a:t>
            </a:r>
          </a:p>
          <a:p>
            <a:r>
              <a:rPr lang="ru-RU" b="1" dirty="0"/>
              <a:t>Латунь</a:t>
            </a:r>
            <a:r>
              <a:rPr lang="ru-RU" dirty="0"/>
              <a:t> - это сплав меди с цинком. Кроме цинка, латунь содержит и другие элементы, но в меньшем, чем цинк, количестве. Латунь маркируют буквой Л, за которой стоят цифры, указывающие на содержание меди, например латунь марки Л80 состоит из 80% меди и 20% цинка. Если в латунь вводится 1% свинца, то она будет обозначаться ЛС59-1 и содержать 59% меди, 40% цинка и 1% свинца.</a:t>
            </a:r>
          </a:p>
          <a:p>
            <a:r>
              <a:rPr lang="ru-RU" dirty="0"/>
              <a:t>Латуни обладают высокой коррозийной стойкостью, пластичностью, легко поддаются прокатке, ковке и вытяжке.</a:t>
            </a:r>
          </a:p>
          <a:p>
            <a:r>
              <a:rPr lang="ru-RU" dirty="0"/>
              <a:t>В технике находят применение латуни, содержащие от 10 до 42% цинка.</a:t>
            </a:r>
          </a:p>
          <a:p>
            <a:r>
              <a:rPr lang="ru-RU" dirty="0"/>
              <a:t>В зависимости от назначения латуни могут быть обрабатываемыми давлением, литейными и специальными. Химический состав некоторых марок латуней приведен в таблице: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99530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7176056"/>
              </p:ext>
            </p:extLst>
          </p:nvPr>
        </p:nvGraphicFramePr>
        <p:xfrm>
          <a:off x="1309254" y="1849581"/>
          <a:ext cx="8655629" cy="33147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8903"/>
                <a:gridCol w="1055566"/>
                <a:gridCol w="1013341"/>
                <a:gridCol w="802229"/>
                <a:gridCol w="1013341"/>
                <a:gridCol w="1182232"/>
                <a:gridCol w="844451"/>
                <a:gridCol w="1055566"/>
              </a:tblGrid>
              <a:tr h="381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Марка латуни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Cu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Pb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Al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Zn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Sn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Примеси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194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Латуни, обрабатываемые давлением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Томпак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Л96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95,0-97,0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Остальное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0,017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1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Латунь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Л68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67,0-70,0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0,11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58900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Литейные латуни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Железесто-алюминевая латунь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ЛА60-1-1Л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58,0-61,0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0,75-1,5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Остальное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0,2-0,7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0,70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7096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Кремнисто-свинцовистая латунь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ЛКС80-3-3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79,0-81,0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2,0-4,0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2,5-4,5Si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31946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Специальные латуни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8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Алюминиево-никелевая латунь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ЛА59-3-2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57,0-60,0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-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2,5-3,%0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остальное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2,0-3,0</a:t>
                      </a:r>
                      <a:endParaRPr lang="ru-RU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0,9N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84323" y="968731"/>
            <a:ext cx="5495992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Химический состав латуней, % (ГОСТ 1019-47)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398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Латуни, обрабатываемые давлением, используют для радиаторных трубок, прокладок, труб и т. д. Из литейных латуней изготовляют червячные винты, зубчатые колеса, подшипники и т. д. Специальные латуни, обладающие более высокими механическими свойствами, чем литейные латуни, применяют для изготовления химически стойких деталей, конденсаторных трубок и водяной арматуры. Латунные изделия, получаемые холодной обработкой (наклеп), для смягчения и пластичности подвергают отжигу рекристаллизации на 350-450° С.</a:t>
            </a:r>
          </a:p>
          <a:p>
            <a:r>
              <a:rPr lang="ru-RU" b="1" dirty="0"/>
              <a:t>Бронза</a:t>
            </a:r>
            <a:r>
              <a:rPr lang="ru-RU" dirty="0"/>
              <a:t> - это сплав меди с оловом, свинцом, алюминием и другими элементами. Название бронзы зависит от второго компонента. Важнейшими из бронз являются </a:t>
            </a:r>
            <a:r>
              <a:rPr lang="ru-RU" dirty="0" err="1"/>
              <a:t>оловянистые</a:t>
            </a:r>
            <a:r>
              <a:rPr lang="ru-RU" dirty="0"/>
              <a:t>, свинцовистые, алюминиевые и кремнистые.</a:t>
            </a:r>
          </a:p>
          <a:p>
            <a:r>
              <a:rPr lang="ru-RU" dirty="0"/>
              <a:t>Бронзы маркируют следующим образом: сначала пишут буквы </a:t>
            </a:r>
            <a:r>
              <a:rPr lang="ru-RU" dirty="0" err="1"/>
              <a:t>Бр</a:t>
            </a:r>
            <a:r>
              <a:rPr lang="ru-RU" dirty="0"/>
              <a:t>., означающие бронзу, затем буквы, показывающие, какие элементы введены в бронзу, и далее цифры, указывающие на содержание этих элементов в процентах. Например, бронза марки Бр.ОЦС6-6-3 означает, что в ней содержится 6% олова, 6% Цинка, 3%. свинца и остальные (85%) медь</a:t>
            </a:r>
          </a:p>
        </p:txBody>
      </p:sp>
    </p:spTree>
    <p:extLst>
      <p:ext uri="{BB962C8B-B14F-4D97-AF65-F5344CB8AC3E}">
        <p14:creationId xmlns:p14="http://schemas.microsoft.com/office/powerpoint/2010/main" xmlns="" val="3731535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6923" y="516636"/>
            <a:ext cx="7315200" cy="172780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 err="1"/>
              <a:t>Оловянистые</a:t>
            </a:r>
            <a:r>
              <a:rPr lang="ru-RU" sz="1400" b="1" dirty="0"/>
              <a:t> бронзы</a:t>
            </a:r>
            <a:r>
              <a:rPr lang="ru-RU" sz="1400" i="1" dirty="0"/>
              <a:t> </a:t>
            </a:r>
            <a:r>
              <a:rPr lang="ru-RU" sz="1400" dirty="0"/>
              <a:t>обладают хорошими литейными свойствами, коррозийной стойкостью и высокими антифрикционными свойствами, т. е. хорошо сопротивляются износу и трению. </a:t>
            </a:r>
            <a:r>
              <a:rPr lang="ru-RU" sz="1400" dirty="0" err="1"/>
              <a:t>Оловянистые</a:t>
            </a:r>
            <a:r>
              <a:rPr lang="ru-RU" sz="1400" dirty="0"/>
              <a:t> бронзы в основном применяют для деталей, работающих на трение, - подшипников скольжения, червячных колес и т. п. Химический состав </a:t>
            </a:r>
            <a:r>
              <a:rPr lang="ru-RU" sz="1400" dirty="0" err="1"/>
              <a:t>оловянистых</a:t>
            </a:r>
            <a:r>
              <a:rPr lang="ru-RU" sz="1400" dirty="0"/>
              <a:t> бронз приведен в таблице:</a:t>
            </a:r>
          </a:p>
          <a:p>
            <a:pPr algn="ctr"/>
            <a:r>
              <a:rPr lang="ru-RU" sz="1400" b="1" dirty="0"/>
              <a:t>Химический состав </a:t>
            </a:r>
            <a:r>
              <a:rPr lang="ru-RU" sz="1400" b="1" dirty="0" err="1"/>
              <a:t>оловянистых</a:t>
            </a:r>
            <a:r>
              <a:rPr lang="ru-RU" sz="1400" b="1" dirty="0"/>
              <a:t> бронз, </a:t>
            </a:r>
            <a:r>
              <a:rPr lang="ru-RU" sz="1400" b="1" dirty="0" smtClean="0"/>
              <a:t>%</a:t>
            </a:r>
            <a:endParaRPr lang="ru-RU" sz="14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69397643"/>
              </p:ext>
            </p:extLst>
          </p:nvPr>
        </p:nvGraphicFramePr>
        <p:xfrm>
          <a:off x="1938627" y="2406205"/>
          <a:ext cx="8067817" cy="22177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356"/>
                <a:gridCol w="1057249"/>
                <a:gridCol w="1057249"/>
                <a:gridCol w="969145"/>
                <a:gridCol w="1057249"/>
                <a:gridCol w="1057249"/>
                <a:gridCol w="679660"/>
                <a:gridCol w="679660"/>
              </a:tblGrid>
              <a:tr h="27721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Марка бронзы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Основные компоненты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Примеси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P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Zn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Pb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Cu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Fe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Pb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21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Бронзы, обрабатываемые давлением (ГОСТ 5017-49)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Бр.ОФ6,5-0,15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6-7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0,1-0,25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2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Бр.ОЦС4-4-2,5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3,0-5,0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1,5-3,5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219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Литейные бронзы (ГОСТ 613-50)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Бр.ОЦС6-6-3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5-7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5,5-6,8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Остальное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77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Бр.ОЦСН3-7-5-1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2,5-4,5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6,5-7,5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4,6-5,4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0,8-1,2Ni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3480955" y="5094082"/>
            <a:ext cx="713855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Олово - дорогой металл, поэтому в основном применяют бронзы, в которых олово заменяют алюминием, кремнием, марганцем и другими элементами.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495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Алюминиевые бронзы</a:t>
            </a:r>
            <a:r>
              <a:rPr lang="ru-RU" i="1" dirty="0"/>
              <a:t> </a:t>
            </a:r>
            <a:r>
              <a:rPr lang="ru-RU" dirty="0"/>
              <a:t>содержат до 10% алюминия. Они обладают прочностью, высокими антифрикционными и технологическими свойствами, устойчивостью в атмосферных условиях и морской воде. Введение в алюминиевую бронзу железа, марганца и других элементов еще больше повышает ее механические свойства. Химический состав специальных бронз, например </a:t>
            </a:r>
            <a:r>
              <a:rPr lang="ru-RU" dirty="0" err="1"/>
              <a:t>Бр</a:t>
            </a:r>
            <a:r>
              <a:rPr lang="ru-RU" dirty="0"/>
              <a:t>. АЖН10-4-4, следующий: алюминия - 9,5-11,0%; марганца 3,5- 5,5%; железа - 3,5-5,5%; остальное - медь.</a:t>
            </a:r>
          </a:p>
          <a:p>
            <a:r>
              <a:rPr lang="ru-RU" dirty="0"/>
              <a:t>Алюминиевые бронзы применяют как антифрикционный материал, изготовляя из них подшипники, втулки, червячные колеса и т. д.</a:t>
            </a:r>
          </a:p>
          <a:p>
            <a:r>
              <a:rPr lang="ru-RU" b="1" dirty="0"/>
              <a:t>Кремнистые бронзы</a:t>
            </a:r>
            <a:r>
              <a:rPr lang="ru-RU" i="1" dirty="0"/>
              <a:t> </a:t>
            </a:r>
            <a:r>
              <a:rPr lang="ru-RU" dirty="0"/>
              <a:t>содержат 2-3% кремния. Они обладают высокими литейными свойствами и коррозийной стойкостью. Из таких бронз изготовляют пружинящие детали, проволоку, ленту и т. д.</a:t>
            </a:r>
          </a:p>
          <a:p>
            <a:r>
              <a:rPr lang="ru-RU" b="1" dirty="0"/>
              <a:t>Никелевые бронзы,</a:t>
            </a:r>
            <a:r>
              <a:rPr lang="ru-RU" i="1" dirty="0"/>
              <a:t> </a:t>
            </a:r>
            <a:r>
              <a:rPr lang="ru-RU" dirty="0"/>
              <a:t>обладают высокой вязкостью и </a:t>
            </a:r>
            <a:r>
              <a:rPr lang="ru-RU" dirty="0" err="1"/>
              <a:t>кислотостойкостью</a:t>
            </a:r>
            <a:r>
              <a:rPr lang="ru-RU" dirty="0"/>
              <a:t>, сохраняют механические свойства даже при повышенных температурах.</a:t>
            </a:r>
          </a:p>
          <a:p>
            <a:r>
              <a:rPr lang="ru-RU" b="1" dirty="0"/>
              <a:t>Бериллиевые бронзы</a:t>
            </a:r>
            <a:r>
              <a:rPr lang="ru-RU" i="1" dirty="0"/>
              <a:t> </a:t>
            </a:r>
            <a:r>
              <a:rPr lang="ru-RU" dirty="0"/>
              <a:t>(2% бериллия) обладают исключительно высокими свойствами - хорошо упрочняются термической обработкой, имеют предел прочности </a:t>
            </a:r>
            <a:r>
              <a:rPr lang="ru-RU" i="1" dirty="0" err="1"/>
              <a:t>σ</a:t>
            </a:r>
            <a:r>
              <a:rPr lang="ru-RU" i="1" baseline="-25000" dirty="0" err="1"/>
              <a:t>ь</a:t>
            </a:r>
            <a:r>
              <a:rPr lang="ru-RU" i="1" dirty="0"/>
              <a:t> </a:t>
            </a:r>
            <a:r>
              <a:rPr lang="ru-RU" dirty="0"/>
              <a:t>= 130-150 </a:t>
            </a:r>
            <a:r>
              <a:rPr lang="ru-RU" i="1" dirty="0"/>
              <a:t>кгс/мм</a:t>
            </a:r>
            <a:r>
              <a:rPr lang="ru-RU" i="1" baseline="30000" dirty="0"/>
              <a:t>2</a:t>
            </a:r>
            <a:r>
              <a:rPr lang="ru-RU" i="1" dirty="0"/>
              <a:t> </a:t>
            </a:r>
            <a:r>
              <a:rPr lang="ru-RU" dirty="0"/>
              <a:t>и твердость </a:t>
            </a:r>
            <a:r>
              <a:rPr lang="ru-RU" i="1" dirty="0"/>
              <a:t>НВ </a:t>
            </a:r>
            <a:r>
              <a:rPr lang="ru-RU" dirty="0"/>
              <a:t>370-400. Бериллиевые бронзы применяют, например, для изготовления ударного инструмента, зубил, молотков, не дающих при ударе искр. Пружины из бериллиевой бронзы выдерживают до 25 млн. колебаний, в то время как стальные закаленные пружины в таких же условиях разрушаются после 3 млн. колебаний.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8171182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а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995</TotalTime>
  <Words>581</Words>
  <Application>Microsoft Office PowerPoint</Application>
  <PresentationFormat>Произвольный</PresentationFormat>
  <Paragraphs>334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Рама</vt:lpstr>
      <vt:lpstr>            специальность 5В070900 -  «Металлургия»                        Дисциплина  «Сплавы цветных и черных металлов»  лекция №9   Цветные металлы и сплавы, их свойства и назначение  сениор-лектор, канд. техн. наук -  Бошкаева Л.Т.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 РЕСПУБЛИКАСЫ БІЛІМ ЖӘНЕ ҒЫЛЫМ МИНИСТРЛІГІ  СӘТБАЕВ УНИВЕРСИТЕТІ Ө. Байқоңыров атындағы Тау-кен металлургия институты  Ө. Байқоңыров атындағы Тау-кен металлургия институты Металлургия Түсті металдар металлургиясы кафедрасы  050709  «Металлургия» мамандығына арналған «Металлургиядағы автогенді процестер» пәні бойынша 13-ші  дәріс. А.В. Ванюков (СВБ) процесімен сульфидті материалдарды балқыту Бошкаева Л.Т.</dc:title>
  <dc:creator>белый Ветер</dc:creator>
  <cp:lastModifiedBy>Гость</cp:lastModifiedBy>
  <cp:revision>71</cp:revision>
  <cp:lastPrinted>2018-02-26T06:04:23Z</cp:lastPrinted>
  <dcterms:created xsi:type="dcterms:W3CDTF">2017-11-02T03:12:49Z</dcterms:created>
  <dcterms:modified xsi:type="dcterms:W3CDTF">2020-04-06T09:28:24Z</dcterms:modified>
</cp:coreProperties>
</file>