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735763" cy="9799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C5AD9"/>
    <a:srgbClr val="FF3300"/>
    <a:srgbClr val="FF5D5D"/>
    <a:srgbClr val="FF3333"/>
    <a:srgbClr val="7E0000"/>
    <a:srgbClr val="C8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921" y="1069848"/>
            <a:ext cx="8427443" cy="469710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специальность </a:t>
            </a:r>
            <a:r>
              <a:rPr lang="kk-K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5В070900 -  «Металлургия»</a:t>
            </a:r>
            <a: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Дисциплина  </a:t>
            </a:r>
            <a:r>
              <a:rPr lang="kk-K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Сплавы цветных и черных металлов</a:t>
            </a:r>
            <a:r>
              <a:rPr lang="kk-K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лекция №</a:t>
            </a:r>
            <a:r>
              <a:rPr lang="ru-RU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Титан и его сплавы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2400" b="1" i="1" dirty="0" smtClean="0">
                <a:cs typeface="Arial" panose="020B0604020202020204" pitchFamily="34" charset="0"/>
              </a:rPr>
              <a:t/>
            </a:r>
            <a:br>
              <a:rPr lang="kk-KZ" sz="2400" b="1" i="1" dirty="0" smtClean="0">
                <a:cs typeface="Arial" panose="020B0604020202020204" pitchFamily="34" charset="0"/>
              </a:rPr>
            </a:br>
            <a:r>
              <a:rPr lang="kk-KZ" sz="2400" b="1" i="1" dirty="0" smtClean="0">
                <a:cs typeface="Arial" panose="020B0604020202020204" pitchFamily="34" charset="0"/>
              </a:rPr>
              <a:t>сениор-лектор, канд. техн. наук -  Бошкаева Л.Т. </a:t>
            </a:r>
            <a:br>
              <a:rPr lang="kk-KZ" sz="2400" b="1" i="1" dirty="0" smtClean="0">
                <a:cs typeface="Arial" panose="020B0604020202020204" pitchFamily="34" charset="0"/>
              </a:rPr>
            </a:br>
            <a:endParaRPr lang="ru-RU" sz="2400" b="1" i="1" dirty="0"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435" y="832139"/>
            <a:ext cx="1963617" cy="72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829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Сплав ВТ5-1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ВТ5-1 относится к системе </a:t>
            </a:r>
            <a:r>
              <a:rPr lang="ru-RU" dirty="0" err="1"/>
              <a:t>Ti-Al-Sn</a:t>
            </a:r>
            <a:r>
              <a:rPr lang="ru-RU" dirty="0"/>
              <a:t>. Олово улучшает технологические свойства сплавов титана с алюминием, замедляет их окисление, повышает сопротивление ползучести. Этот сплав, по прочностным характеристикам относится к материалам средней прочности, мало чувствителен к надрезу, имеет удовлетворительный предел выносливости, сохраняет значительную жаропрочность до 450 °С. Сплав ВТ5-1 более технологичен, чем ВТ5, и из него изготавливают все виды полуфабрикатов, получаемых обработкой давлением, в том числе: листы, плиты, поковки, штамповки, профили, трубы и проволоку. Сплав сваривается всеми видами сварки, причем сварные соединения и основной металл почти </a:t>
            </a:r>
            <a:r>
              <a:rPr lang="ru-RU" dirty="0" err="1"/>
              <a:t>равнопрочны</a:t>
            </a:r>
            <a:r>
              <a:rPr lang="ru-RU" dirty="0"/>
              <a:t>. Сплав термически не упрочняется. При применении этого сплава для работы при криогенных температурах содержание примесей должно быть сведено к минимуму, так как они вызывают хладноломкость, состав сплава с пониженным содержанием примесей обозначают ВТ5-1кт. За рубежом сплав Ti-5A1-2,5Sn аналогично применяют в двух вариантах: для обычного назначения и для работы при криогенных температурах. Во втором случае также ограничивают содержание примесей и обозначают сплав как Ti-5AI-2,5Sn ELI.</a:t>
            </a:r>
          </a:p>
        </p:txBody>
      </p:sp>
    </p:spTree>
    <p:extLst>
      <p:ext uri="{BB962C8B-B14F-4D97-AF65-F5344CB8AC3E}">
        <p14:creationId xmlns:p14="http://schemas.microsoft.com/office/powerpoint/2010/main" xmlns="" val="1728471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Сплав ПТ-7М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ПТ-7М относится к малолегированным, </a:t>
            </a:r>
            <a:r>
              <a:rPr lang="ru-RU" dirty="0" err="1"/>
              <a:t>малопрочным</a:t>
            </a:r>
            <a:r>
              <a:rPr lang="ru-RU" dirty="0"/>
              <a:t> и </a:t>
            </a:r>
            <a:r>
              <a:rPr lang="ru-RU" dirty="0" err="1"/>
              <a:t>высокопластичным</a:t>
            </a:r>
            <a:r>
              <a:rPr lang="ru-RU" dirty="0"/>
              <a:t> сплавам системы </a:t>
            </a:r>
            <a:r>
              <a:rPr lang="ru-RU" dirty="0" err="1"/>
              <a:t>Ti-Al-Zr</a:t>
            </a:r>
            <a:r>
              <a:rPr lang="ru-RU" dirty="0"/>
              <a:t>. Он довольно легко деформируется не только при повышенных, но и комнатной температуре, что обусловлено небольшим содержанием в нем алюминия. Сплав производится в основном в форме горячепрессованных, горячекатаных и холоднодеформированных труб. Высокая пластичность сплава позволяет получать из него особо тонкостенные трубы. Сплав ПТ-7М применяют в основном для изготовления различного рода трубопроводов, работающих при комнатной и повышенных температурах в агрессивных средах.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Сплав ОТ4-0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ОТ4-0 малой прочности и высокой технологичности. Марганец повышает технологичность при горячей обработке давлением. Сплав псевдо-α-класса с небольшим количеством β-фазы. Термически не упрочняется. Основными полуфабрикатами являются: листы, ленты, полосы, прутки, поковки, штамповки. Хорошо деформируется в горячем и холодном состояниях, допускает штамповку при комнатной температуре; хорошо сваривается всеми видами сварки. Используется в деталях для изготовления которых требуется высокая технологичность при холодной штамповке.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Сплав ОТ4-1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ОТ4-1 относится к числу наиболее технологичных титановых сплавов; является </a:t>
            </a:r>
            <a:r>
              <a:rPr lang="ru-RU" dirty="0" err="1"/>
              <a:t>малопрочным</a:t>
            </a:r>
            <a:r>
              <a:rPr lang="ru-RU" dirty="0"/>
              <a:t>, малолегированным псевдо а-сплавом системы </a:t>
            </a:r>
            <a:r>
              <a:rPr lang="ru-RU" dirty="0" err="1"/>
              <a:t>Ti-Al-Mn</a:t>
            </a:r>
            <a:r>
              <a:rPr lang="ru-RU" dirty="0"/>
              <a:t>. Он хорошо деформируется в горячем и холодном состояниях и предназначен в основном для изготовления листов, лент и полос. Из них получают также плиты, поковки, прутки, трубы и профили. Листовая штамповка деталей простой формы может производиться в холодном состоянии; при штамповке деталей сложной формы необходим подогрев до 500°С. Сплав хорошо сваривается всеми видами сварки, причем прочность и пластичность сварного соединения практически одинаковы с основным металлом. Сплав ОТ4-1 предназначен для изготовления деталей, работающих до температуры 350 °С в течение не более 2000 ч и до 300 °С - не более 30 000 ч и изготавливаемых с применением сварки, штамповки и гибки. В отожженном состоянии сплав ОТ4-1 применяется для изготовления деталей типа обшивок крыла, закрылков, внутреннего набора крыла. Полный отжиг проводится при 640-690°С (листовые полуфабрикаты и детали из них) и при 740-790°С (прутки, поковки, штамповки и т.п. и детали из них); неполный отжиг - при 520-560°С. Недостатки этого сплава: сравнительно невысокая прочность; очень большая склонность к водородной хрупкости (содержание водорода не должно превышать 0,005%).</a:t>
            </a:r>
          </a:p>
        </p:txBody>
      </p:sp>
    </p:spTree>
    <p:extLst>
      <p:ext uri="{BB962C8B-B14F-4D97-AF65-F5344CB8AC3E}">
        <p14:creationId xmlns:p14="http://schemas.microsoft.com/office/powerpoint/2010/main" xmlns="" val="3257174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Псевдо α-сплав ОТ4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Псевдо α-сплав ОТ4 относится к той же системе Ti-A1-Мп, что и ОТ4-1, но отличается от него большим содержанием алюминия. В связи с этим он прочнее сплава ОТ4-1. Этот сплав средней прочности. Вместе с тем сплав ОТ4 менее пластичен и технологичен, чем сплав ОТ4-1. Сплав хорошо деформируется в горячем и ограниченно холодном состояниях. Его поставляют в виде листов, плит, профилей, труб, прутков. Основные операции листовой штамповки (вытяжка, гибка, </a:t>
            </a:r>
            <a:r>
              <a:rPr lang="ru-RU" dirty="0" err="1"/>
              <a:t>отбортовка</a:t>
            </a:r>
            <a:r>
              <a:rPr lang="ru-RU" dirty="0"/>
              <a:t>) осуществляются в холодном состоянии. При штамповке сложных по конфигурации деталей требуется подогрев. Сплав ОТ4 хорошо сваривается аргонодуговой, контактной (точечной, роликовой, стыковой) и электронно-лучевой сваркой. Сплав обладает хорошей термической стабильностью и предназначен для изготовления деталей, работающих при температурах до 350°С в течение 2000 ч и до 300°С - 30 000 ч. Сплав термически не упрочняется, единственный вид термической обработки, которому он подвергается, это полный или неполный (для снятия остаточных напряжений) отжиг. Полный отжиг проводят при 660-710°С (листовые полуфабрикаты и детали из них) и при 740-790°С (прутки, поковки, штамповки и т.п. и детали из них); неполный отжиг - при 545-585 °С.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Сплав ВТ18 (ВТ18У)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ВТ18 (ВТ18У) системы </a:t>
            </a:r>
            <a:r>
              <a:rPr lang="ru-RU" dirty="0" err="1"/>
              <a:t>Ti-Al-Zr-Mo-Nb-Si</a:t>
            </a:r>
            <a:r>
              <a:rPr lang="ru-RU" dirty="0"/>
              <a:t> относится к высокопрочным псевдо α-сплавам. Большое содержание алюминия и циркония обеспечивает высокое сопротивление ползучести и высокую длительную прочность до температур 550 - 600°С. Это один из наиболее жаропрочных титановых сплавов. Пластические свойства и технологичность при обработке давлением у сплава ВТ18 ниже, чем у сплавов типа ОТ4. Поэтому он предназначен в основном для производства прутков, поковок и штамповок.</a:t>
            </a:r>
            <a:br>
              <a:rPr lang="ru-RU" dirty="0"/>
            </a:br>
            <a:r>
              <a:rPr lang="ru-RU" dirty="0"/>
              <a:t>Оптимальное сочетание свойств сплава обеспечивает отжиг при температурах 900 - 950 °С, выдержка 1 - 4 ч, охлаждение на воздухе. Помимо этого применяют двойной отжиг: при 900 - 980 °С 1 - 4 ч + при 550 - 680 °С 2 - 8 ч, что позволяет получить более высокое сопротивление разрыву сплава при 600 °С (770 МПа вместо 670 МПа). Сплав ВТ 18 рекомендуется для деталей, работающих длительно (до 500 ч) при 550 - 600 °С и кратковременно (детали разового действия) - до 800 °С.</a:t>
            </a:r>
          </a:p>
        </p:txBody>
      </p:sp>
    </p:spTree>
    <p:extLst>
      <p:ext uri="{BB962C8B-B14F-4D97-AF65-F5344CB8AC3E}">
        <p14:creationId xmlns:p14="http://schemas.microsoft.com/office/powerpoint/2010/main" xmlns="" val="3617817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Псевдо α-сплав ВТ18У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Псевдо a-сплав ВТ18У отличается от ВТ18 более низким содержанием алюминия и циркония, а также дополнительным легированием оловом. В связи с этим он несколько </a:t>
            </a:r>
            <a:r>
              <a:rPr lang="ru-RU" dirty="0" err="1"/>
              <a:t>технологичнее</a:t>
            </a:r>
            <a:r>
              <a:rPr lang="ru-RU" dirty="0"/>
              <a:t> ВТ18. Поэтому из него получают не только прутки, поковки и штамповки, но и листы, хотя и с большим трудом. Термическая обработка полуфабрикатов из сплава ВТ18У производится по режимам, принятым для сплава ВТ18. По жаропрочным свойствам сплав ВТ18У не уступает сплаву ВТ 18 и рекомендуется для тех же условий эксплуатации, что и сплав ВТ 18.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Псевдо α-сплав ВТ20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Псевдо α-сплав ВТ20 принадлежит к системе </a:t>
            </a:r>
            <a:r>
              <a:rPr lang="ru-RU" dirty="0" err="1"/>
              <a:t>Ti</a:t>
            </a:r>
            <a:r>
              <a:rPr lang="ru-RU" dirty="0"/>
              <a:t>-</a:t>
            </a:r>
            <a:r>
              <a:rPr lang="ru-RU" dirty="0" err="1"/>
              <a:t>Al</a:t>
            </a:r>
            <a:r>
              <a:rPr lang="ru-RU" dirty="0"/>
              <a:t>-</a:t>
            </a:r>
            <a:r>
              <a:rPr lang="ru-RU" dirty="0" err="1"/>
              <a:t>Zr</a:t>
            </a:r>
            <a:r>
              <a:rPr lang="ru-RU" dirty="0"/>
              <a:t>-</a:t>
            </a:r>
            <a:r>
              <a:rPr lang="ru-RU" dirty="0" err="1"/>
              <a:t>Mo</a:t>
            </a:r>
            <a:r>
              <a:rPr lang="ru-RU" dirty="0"/>
              <a:t>-V. Довольно высокое содержание алюминия обеспечивает значительную прочность и жаропрочность этого сплава. Его пластичность и технологичность при обработке давлением ниже, чем у сплавов типа ОТ4. Тем не менее он хорошо деформируется в горячем состоянии и поставляется в виде поковок и штамповок толщиной до 250 мм, профилей, прутков, плит и листа. В листовом варианте этот сплав по жаропрочным характеристикам уступает только сплаву ВТ18У. Из этого сплава изготовляют сварные кольца из горячекатаных и прессованных профилей, а также цельнокатаные кольца. Сплав хорошо сваривается всеми видами сварки, применяемыми для титановых сплавов. Механические свойства сварного соединения не уступают свойствам основного металла. Сплав ВТ20 может свариваться с титановыми сплавами ВТЗ-1, ОТ4, ОТ4-1, ВТ5-1, ВТ6, ВТ14, ВТ5Л, ВТ21Л. Этот сплав поставляется также в виде фасонного литья под маркой ВТ20Л.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Единственным видом термической обработки сплава ВТ20 является отжиг. Полный отжиг проводят при температурах 700-800 °С для снятия наклепа от предшествующих операций обработки давлением. Неполный отжиг листов и прутков для снятия остаточных напряжений проводят при 600-650 °С. Сварные соединения отжигают при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650-750 °С. Сплав ВТ20 применяют для изготовления обшивок крыла, деталей и сварных узлов, длительно работающих при температурах от -70 до 450 °С (6000 ч) - 500 °С (3000 ч).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8799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Сплавы типа ВТ6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Сплавы типа ВТ6 (Ti-6A1-4V) (a + b)-класса относятся к числу наиболее распространенных за рубежом титановых сплавов. Сплав Ti-6А1-4V используется для изготовления крупногабаритных сварных и сборных конструкций летательных аппаратов, для изготовления баллонов, работающих под внутренним давлением в широком интервале температур от 196 до 450 °С, и целого ряда других конструктивных элементов. По данным зарубежной печати, около 50 % используемого в авиакосмической промышленности титана приходится на сплав Ti-6A1-4V, аналогом которого являются отечественные сплавы типа ВТ6.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Такое широкое распространение этого сплава объясняется удачным его легированием. Алюминий в сплавах системы </a:t>
            </a:r>
            <a:r>
              <a:rPr lang="ru-RU" dirty="0" err="1"/>
              <a:t>Ti</a:t>
            </a:r>
            <a:r>
              <a:rPr lang="ru-RU" dirty="0"/>
              <a:t>-</a:t>
            </a:r>
            <a:r>
              <a:rPr lang="ru-RU" dirty="0" err="1"/>
              <a:t>Al</a:t>
            </a:r>
            <a:r>
              <a:rPr lang="ru-RU" dirty="0"/>
              <a:t>-V повышает прочностные и жаропрочные свойства, а ванадий относится к числу тех немногих легирующих элементов в титане, которые повышают не только прочностные свойства, но и пластичность.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Наряду с высокой удельной прочностью сплавы этого типа обладают меньшей чувствительностью к водороду по сравнению со сплавами ОТ4 и ОТ4-1, низкой склонностью к солевой коррозии и хорошей технологичностью.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Сплавы хорошо деформируются в горячем состоянии. Из сплавов типа ВТ6 получают прутки, трубы, профили, поковки, штамповки, плиты, листы. Они свариваются всеми традиционными видами сварки, в том числе и диффузионной. При сварке ЭЛС прочность сварного шва практически равна прочности основного материала, что выгодно отличает этот сплав от ВТ22. Сплавы типа ВТ6 применяют в отожженном и термически упрочненном состояниях. Отжиг листов, тонкостенных труб, профилей и деталей из них обычно проводят при 750-800 °С </a:t>
            </a:r>
            <a:r>
              <a:rPr lang="ru-RU" dirty="0" err="1"/>
              <a:t>с</a:t>
            </a:r>
            <a:r>
              <a:rPr lang="ru-RU" dirty="0"/>
              <a:t> последующим охлаждением на воздухе или вместе с печью. Отжиг прутков, поковок, штамповок и других крупногабаритных полуфабрикатов и деталей из них проводят при 750-800 "С. Охлаждение вместе с печью крупных полуфабрикатов предотвращает их коробление, а для мелких деталей позволяет избежать .частичной закалки. Однако в последнее время было доказано, что целесообразно повысить температуру отжига до 900-950 °С, что приведет к повышению вязкости разрушения и ударной вязкости при сохранении высоких пластических свойств из-за формирования смешанной структуры с большой долей пластинчатой составляющей. Двойной отжиг также позволяет повысить вязкость разрушения и сопротивление коррозионному </a:t>
            </a:r>
          </a:p>
        </p:txBody>
      </p:sp>
    </p:spTree>
    <p:extLst>
      <p:ext uri="{BB962C8B-B14F-4D97-AF65-F5344CB8AC3E}">
        <p14:creationId xmlns:p14="http://schemas.microsoft.com/office/powerpoint/2010/main" xmlns="" val="3585627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Сплав ВТ14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ВТ14 относится к высокопрочным термически упрочняемым титановым (α + β)-сплавам мартенситного типа системы Ti-A1-Мо-V. Этот сплав хорошо деформируется в горячем состоянии и из него получают прутки, трубы, профили, листы, плиты, поковки, штамповки. Листовую штамповку сплава в отожженном или закаленном состоянии с небольшими деформациями можно проводить в холодном состоянии, но основные операции штамповки удается успешно провести лишь при повышенных температурах.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удовлетворительно сваривается всеми видами сварки, применяемыми для титана. Для восстановления пластичности сварного соединения после сварки необходимо проводить отжиг. Сплав применяют в отожженном и термически упрочненном состояниях. Отжиг листов, прутков, поковок, штамповок и деталей из них осуществляют при температурах 740-810 °С. Термическое упрочнение состоит из закалки с температуры 870-910 °С и старения при 480- 560 °С в течение 8 - 16 ч. Сплав рекомендован для изготовления штампосварных конструкций, длительно работающих при температурах до 400 °С.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Сплав ВТ16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ВТ16 относится к высокопрочным (α + β)-сплавам той же системы Ti-A1-Мо-V, что и ВТ 14, но отличается от последнего меньшим содержанием алюминия и большим содержанием Р-стабилизаторов. В связи с этим сплав ВТ 16 по сравнению со сплавом ВТ 14 содержит больше β-фазы в отожженном состоянии (10 % - в ВТ14, 25-30 % - в ВТ16). Благодаря высокому содержанию β-фазы сплав ВТ 16 отличается высокой технологичностью. Он хорошо деформируется не только в горячем, но и в холодном состоянии, что обусловлено не только (α + β)-структурой, но и невысоким содержанием алюминия. Хотя ,из сплава ВТ 16 можно изготавливать почти все виды полуфабрикатов, основная часть продукций из него - проволока и прутки диаметром от 4 до 20 мм, полученные прокаткой или волочением. Это связано с тем, что сплав ВТ 16 предназначен в основном для изготовления деталей крепления: болтов, винтов, заклепок и т.д. Состав этого сплава подбирался специально к условиям работы этих деталей.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 структуре прутков, предназначенных для изготовления деталей крепления, предъявляются довольно строгие требования: она должна быть мелкозернистая и однородная. Помимо этого, предъявляются повышенные требования к геометрическим размерам прутков и качеству их поверхности. Состав сплава ВТ 16 определяет также хорошую его свариваемость и высокую пластичность сварного соединения непосредственно после сварки. Сплав ВТ16 применяют в отожженном и термически упрочненном состояниях. Листы, тонкостенные трубы, профили и детали из них отжигают при температурах 680-790 °С, а прутки, толстостенные трубы и профили при 770-790 °С. Для термического упрочнения сплав закаливают с 780-830 °С и затем подвергают старению при 560-580 °С в течение 4-10 ч. Сплав в закаленном и состаренном состоянии с временным сопротивлением разрыву, 1200 МПа мало чувствителен к концентраторам напряжений: надрезу, перекосу и т.п. Сплав ВТ 16 может применяться для изготовления деталей крепления и других элементов самолетных конструкций длительной работы при температурах до 350 °С.</a:t>
            </a:r>
          </a:p>
        </p:txBody>
      </p:sp>
    </p:spTree>
    <p:extLst>
      <p:ext uri="{BB962C8B-B14F-4D97-AF65-F5344CB8AC3E}">
        <p14:creationId xmlns:p14="http://schemas.microsoft.com/office/powerpoint/2010/main" xmlns="" val="2802634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Сплав ВТЗ-1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ВТЗ-1 системы </a:t>
            </a:r>
            <a:r>
              <a:rPr lang="ru-RU" dirty="0" err="1"/>
              <a:t>Ti-Al-Mo-Cr-Fe-Si</a:t>
            </a:r>
            <a:r>
              <a:rPr lang="ru-RU" dirty="0"/>
              <a:t> относится к высокопрочным (α + β) - сплавам мартенситного класса. Алюминий в сплаве ВТЗ-1 упрочняет а- и b-фазы и уменьшает плотность сплава. </a:t>
            </a:r>
            <a:r>
              <a:rPr lang="ru-RU" dirty="0" err="1"/>
              <a:t>Эвтектоидообразующие</a:t>
            </a:r>
            <a:r>
              <a:rPr lang="ru-RU" dirty="0"/>
              <a:t> β-стабилизаторы хром, железо и кремний упрочняют α - и β-фазы и повышают прочностные и жаропрочные свойства при умеренных температурах. Молибден не только увеличивает прочностные и жаропрочные свойства сплава, но и затрудняет </a:t>
            </a:r>
            <a:r>
              <a:rPr lang="ru-RU" dirty="0" err="1"/>
              <a:t>эвтектоидный</a:t>
            </a:r>
            <a:r>
              <a:rPr lang="ru-RU" dirty="0"/>
              <a:t> распад b-фазы, повышая термическую стабильность.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хорошо деформируется в горячем состоянии; из него получают катаные, прессованные и кованые прутки, катаные и прессованные профили, различные поковки и штамповки, полосы, плиты, раскатные кольца, в опытном порядке - трубы. Сплав удовлетворительно сваривается всеми видами сварки, применяемыми для титана. После сварки необходимо проводить отжиг для восстановления пластичности сварного соединения.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Изделия из сплава ВТЗ-1 обычно применяют после изотермического отжига, который состоит из нагрева при температурах 870- 920 °С и изотермической выдержки при 630-680 °С в течение 2-5 ч с последующим охлаждением на воздухе. После такого отжига сплав приобретает стабильную (а + b)-структуру, которая обеспечивает наиболее высокую термическую стабильность и максимальную пластичность. После одинарного отжига при температурах 800-850 °С сплав имеет большую прочность, чем после изотермического, но меньшие пластичность и термическую стабильность. Прочностные свойства сплава можно несколько повысить закалкой при 840-900 °С </a:t>
            </a:r>
            <a:r>
              <a:rPr lang="ru-RU" dirty="0" err="1"/>
              <a:t>с</a:t>
            </a:r>
            <a:r>
              <a:rPr lang="ru-RU" dirty="0"/>
              <a:t> последующим старением при 500-620 °С в течение 1-4 ч. Однако упрочняющая термическая обработка применяется редко, так как приводит к снижению термической стабильности сплава.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ВТЗ-1 используется при изготовлении деталей двигателей, работающих длительное время (до 6000 ч и более) при температурах до 400 °С; деталей типа арматуры, ушковых болтов; деталей системы управления. В последнее время наметилась тенденция к замене сплава ВТЗ-1 сплавом ВТ6, по-видимому, в основном в связи с тем, что сплав Ti-6A1-4V успешно используется многие годы в зарубежной практике для изготовления самых ответственных конструкций. Дополнительным легированием удается повысить прочностные свойства сплава Ti-6A1-4V при сохранении удовлетворительной пластичности, </a:t>
            </a:r>
            <a:r>
              <a:rPr lang="ru-RU" dirty="0" err="1"/>
              <a:t>мо</a:t>
            </a:r>
            <a:r>
              <a:rPr lang="ru-RU" dirty="0"/>
              <a:t> механические свойства сварных соединений при этом значительно ухудшаются, так что при свариваемости, в частности, электронно-лучевой сваркой, сплавы типа ВТ6 не имеют себе равных, кроме, может быть, сплава ВТ20.</a:t>
            </a:r>
          </a:p>
        </p:txBody>
      </p:sp>
    </p:spTree>
    <p:extLst>
      <p:ext uri="{BB962C8B-B14F-4D97-AF65-F5344CB8AC3E}">
        <p14:creationId xmlns:p14="http://schemas.microsoft.com/office/powerpoint/2010/main" xmlns="" val="3159516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Сплав ВТ22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ВТ22 (α + β)-класса относится к сильнолегированным высокопрочным сплавам системы </a:t>
            </a:r>
            <a:r>
              <a:rPr lang="ru-RU" dirty="0" err="1"/>
              <a:t>Ti</a:t>
            </a:r>
            <a:r>
              <a:rPr lang="ru-RU" dirty="0"/>
              <a:t>-</a:t>
            </a:r>
            <a:r>
              <a:rPr lang="ru-RU" dirty="0" err="1"/>
              <a:t>Al</a:t>
            </a:r>
            <a:r>
              <a:rPr lang="ru-RU" dirty="0"/>
              <a:t>-</a:t>
            </a:r>
            <a:r>
              <a:rPr lang="ru-RU" dirty="0" err="1"/>
              <a:t>Mo</a:t>
            </a:r>
            <a:r>
              <a:rPr lang="ru-RU" dirty="0"/>
              <a:t>-V-</a:t>
            </a:r>
            <a:r>
              <a:rPr lang="ru-RU" dirty="0" err="1"/>
              <a:t>Fe</a:t>
            </a:r>
            <a:r>
              <a:rPr lang="ru-RU" dirty="0"/>
              <a:t>-</a:t>
            </a:r>
            <a:r>
              <a:rPr lang="ru-RU" dirty="0" err="1"/>
              <a:t>Cr</a:t>
            </a:r>
            <a:r>
              <a:rPr lang="ru-RU" dirty="0"/>
              <a:t>. По содержанию b-стабилизирующих элементов сплав 1ГГ22 близок ко второй критической концентрации (К* ~ 1,0). Структура и свойства сплава ВТ22 сильно зависят от колебания химического состава в пределах, установленных техническими условиями. В зависимости от содержания легирующих элементов его структура после закалки из β -области может быть представлена или одной β-фазой, или β-фазой и мартенситом. Таким образом, по структуре в закаленном состоянии - это сплав переходного класса.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обладает хорошей технологической пластичностью при горячей обработке давлением. Из него получают прутки, профили, трубы, поковки, штамповки, плиты. Сплав удовлетворительно сваривается сваркой плавлением, аргонодуговой сваркой, сваркой под флюсом, роликовой и точечной сваркой. После сварки необходимо проводить отжиг для повышения комплекса механических свойств сварного соединения.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ВТ22 применяют в отожженном и термически упрочненном состояниях. Структура отожженного сплава ВТ22 представлена примерно равными количествами а- и b-фаз, и поэтому он относится к самым прочным титановым сплавам в отожженном состоянии. Его прочностные свойства в отожженном состоянии такие же, как у сплавов ВТ6, ВТЗ-1, ВТ 14 после закалки и старения. Это открывает новые возможности использования титановых сплавов в крупногабаритных изделиях, когда упрочняющая термическая обработка затруднена. Из сплава ВТ22 могут быть изготовлены поковки и штамповки массой в несколько тонн.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обеспечения наилучшего сочетания прочностных и пластических характеристик сплав ВТ22 подвергают отжигу по довольно сложному режиму: нагрев при 820-850 °С в течение 1-3 ч, охлаждение с печью до 740-760 °С, выдержка 1-3 ч, далее охлаждение на воздухе и последующий нагрев до 500-650 °С в течение 2-4 ч. .Дополнительное упрочнение сплава ВТ22 может быть достигнуто закалкой с температур 720-780 °С и старением при 480-600 °С в течение 4-10 ч. Временные сопротивление разрыву закаленного сплава составляет 1000-1100 МПа при удлинении 10-15 %, а состаренного - 1300-1600 МПа при удлинении 5-10 %. Сплав предназначен для получения высоконагруженных деталей и конструкций, длительно работающих до температур 350-400 °С. Из него изготавливают силовые детали фюзеляжа, крыла, штамповки, детали системы управления, крепежные детали типа ушковых болтов.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4060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Сплав ВТ9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ВТ9 обеспечивает более высокие прочностные и жаропрочные свойства по сравнению со сплавом ВТ6 за счет высокого содержания алюминия и легированием кремния. Предназначен для работы при 400 - 500 °С. Двойной отжиг обеспечивает оптимальное сочетание механических свойств; содержание β - фазы после отжига примерно 10%. Сплав термически упрочняется путем закалки и старения. Основными вида полуфабриката являются прутки, поковки, штамповки и плиты. Удовлетворительно деформируется в горячем состоянии. Технологические свойства при обработке давлением хуже, чем у сплава ВТ6. Сварка не рекомендуется. В основном применяется в деталях ГТД (дисках, лопатках) и других деталях компрессора.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Сплав ВТ8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ВТ8 обеспечивает более высокие прочностные и жаропрочные свойства по сравнению со сплавом ВТ6 за счет высокого содержания алюминия и легированием кремния. Максимальная рабочая температура 480 0С. Сплавы ВТ8-1 и ВТ8-1М превосходят сплавы ВТ3-1 и ВТ9 по термической стабильности, пластичности, технологичности и характеристикам </a:t>
            </a:r>
            <a:r>
              <a:rPr lang="ru-RU" dirty="0" err="1"/>
              <a:t>трещиностойкости</a:t>
            </a:r>
            <a:r>
              <a:rPr lang="ru-RU" dirty="0"/>
              <a:t>. Двойной и изотермический отжиги обеспечивают оптимальное сочетание свойств; содержание β - фазы в отожженном сплаве примерно 10%. Сплав термически упрочняется. Основными вида полуфабриката являются прутки, поковки, штамповки и плиты. Удовлетворительно деформируется в горячем состоянии. Технологические свойства при обработке давлением хуже, чем у сплава ВТ6. Сварка не рекомендуется. В основном применяется в деталях ГТД (дисках, лопатках компрессора низкого давления, деталях крепления вентилятора).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Сплав ВТ35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ВТ35 высоколегированный псевдо - β - сплав с β - фазой, легко сохраняющейся при охлаждении; сплав ВТ35Л сохраняет b фазу в процессе естественного охлаждения. Обладает большой </a:t>
            </a:r>
            <a:r>
              <a:rPr lang="ru-RU" dirty="0" err="1"/>
              <a:t>прокаливаемостыо</a:t>
            </a:r>
            <a:r>
              <a:rPr lang="ru-RU" dirty="0"/>
              <a:t>. В закаленном состоянии сплав обладает высокой пластичностью и способен к холодной деформации. Старение приводит к существенному упрочнению (</a:t>
            </a:r>
            <a:r>
              <a:rPr lang="ru-RU" dirty="0" err="1"/>
              <a:t>σ</a:t>
            </a:r>
            <a:r>
              <a:rPr lang="ru-RU" baseline="-25000" dirty="0" err="1"/>
              <a:t>b</a:t>
            </a:r>
            <a:r>
              <a:rPr lang="ru-RU" dirty="0"/>
              <a:t> &gt; 1200МПа; δ = 6%) при высокой вязкости разрушения. Применяется для изготовления листов, фольги, фасонных отливок. Удовлетворительно обрабатывается давлением в горячем состоянии; после закалки способен к холодной деформации. В основном используется в сотовых </a:t>
            </a:r>
          </a:p>
        </p:txBody>
      </p:sp>
    </p:spTree>
    <p:extLst>
      <p:ext uri="{BB962C8B-B14F-4D97-AF65-F5344CB8AC3E}">
        <p14:creationId xmlns:p14="http://schemas.microsoft.com/office/powerpoint/2010/main" xmlns="" val="380313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Титан.</a:t>
            </a:r>
            <a:r>
              <a:rPr lang="ru-RU" dirty="0"/>
              <a:t> Это металл серебристо-белого цвета, тугоплавкий (плавится при 1725° С) и легкий, стойкий на воздухе и даже в атмосфере морского климата.</a:t>
            </a:r>
          </a:p>
          <a:p>
            <a:r>
              <a:rPr lang="ru-RU" dirty="0"/>
              <a:t>По распространенности титан занимает четвертое место среди конструкционных металлов, уступая лишь алюминию, железу и магнию. Прочность его вдвое больше, чем у железа, и почти в шесть раз больше, чем у алюминия. Ценными свойствами титана являются его высокие химическая и коррозийная стойкость.</a:t>
            </a:r>
          </a:p>
          <a:p>
            <a:r>
              <a:rPr lang="ru-RU" dirty="0"/>
              <a:t>Титан обладает высокой пластичностью. Он хорошо куется, легко прокатывается в листы, ленты и даже в фольгу.</a:t>
            </a:r>
          </a:p>
          <a:p>
            <a:r>
              <a:rPr lang="ru-RU" dirty="0"/>
              <a:t>Наибольшее применение титан находит в виде сплавов для изготовления лопастей газовых турбин и производства жаропрочных сталей.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677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/>
              <a:t>Титановые сплавы</a:t>
            </a:r>
            <a:endParaRPr lang="ru-RU" dirty="0"/>
          </a:p>
          <a:p>
            <a:pPr lvl="0"/>
            <a:r>
              <a:rPr lang="ru-RU" b="1" dirty="0"/>
              <a:t>Титан </a:t>
            </a:r>
            <a:r>
              <a:rPr lang="ru-RU" dirty="0"/>
              <a:t>– металл серебристо—белого цвета. Это один из наиболее распространенных в природе элементов. Среди других элементов по распространенности в земной коре (0,61 %) он занимает десятое место. Титан легок (плотность его 4,5 г/см </a:t>
            </a:r>
            <a:r>
              <a:rPr lang="ru-RU" baseline="30000" dirty="0"/>
              <a:t>3</a:t>
            </a:r>
            <a:r>
              <a:rPr lang="ru-RU" dirty="0"/>
              <a:t>), тугоплавок (температура плавления 1665 °C), весьма прочен и пластичен. На поверхности его образуется стойкая окисная пленка, за счет которой он хорошо сопротивляется коррозии в пресной и морской воде, а также в некоторых кислотах. При температурах до 882 °C он имеет гексагональную плотно упакованную решетку, при более высоких температурах – объемно—центрированный куб. Механические свойства листового титана зависят от химического состава и способа термической обработки. Предел прочности его – 300—1200 МПа (30—120 КГС/мм </a:t>
            </a:r>
            <a:r>
              <a:rPr lang="ru-RU" baseline="30000" dirty="0"/>
              <a:t>2</a:t>
            </a:r>
            <a:r>
              <a:rPr lang="ru-RU" dirty="0"/>
              <a:t>), относительное удлинение – 4—10 %. Вредными примесями титана являются азот, углерод, кислород и водород. Они снижают его пластичность и свариваемость, повышают твердость и прочность, ухудшают сопротивление коррозии.</a:t>
            </a:r>
          </a:p>
          <a:p>
            <a:pPr lvl="0"/>
            <a:r>
              <a:rPr lang="ru-RU" dirty="0"/>
              <a:t>При температуре свыше 500 °C титан и его сплавы легко окисляются, поглощая водород, который вызывает </a:t>
            </a:r>
            <a:r>
              <a:rPr lang="ru-RU" dirty="0" err="1"/>
              <a:t>охрупчи</a:t>
            </a:r>
            <a:r>
              <a:rPr lang="ru-RU" dirty="0"/>
              <a:t>—</a:t>
            </a:r>
            <a:r>
              <a:rPr lang="ru-RU" dirty="0" err="1"/>
              <a:t>вание</a:t>
            </a:r>
            <a:r>
              <a:rPr lang="ru-RU" dirty="0"/>
              <a:t> (водородная хрупкость). При нагревании выше 800 °C титан энергично поглощает кислород, азот и водород, эта его способность используется в металлургии для </a:t>
            </a:r>
            <a:r>
              <a:rPr lang="ru-RU" dirty="0" err="1"/>
              <a:t>раскисления</a:t>
            </a:r>
            <a:r>
              <a:rPr lang="ru-RU" dirty="0"/>
              <a:t> стали. Он служит легирующим элементом для других цветных металлов и для стали.</a:t>
            </a:r>
          </a:p>
          <a:p>
            <a:pPr lvl="0"/>
            <a:r>
              <a:rPr lang="ru-RU" dirty="0"/>
              <a:t>Благодаря своим замечательным свойствам титан и его сплавы нашли широкое применение в авиа-, </a:t>
            </a:r>
            <a:r>
              <a:rPr lang="ru-RU" dirty="0" err="1"/>
              <a:t>ракето</a:t>
            </a:r>
            <a:r>
              <a:rPr lang="ru-RU" dirty="0"/>
              <a:t>—и судостроении. Из титана и его сплавов изготовляют полуфабрикаты: листы, трубы, прутки и проволоку. Основными промышленными материалами для получения титана являются ильменит, рутил, перовскит и сфен (титанит). Технология получения титана сложна, трудоемка и длительна: сначала вырабатывают титановую губку, а затем путем переплавки в вакуумных печах из нее производят ковкий титан.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1474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Губчатый титан, </a:t>
            </a:r>
            <a:r>
              <a:rPr lang="ru-RU" dirty="0"/>
              <a:t>получаемый магнийтермическим способом, служит исходным материалом для производства титановых сплавов и других целей. В зависимости от химического состава и механических свойств стандартом установлены следующие марки губчатого титана: ТГ–90, ТГ–100, ТГ–110, ТГ–120, ТГ–130. В обозначении марок буквы «ТГ» означают – титан губчатый, «</a:t>
            </a:r>
            <a:r>
              <a:rPr lang="ru-RU" dirty="0" err="1"/>
              <a:t>Тв</a:t>
            </a:r>
            <a:r>
              <a:rPr lang="ru-RU" dirty="0"/>
              <a:t>» – твердый, цифры означают твердость по Бринеллю. В губчатый титан входят примеси: железо – до 0,2 %, кремний – до 0,04 %, никель – до 0,05 %, углерод – до 0,05 %, хлор – до 0,12 %, азот – до 0,04 %, кислород – до 0,1 %. Для изготовления различных полуфабрикатов (листы, трубы, прутки, проволока) предназначены титан и титановые сплавы, обрабатываемые давлением. В зависимости от химического состава стандарт предусматривает следующие их марки: ВТ1–00, ВТ1–0, ОТ4–0, ОТ4–1, ОТ4, ВТ5, ВТ5–1, ВТ6, ВТ20, ВТ22, ПТ–7М, ПТ–7В, ПТ–1 м. Основные компоненты: алюминий – 0,2–0,7 %, марганец – 0,2–2 %, молибден – 0,5–5,5 %, ванадий – 0,8–5,5 %, цирконий – 0,8–3 %, хром – 0,5–2,3 %, олово – 2–3 %, кремний – 0,15—0,40 %, железо – 0,2–1,5 %. Железо, кремний и цирконий в зависимости от марки сплава могут быть основными компонентами или примесями.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772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56467748"/>
              </p:ext>
            </p:extLst>
          </p:nvPr>
        </p:nvGraphicFramePr>
        <p:xfrm>
          <a:off x="336046" y="624529"/>
          <a:ext cx="11353727" cy="4317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157"/>
                <a:gridCol w="595679"/>
                <a:gridCol w="519545"/>
                <a:gridCol w="592282"/>
                <a:gridCol w="1039091"/>
                <a:gridCol w="966354"/>
                <a:gridCol w="935182"/>
                <a:gridCol w="1143000"/>
                <a:gridCol w="1143000"/>
                <a:gridCol w="955964"/>
                <a:gridCol w="2431473"/>
              </a:tblGrid>
              <a:tr h="48821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Марка сплава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Химический состав, %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Твердость HRA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 прочности при изгибе, кгс/мм2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Удельный вес, г/см3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Температура красно-стойкости, град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Тепло-</a:t>
                      </a:r>
                      <a:r>
                        <a:rPr lang="ru-RU" sz="1600" baseline="30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проводность</a:t>
                      </a: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кал/см*сек*град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Электро-</a:t>
                      </a:r>
                      <a:r>
                        <a:rPr lang="ru-RU" sz="1600" baseline="30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проводность</a:t>
                      </a: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ом*мм2/м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Назначение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25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WC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016">
                <a:tc gridSpan="1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Титановольфрамовые сплавы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5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Т5К10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1100-1150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Обдирочные работы при обработке металлов резанием с большой подачей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715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Т14К8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1150-1200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Обдирочные и полуобдирочные работы при обработке резанием стали с большой подачей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715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Т15К6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Полуобдирочное и чистовое точение и фрезерование стали на больших скоростях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320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Т30К4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Чистовая обработка стали на больших скоростях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6168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Т60К6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76300" y="5139311"/>
            <a:ext cx="106160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2405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Буква К в марке сплава указывает на присутствие кобальта (%), В - содержание вольфрама, а Т - титана.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92405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Например, марка ВК2 расшифровывается следующим образом: вольфрамокобальтовый твердый сплав с содержанием 2% кобальта;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92405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ВК8- вольфрамокобальтовый сплав с содержанием 8% кобальта и т. д.;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92405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Т15К6 - титановольфрамовый сплав с содержанием 15% титана и 6% кобальта, остальное карбид вольфрама.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75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Титановые сплавы. Основные характеристики</a:t>
            </a:r>
            <a:endParaRPr lang="ru-RU" dirty="0"/>
          </a:p>
          <a:p>
            <a:r>
              <a:rPr lang="ru-RU" dirty="0"/>
              <a:t> Важнейшими преимуществами титановых сплавов перед другими конструкционными материалами являются их высокие удельная прочность и жаропрочность в сочетании с высокой коррозионной стойкостью. Кроме того, титан и его сплавы хорошо свариваются, парамагнитны и обладают некоторыми другими свойствами, имеющими важное значение в ряде отраслей техники. Перечисленные качества титановых сплавов открывают большие перспективы их применения в тех областях машиностроения, где требуются высокая удельная прочность и жаропрочность в сочетании с высокой коррозионной стойкостью. Это относится, в первую очередь, к таким отраслям техники как авиастроение, ракетостроение, судостроение, химическое, пищевое и транспортное машиностроение.</a:t>
            </a:r>
          </a:p>
          <a:p>
            <a:r>
              <a:rPr lang="ru-RU" dirty="0"/>
              <a:t>Касаясь некоторых специфических свойств титана, можно отметить, что он представляет большой интерес как конструкционный материал для космических кораблей.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046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Титановые сплавы классифицируются:</a:t>
            </a:r>
            <a:br>
              <a:rPr lang="ru-RU" sz="1400" dirty="0"/>
            </a:br>
            <a:r>
              <a:rPr lang="ru-RU" sz="1400" dirty="0"/>
              <a:t>· по </a:t>
            </a:r>
            <a:r>
              <a:rPr lang="ru-RU" sz="1400" b="1" i="1" dirty="0"/>
              <a:t>технологии изготовления</a:t>
            </a:r>
            <a:r>
              <a:rPr lang="ru-RU" sz="1400" dirty="0"/>
              <a:t> на деформируемые, литейные и изготовленные методами порошковой металлургии; </a:t>
            </a:r>
            <a:br>
              <a:rPr lang="ru-RU" sz="1400" dirty="0"/>
            </a:br>
            <a:r>
              <a:rPr lang="ru-RU" sz="1400" dirty="0"/>
              <a:t>· по </a:t>
            </a:r>
            <a:r>
              <a:rPr lang="ru-RU" sz="1400" b="1" i="1" dirty="0"/>
              <a:t>способу упрочнения</a:t>
            </a:r>
            <a:r>
              <a:rPr lang="ru-RU" sz="1400" dirty="0"/>
              <a:t> на термически упрочняемые и </a:t>
            </a:r>
            <a:r>
              <a:rPr lang="ru-RU" sz="1400" dirty="0" err="1"/>
              <a:t>неупрочняемые</a:t>
            </a:r>
            <a:r>
              <a:rPr lang="ru-RU" sz="1400" dirty="0"/>
              <a:t> термической обработкой; </a:t>
            </a:r>
            <a:br>
              <a:rPr lang="ru-RU" sz="1400" dirty="0"/>
            </a:br>
            <a:r>
              <a:rPr lang="ru-RU" sz="1400" dirty="0" smtClean="0"/>
              <a:t>-по </a:t>
            </a:r>
            <a:r>
              <a:rPr lang="ru-RU" sz="1400" b="1" i="1" dirty="0"/>
              <a:t>структуре</a:t>
            </a:r>
            <a:r>
              <a:rPr lang="ru-RU" sz="1400" dirty="0"/>
              <a:t> на однофазные </a:t>
            </a:r>
            <a:r>
              <a:rPr lang="ru-RU" sz="1400" i="1" dirty="0"/>
              <a:t>a</a:t>
            </a:r>
            <a:r>
              <a:rPr lang="ru-RU" sz="1400" dirty="0"/>
              <a:t>-сплавы (не содержат </a:t>
            </a:r>
            <a:r>
              <a:rPr lang="ru-RU" sz="1400" i="1" dirty="0"/>
              <a:t>b</a:t>
            </a:r>
            <a:r>
              <a:rPr lang="ru-RU" sz="1400" dirty="0"/>
              <a:t>-стабилизаторов); псевдо-</a:t>
            </a:r>
            <a:r>
              <a:rPr lang="ru-RU" sz="1400" i="1" dirty="0"/>
              <a:t>a</a:t>
            </a:r>
            <a:r>
              <a:rPr lang="ru-RU" sz="1400" dirty="0"/>
              <a:t>-сплавы (коэффициент </a:t>
            </a:r>
            <a:r>
              <a:rPr lang="ru-RU" sz="1400" i="1" dirty="0"/>
              <a:t>b</a:t>
            </a:r>
            <a:r>
              <a:rPr lang="ru-RU" sz="1400" dirty="0"/>
              <a:t>-стабилизации не более 0,25); (</a:t>
            </a:r>
            <a:r>
              <a:rPr lang="ru-RU" sz="1400" i="1" dirty="0"/>
              <a:t>a +b</a:t>
            </a:r>
            <a:r>
              <a:rPr lang="ru-RU" sz="1400" dirty="0"/>
              <a:t> )-сплавы</a:t>
            </a:r>
            <a:r>
              <a:rPr lang="ru-RU" sz="1400" b="1" i="1" dirty="0"/>
              <a:t> </a:t>
            </a:r>
            <a:r>
              <a:rPr lang="ru-RU" sz="1400" dirty="0"/>
              <a:t>(коэффициент </a:t>
            </a:r>
            <a:r>
              <a:rPr lang="ru-RU" sz="1400" i="1" dirty="0"/>
              <a:t>b</a:t>
            </a:r>
            <a:r>
              <a:rPr lang="ru-RU" sz="1400" dirty="0"/>
              <a:t>-стабилизации от 0,3 до 0,9) (рис. 8.2); псевдо-</a:t>
            </a:r>
            <a:r>
              <a:rPr lang="ru-RU" sz="1400" i="1" dirty="0"/>
              <a:t>b</a:t>
            </a:r>
            <a:r>
              <a:rPr lang="ru-RU" sz="1400" dirty="0"/>
              <a:t>-сплавы (коэффициент </a:t>
            </a:r>
            <a:r>
              <a:rPr lang="ru-RU" sz="1400" i="1" dirty="0"/>
              <a:t>b</a:t>
            </a:r>
            <a:r>
              <a:rPr lang="ru-RU" sz="1400" dirty="0"/>
              <a:t>-стабилизации от 1,4 до 4,4) и b-сплавы (коэффициент </a:t>
            </a:r>
            <a:r>
              <a:rPr lang="ru-RU" sz="1400" i="1" dirty="0"/>
              <a:t>b</a:t>
            </a:r>
            <a:r>
              <a:rPr lang="ru-RU" sz="1400" dirty="0"/>
              <a:t>-стабилизации &gt; 2,5).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4082" y="519545"/>
            <a:ext cx="8136082" cy="593321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Классификация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Для маркировки деформируемых титановых сплавов (ГОСТ 19807 – 74) используется буквенно-цифровой код:</a:t>
            </a:r>
          </a:p>
          <a:p>
            <a:r>
              <a:rPr lang="ru-RU" dirty="0"/>
              <a:t>· сплавы, в которых основными легирующими добавками является алюминий и марганец, маркируются ОТ4-0, ОТ4-1, ОТ4; </a:t>
            </a:r>
          </a:p>
          <a:p>
            <a:r>
              <a:rPr lang="ru-RU" dirty="0"/>
              <a:t>· сплавы, легированные алюминием или алюминием и вольфрамом, маркируются ВТ5, ВТ5-1, ВТ3-1, ВТ6,ВТ9 и т.д.. </a:t>
            </a:r>
          </a:p>
          <a:p>
            <a:r>
              <a:rPr lang="ru-RU" dirty="0"/>
              <a:t>Стоящие за буквами цифры являются условным порядковым номером.</a:t>
            </a:r>
          </a:p>
          <a:p>
            <a:r>
              <a:rPr lang="ru-RU" dirty="0"/>
              <a:t>Особенности маркировки литейных титановых сплавов – наличие буквы Л в конце обозначения марки: ВТ5Л, ВТ3-1Л, ВТ20Л и др.</a:t>
            </a:r>
          </a:p>
          <a:p>
            <a:r>
              <a:rPr lang="ru-RU" dirty="0"/>
              <a:t>Для изготовления деталей методом порошковой металлургии используют сплавы ВТ5, ВТ5-1, ОТ4, ВТ3-1 и др. Порошковые сплавы маркируются так же, как и деформируемые. </a:t>
            </a:r>
          </a:p>
          <a:p>
            <a:r>
              <a:rPr lang="ru-RU" dirty="0"/>
              <a:t>Титановые сплавы имеют хорошие литейные свойства. Небольшой температурный интервал кристаллизации обеспечивает им высокую </a:t>
            </a:r>
            <a:r>
              <a:rPr lang="ru-RU" dirty="0" err="1"/>
              <a:t>жидкотекучесть</a:t>
            </a:r>
            <a:r>
              <a:rPr lang="ru-RU" dirty="0"/>
              <a:t> и хорошую плотность отливки. Титановые сплавы обладают малой склонностью к образованию горячих трещин и небольшой линейной усадкой (1 %). Объемная усадка составляет около 3 %</a:t>
            </a:r>
            <a:r>
              <a:rPr lang="ru-RU" i="1" dirty="0"/>
              <a:t>.</a:t>
            </a:r>
            <a:endParaRPr lang="ru-RU" dirty="0"/>
          </a:p>
          <a:p>
            <a:r>
              <a:rPr lang="ru-RU" dirty="0"/>
              <a:t>Недостатками литейных титановых сплавов является большая склонность к поглощению газов и высокая активность при взаимодействии со всеми формовочными материалами, поэтому их плавка и разливка ведется в вакууме или среде нейтральных газов. Для получения крупных фасонных отливок (до 300 – 500 кг) используют чугунные и стальные формы. Мелкие детали отливают в оболочковые формы, изготовленные из специальных смесей.</a:t>
            </a:r>
          </a:p>
          <a:p>
            <a:r>
              <a:rPr lang="ru-RU" dirty="0"/>
              <a:t>Для фасонного литья применяются сплавы титана, аналогичные по химическому составу некоторым деформируемым (ВТ5Л, ВТ3-1Л), а также специальные литейные сплавы (ВТЛ1, ВТ21Л).</a:t>
            </a:r>
          </a:p>
          <a:p>
            <a:r>
              <a:rPr lang="ru-RU" dirty="0"/>
              <a:t>Литейные сплавы титана обладают более низкими механическими свойствами, чем соответствующие деформируемые.</a:t>
            </a:r>
          </a:p>
          <a:p>
            <a:r>
              <a:rPr lang="ru-RU" dirty="0" smtClean="0"/>
              <a:t>Титановые </a:t>
            </a:r>
            <a:r>
              <a:rPr lang="ru-RU" dirty="0"/>
              <a:t>сплавы целесообразно разделить на три большие группы:</a:t>
            </a:r>
          </a:p>
          <a:p>
            <a:r>
              <a:rPr lang="ru-RU" dirty="0"/>
              <a:t>Конструкционные и высокопрочные титановые сплавы представляют собой - твердые растворы, что позволяет им обеспечивать оптимальное соотношение характеристик прочности и пластичности.</a:t>
            </a:r>
          </a:p>
          <a:p>
            <a:r>
              <a:rPr lang="ru-RU" dirty="0"/>
              <a:t>Жаропрочные титановые сплавы представляют собой - твердые растворы с большим или меньшим количеством химического соединения (или начальной стадии его образования), что обеспечивает им повышенную жаропрочность при минимальном снижении пластичности.</a:t>
            </a:r>
          </a:p>
          <a:p>
            <a:r>
              <a:rPr lang="ru-RU" dirty="0"/>
              <a:t>Титановые сплавы на основе химического соединения - представляют интерес как жаропрочный материал с низкой плотностью, способный конкурировать с жаропрочными </a:t>
            </a:r>
            <a:r>
              <a:rPr lang="ru-RU" dirty="0" err="1"/>
              <a:t>никелиевыми</a:t>
            </a:r>
            <a:r>
              <a:rPr lang="ru-RU" dirty="0"/>
              <a:t> сплавами в определенном температурном интервале.</a:t>
            </a:r>
          </a:p>
          <a:p>
            <a:r>
              <a:rPr lang="ru-RU" dirty="0"/>
              <a:t>В настоящее время титан - один из важнейших конструкционных металлических материалов. Для этого титану в течение 200 лет пришлось пройти путь от признания его непригодным в конструкционных целях до всеобщего поклонения как перед одним из самых перспективных и вечных металлов.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417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ВТ1-00 и ВТ1-0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Технический титан. Металлургическая промышленность поставляет полуфабрикаты технического титана двух марок ВТ1 - 00 и ВТ1 - 0 отличающихся содержанием примесей (кислорода, азота, углерода, железа, кремния и др.). Это материалы малой прочности, причем титан ВТ1 - 00, содержащий меньше примесей, отличается меньшей прочностью и большей пластичностью. Основное достоинство технического титана - высокая технологическая пластичность, что позволяет получать из него даже фольгу.</a:t>
            </a:r>
          </a:p>
          <a:p>
            <a:r>
              <a:rPr lang="ru-RU" dirty="0"/>
              <a:t>Прочностные свойства титана могут быть повышены </a:t>
            </a:r>
            <a:r>
              <a:rPr lang="ru-RU" dirty="0" err="1"/>
              <a:t>нагартовкой</a:t>
            </a:r>
            <a:r>
              <a:rPr lang="ru-RU" dirty="0"/>
              <a:t> но при этом сильно снижаются пластические свойства. Снижение характеристик пластичности выражено сильнее, чем повышение характеристик прочности, так что </a:t>
            </a:r>
            <a:r>
              <a:rPr lang="ru-RU" dirty="0" err="1"/>
              <a:t>нагартовка</a:t>
            </a:r>
            <a:r>
              <a:rPr lang="ru-RU" dirty="0"/>
              <a:t> не самый лучший способ улучшения комплекса свойств титана. К недостаткам титана следует отнести высокую склонность к водородной хрупкости, в связи с чем содержание водорода не должно превышать 0,008 % в титане ВТ1 - 00 и 0,01 % в ВТ1 - 0.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7412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Сплав ВТ5 (ВТ5Л)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Сплав ВТ5 (ВТ5Л) легирован только алюминием. Алюминий относится к числу наиболее распространенных легирующих элементов в титановых сплавах. Это обусловлено следующими преимуществами алюминия перед остальными легирующими компонентами:</a:t>
            </a:r>
          </a:p>
          <a:p>
            <a:r>
              <a:rPr lang="ru-RU" dirty="0"/>
              <a:t>а) алюминий широко распространен в природе, доступен и сравнительно дешев;</a:t>
            </a:r>
          </a:p>
          <a:p>
            <a:r>
              <a:rPr lang="ru-RU" dirty="0"/>
              <a:t>б) плотность алюминия значительно меньше плотности титана, и поэтому введение алюминия повышает их удельную прочность;</a:t>
            </a:r>
          </a:p>
          <a:p>
            <a:r>
              <a:rPr lang="ru-RU" dirty="0"/>
              <a:t>в) с увеличением содержания алюминия повышается жаропрочность и сопротивление ползучести сплавов титана;</a:t>
            </a:r>
          </a:p>
          <a:p>
            <a:r>
              <a:rPr lang="ru-RU" dirty="0"/>
              <a:t>г) алюминий повышает модули упругости;</a:t>
            </a:r>
          </a:p>
          <a:p>
            <a:r>
              <a:rPr lang="ru-RU" dirty="0"/>
              <a:t>д) с увеличением содержания алюминия в сплавах уменьшается их склонность к водородной хрупкости. Сплав ВТ5 отличается от технического титана большей прочностью и жаропрочностью. Вместе с тем алюминий значительно уменьшает технологическую пластичность титана. Сплав ВТ5 деформируется в горячем состоянии: куется, прокатывается, штампуется. Из него изготовляют прутки, профили, поковки, штамповки. Тем не менее, его предпочитают применять не в деформированном состоянии, а в виде фасонного литья (в этом случае ему присваивают марку ВТ5Л). Сплав предназначен для изготовления деталей систем управления, внутреннего набора фюзеляжа, сварных деталей и узлов, длительно работающих (10 000 ч) при температурах до 400 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2001282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1188</TotalTime>
  <Words>234</Words>
  <Application>Microsoft Office PowerPoint</Application>
  <PresentationFormat>Произвольный</PresentationFormat>
  <Paragraphs>117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Рама</vt:lpstr>
      <vt:lpstr>            специальность 5В070900 -  «Металлургия»                        Дисциплина  «Сплавы цветных и черных металлов»  лекция №13   Титан и его сплавы    сениор-лектор, канд. техн. наук -  Бошкаева Л.Т.  </vt:lpstr>
      <vt:lpstr>Слайд 2</vt:lpstr>
      <vt:lpstr>Слайд 3</vt:lpstr>
      <vt:lpstr>Слайд 4</vt:lpstr>
      <vt:lpstr>Слайд 5</vt:lpstr>
      <vt:lpstr>Слайд 6</vt:lpstr>
      <vt:lpstr>Титановые сплавы классифицируются: · по технологии изготовления на деформируемые, литейные и изготовленные методами порошковой металлургии;  · по способу упрочнения на термически упрочняемые и неупрочняемые термической обработкой;  -по структуре на однофазные a-сплавы (не содержат b-стабилизаторов); псевдо-a-сплавы (коэффициент b-стабилизации не более 0,25); (a +b )-сплавы (коэффициент b-стабилизации от 0,3 до 0,9) (рис. 8.2); псевдо-b-сплавы (коэффициент b-стабилизации от 1,4 до 4,4) и b-сплавы (коэффициент b-стабилизации &gt; 2,5).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ҚАЗАҚСТАН РЕСПУБЛИКАСЫ БІЛІМ ЖӘНЕ ҒЫЛЫМ МИНИСТРЛІГІ  СӘТБАЕВ УНИВЕРСИТЕТІ Ө. Байқоңыров атындағы Тау-кен металлургия институты  Ө. Байқоңыров атындағы Тау-кен металлургия институты Металлургия Түсті металдар металлургиясы кафедрасы  050709  «Металлургия» мамандығына арналған «Металлургиядағы автогенді процестер» пәні бойынша 13-ші  дәріс. А.В. Ванюков (СВБ) процесімен сульфидті материалдарды балқыту Бошкаева Л.Т.</dc:title>
  <dc:creator>белый Ветер</dc:creator>
  <cp:lastModifiedBy>Гость</cp:lastModifiedBy>
  <cp:revision>87</cp:revision>
  <cp:lastPrinted>2018-02-26T06:04:23Z</cp:lastPrinted>
  <dcterms:created xsi:type="dcterms:W3CDTF">2017-11-02T03:12:49Z</dcterms:created>
  <dcterms:modified xsi:type="dcterms:W3CDTF">2020-04-06T09:30:27Z</dcterms:modified>
</cp:coreProperties>
</file>