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6" r:id="rId4"/>
    <p:sldId id="275" r:id="rId5"/>
    <p:sldId id="295" r:id="rId6"/>
    <p:sldId id="272" r:id="rId7"/>
    <p:sldId id="274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96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5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igerian@mail.ru" TargetMode="External"/><Relationship Id="rId4" Type="http://schemas.openxmlformats.org/officeDocument/2006/relationships/hyperlink" Target="mailto:a.yerimbetova@satbayev.universit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73984" y="1733368"/>
            <a:ext cx="7766221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Введение.</a:t>
            </a:r>
            <a:r>
              <a:rPr lang="ru-RU" sz="44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Искусственный интеллект. </a:t>
            </a:r>
            <a:r>
              <a:rPr lang="kk-KZ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История развития искусственного </a:t>
            </a:r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интеллекта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5449" y="4305566"/>
            <a:ext cx="66065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Еримбетова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Айгерим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Сембековна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PhD, </a:t>
            </a:r>
            <a:r>
              <a:rPr lang="ru-RU" b="1" dirty="0" err="1" smtClean="0">
                <a:solidFill>
                  <a:schemeClr val="bg1"/>
                </a:solidFill>
              </a:rPr>
              <a:t>канд.техн.наук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проф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kk-KZ" b="1" dirty="0">
                <a:solidFill>
                  <a:schemeClr val="bg1"/>
                </a:solidFill>
              </a:rPr>
              <a:t>к</a:t>
            </a:r>
            <a:r>
              <a:rPr lang="ru-RU" b="1" dirty="0" err="1" smtClean="0">
                <a:solidFill>
                  <a:schemeClr val="bg1"/>
                </a:solidFill>
              </a:rPr>
              <a:t>афедры</a:t>
            </a:r>
            <a:r>
              <a:rPr lang="ru-RU" b="1" dirty="0" smtClean="0">
                <a:solidFill>
                  <a:schemeClr val="bg1"/>
                </a:solidFill>
              </a:rPr>
              <a:t> «Программная инженерия</a:t>
            </a:r>
            <a:r>
              <a:rPr lang="ru-RU" b="1" dirty="0">
                <a:solidFill>
                  <a:schemeClr val="bg1"/>
                </a:solidFill>
              </a:rPr>
              <a:t>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err="1" smtClean="0">
                <a:hlinkClick r:id="rId4"/>
              </a:rPr>
              <a:t>a.yerimbetova@satbayev.university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>
                <a:hlinkClick r:id="rId5"/>
              </a:rPr>
              <a:t>aigerian@mail.ru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592" t="10244" r="10804" b="10643"/>
          <a:stretch/>
        </p:blipFill>
        <p:spPr>
          <a:xfrm>
            <a:off x="457200" y="1457326"/>
            <a:ext cx="8423548" cy="502828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Эффект ИИ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8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51" t="13535" r="3735" b="12304"/>
          <a:stretch/>
        </p:blipFill>
        <p:spPr>
          <a:xfrm>
            <a:off x="132460" y="1523999"/>
            <a:ext cx="8937288" cy="412432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Тест Тьюринга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358" t="10210" r="64470" b="6780"/>
          <a:stretch/>
        </p:blipFill>
        <p:spPr>
          <a:xfrm>
            <a:off x="114299" y="1333499"/>
            <a:ext cx="3448051" cy="529521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Тест Тьюринга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8549" y="1362073"/>
            <a:ext cx="51911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книге «Язык, истина и логика» (1936) Айер предложил алгоритм распознавания сознающего человека и не осознающей машины:</a:t>
            </a:r>
          </a:p>
          <a:p>
            <a:pPr indent="361950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«Единственным осознанием, на котором я могу утверждать, что объект, который кажется разумным, на самом деле не разумное существо, а просто глупая машина, являются то, что он не может пройти один из эмпирических тестов, согласно которым определяется наличие или отсутствие сознания».</a:t>
            </a:r>
          </a:p>
          <a:p>
            <a:pPr indent="361950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высказывание напоминает тест Тьюринга, однако неизвестно, был ли Тьюринг знаком с работами Айера.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002" t="39894" r="62364" b="5442"/>
          <a:stretch/>
        </p:blipFill>
        <p:spPr>
          <a:xfrm>
            <a:off x="423862" y="3369078"/>
            <a:ext cx="3328988" cy="345747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Тест Тьюринга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3862" y="1120676"/>
                <a:ext cx="852963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Предположение Тьюринга:</a:t>
                </a:r>
              </a:p>
              <a:p>
                <a:r>
                  <a:rPr lang="ru-RU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2000 году машины с памятью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1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бит будут способны обмануть человека в тесте в 30% случаев.</a:t>
                </a:r>
              </a:p>
              <a:p>
                <a:r>
                  <a:rPr lang="ru-RU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Реальные достижения:</a:t>
                </a:r>
              </a:p>
              <a:p>
                <a:r>
                  <a:rPr lang="ru-RU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Eugene Goostman</a:t>
                </a:r>
                <a:r>
                  <a:rPr lang="ru-RU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программа, изображавшая мальчика из Одессы, смогла обмануть судей в 29,2% случаев (2012). В 2014 году в тесте, организованном Университетом Рединга, смогла обмануть судей в 33% случаев. «Соня Гусева» - программа смогла обмануть судей в 47% случаев (2015).</a:t>
                </a:r>
                <a:endParaRPr lang="ru-RU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" y="1120676"/>
                <a:ext cx="8529638" cy="2308324"/>
              </a:xfrm>
              <a:prstGeom prst="rect">
                <a:avLst/>
              </a:prstGeom>
              <a:blipFill>
                <a:blip r:embed="rId3"/>
                <a:stretch>
                  <a:fillRect l="-643" t="-1583" b="-31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89405" y="3369078"/>
            <a:ext cx="44012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Здравствуйте! Меня Соня зовут.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Привет, я Ололо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вас спросить кое-что,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спрашивай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я говорю ну, меня бабушка ругает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:)))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А вам зачем?:)))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Ты сама его задала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Сама?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Вопрос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Я от вас таких слов не ожидала:(((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752" t="10217" r="61662" b="10554"/>
          <a:stretch/>
        </p:blipFill>
        <p:spPr>
          <a:xfrm>
            <a:off x="76201" y="1650980"/>
            <a:ext cx="3095624" cy="43878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71824" y="1650980"/>
            <a:ext cx="589597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Лёбнера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(англ. </a:t>
            </a:r>
            <a:r>
              <a:rPr lang="en-US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Loebner prize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премия, присуждавшаяся победителю ежегодного конкурса «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Loebner»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 соревновались программы в прохождении теста Тьюринга. </a:t>
            </a: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премии началась в 1990 году, когда американский изобретатель Хью Лёбнер договорился оборганизации соревнований с Кембриджским центром наук.</a:t>
            </a:r>
          </a:p>
          <a:p>
            <a:pPr indent="361950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программе, которая пройдет стандартный тест Тьюринга, будет вручена серебренная медаль и вознаграждения в 25,000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$.</a:t>
            </a:r>
          </a:p>
          <a:p>
            <a:pPr indent="361950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Победителем считается программа, которая пройдет тест и окажется наиболее похожей на человека. Автор программы, которая проходит текстовый тест с визуальным и звуковым подтвержденными, получает 18-каратную золотую медаль и 100 тысяч долларов. После того, как приз вручен, основатель прекратит конкурс. Пока этого не произошло.</a:t>
            </a:r>
          </a:p>
          <a:p>
            <a:pPr indent="361950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поощрения участников соревнований Лёбнер учредил еще одну медаль – бронзовую и призовой фонд поменьше (обычно приз составляет порядка 2-3 тысяч долларов).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Премия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Лёбнера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462" t="14561" r="3689" b="9241"/>
          <a:stretch/>
        </p:blipFill>
        <p:spPr>
          <a:xfrm>
            <a:off x="94359" y="1600200"/>
            <a:ext cx="8897241" cy="442912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Китайская комната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Немного об определениях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351" y="1250796"/>
            <a:ext cx="88773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Машинное обучение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(англ. 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ML) 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 искусственного интеллекта, характерной чертой которых является не прямое решение задачи, а обучение за счёт применения решений множества сходных задач. Для построения таких методов используются средства математической статистики, численных методов, математического анализа, методов оптимизации, теории вероятностей, теории графов, различные техники работы с данными в цифровой форме.</a:t>
            </a:r>
          </a:p>
          <a:p>
            <a:pPr indent="361950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два типа обучения:</a:t>
            </a:r>
          </a:p>
          <a:p>
            <a:pPr indent="361950" algn="just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прецедентам, или индуктивное обучение, основано на выявлении эмпирических закономерностей в данных.</a:t>
            </a:r>
          </a:p>
          <a:p>
            <a:pPr indent="36195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Дедуктивное обучение предполагает формализацию знаний экспертов и их перенос в компьютер в виде базы знаний.</a:t>
            </a:r>
          </a:p>
          <a:p>
            <a:pPr indent="361950"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Дедуктивное обучение принято относить к области экспертных систем, поэтому термины машинное обучение и обучение по прецедентам можно считать синонимами.</a:t>
            </a:r>
          </a:p>
          <a:p>
            <a:pPr indent="361950"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методы индуктивного обучения разрабатывались как альтернатива классическим статистическим подходам. Многие методы тесно связаны с извлечением информации (англ.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extraction, information retrieval), 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интеллектуальным анализом данных (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mining).</a:t>
            </a:r>
          </a:p>
        </p:txBody>
      </p:sp>
    </p:spTree>
    <p:extLst>
      <p:ext uri="{BB962C8B-B14F-4D97-AF65-F5344CB8AC3E}">
        <p14:creationId xmlns:p14="http://schemas.microsoft.com/office/powerpoint/2010/main" val="28914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121" t="31871" r="8796" b="8831"/>
          <a:stretch/>
        </p:blipFill>
        <p:spPr>
          <a:xfrm>
            <a:off x="303910" y="2895599"/>
            <a:ext cx="8554340" cy="373380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Немного об определениях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910" y="1162049"/>
            <a:ext cx="8687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Машинное обучение – обширный подраздел искусственного интеллекта, математическая дисциплина, использующая разделы математической статистики, численных методов оптимизации, теории вероятностей, дискретного анализа, и извлекающая знания из данных.</a:t>
            </a:r>
          </a:p>
          <a:p>
            <a:pPr indent="361950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Машинное обучение занимается построением прикладных систем ИИ, в которых параметры моделей вычисляются в ходе автоматического или автоматизированного процесса обучения.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Задачи машинного обучения и ИИ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388671"/>
              </p:ext>
            </p:extLst>
          </p:nvPr>
        </p:nvGraphicFramePr>
        <p:xfrm>
          <a:off x="69573" y="1593298"/>
          <a:ext cx="900485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971">
                  <a:extLst>
                    <a:ext uri="{9D8B030D-6E8A-4147-A177-3AD203B41FA5}">
                      <a16:colId xmlns:a16="http://schemas.microsoft.com/office/drawing/2014/main" val="1365149024"/>
                    </a:ext>
                  </a:extLst>
                </a:gridCol>
                <a:gridCol w="1800971">
                  <a:extLst>
                    <a:ext uri="{9D8B030D-6E8A-4147-A177-3AD203B41FA5}">
                      <a16:colId xmlns:a16="http://schemas.microsoft.com/office/drawing/2014/main" val="3016776595"/>
                    </a:ext>
                  </a:extLst>
                </a:gridCol>
                <a:gridCol w="1800971">
                  <a:extLst>
                    <a:ext uri="{9D8B030D-6E8A-4147-A177-3AD203B41FA5}">
                      <a16:colId xmlns:a16="http://schemas.microsoft.com/office/drawing/2014/main" val="1853008248"/>
                    </a:ext>
                  </a:extLst>
                </a:gridCol>
                <a:gridCol w="1800971">
                  <a:extLst>
                    <a:ext uri="{9D8B030D-6E8A-4147-A177-3AD203B41FA5}">
                      <a16:colId xmlns:a16="http://schemas.microsoft.com/office/drawing/2014/main" val="1042741690"/>
                    </a:ext>
                  </a:extLst>
                </a:gridCol>
                <a:gridCol w="1800971">
                  <a:extLst>
                    <a:ext uri="{9D8B030D-6E8A-4147-A177-3AD203B41FA5}">
                      <a16:colId xmlns:a16="http://schemas.microsoft.com/office/drawing/2014/main" val="3181893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Автоматическое управление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Биоинформатика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Биржевой технический анализ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Генерация изображений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Генерация речи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53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Генерация текстов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Категоризация документов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Кредитный скоринг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диагностика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Обнаружение мошенничества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89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Обнаружение спама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ранжированию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информационном поиске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потенциальных клиентов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Предсказание ухода клиентов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решений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73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Прогнозирование временных рядов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Распознавание жестов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Распознавание образов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речи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Распознавание рукописного ввода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4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Распознавание физической активности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диагностика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 надзор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Хемоинформатика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ru-RU" sz="4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422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8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781" t="10692" r="8041" b="5156"/>
          <a:stretch/>
        </p:blipFill>
        <p:spPr>
          <a:xfrm>
            <a:off x="496954" y="1172818"/>
            <a:ext cx="8328994" cy="561560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Задачи ИИ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Введение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Что такое ИИ?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Эффект ИИ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Тест Тьюринга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Немного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 определениях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Задачи машинного обучения и ИИ</a:t>
            </a:r>
          </a:p>
          <a:p>
            <a:pPr marL="457200" indent="-457200">
              <a:buFontTx/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685" t="11028" r="8971" b="3802"/>
          <a:stretch/>
        </p:blipFill>
        <p:spPr>
          <a:xfrm>
            <a:off x="419099" y="1238249"/>
            <a:ext cx="8363163" cy="507682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Классификация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61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582" t="8458" r="2442" b="9398"/>
          <a:stretch/>
        </p:blipFill>
        <p:spPr>
          <a:xfrm>
            <a:off x="95250" y="1419224"/>
            <a:ext cx="8940205" cy="500062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Регрессия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79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475" t="13143" r="10323" b="9715"/>
          <a:stretch/>
        </p:blipFill>
        <p:spPr>
          <a:xfrm>
            <a:off x="303910" y="1219199"/>
            <a:ext cx="8785544" cy="505777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Генеративные модели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5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414" t="12130" r="9194" b="14300"/>
          <a:stretch/>
        </p:blipFill>
        <p:spPr>
          <a:xfrm>
            <a:off x="219075" y="1676400"/>
            <a:ext cx="8670790" cy="460057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Генеративные модели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07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753" t="10749" r="5753" b="5621"/>
          <a:stretch/>
        </p:blipFill>
        <p:spPr>
          <a:xfrm>
            <a:off x="132459" y="1200149"/>
            <a:ext cx="8965857" cy="509587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Генеративные модели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04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88" t="11741" r="6613" b="4858"/>
          <a:stretch/>
        </p:blipFill>
        <p:spPr>
          <a:xfrm>
            <a:off x="104774" y="1314450"/>
            <a:ext cx="8949247" cy="48387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Seq2Seq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45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846" t="10122" r="2863" b="10122"/>
          <a:stretch/>
        </p:blipFill>
        <p:spPr>
          <a:xfrm>
            <a:off x="256284" y="1352550"/>
            <a:ext cx="8754365" cy="440055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Seq2Seq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понятия, лежащие в основе машинного обучения и искусственного интеллекта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понимаем под системами искусственного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сильный и слабый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машинное обучение соотносится с искусственным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интеллектом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обучение с учителем, обучение без учителя, обучение с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подкреплением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 парадоксах ИИ, мысленных и реальных экспериментах, о Тесте Тьюринга и Китайской Комнате,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ним имеют аргумент систем и бутерброды с ветчиной 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интересных вопросов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Введение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250" y="1766792"/>
            <a:ext cx="81248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интеллект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англ. 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intelligence, AI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интеллектуальных систем выполнять творческие функции, которые традиционно считаются прерогативой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человека;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наука и технология создания интеллектуальных машин, особенно интеллектуальных компьютерных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 связан со сходной задачей использования компьютеров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понимания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человеческого интеллекта, но не обязательно ограничивается биологически правдоподобными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компьютерных систем выполнять творческие и интеллектуальные функции, которые традиционно считаются человеческими.</a:t>
            </a:r>
          </a:p>
        </p:txBody>
      </p:sp>
    </p:spTree>
    <p:extLst>
      <p:ext uri="{BB962C8B-B14F-4D97-AF65-F5344CB8AC3E}">
        <p14:creationId xmlns:p14="http://schemas.microsoft.com/office/powerpoint/2010/main" val="11780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Что такое ИИ?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1709"/>
          <a:stretch/>
        </p:blipFill>
        <p:spPr>
          <a:xfrm>
            <a:off x="95250" y="1600199"/>
            <a:ext cx="8931120" cy="43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6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Что такое ИИ?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72151" y="1871698"/>
            <a:ext cx="327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термина «искусственный интеллект», Джон Маккарти (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McCarthy, 1927-2011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американский информатик, предложил его на границе 1955 и 1956 годов. Определение Маккарти звучало следующим образом: «Искусственный интеллект – наука и инженерная деятельность, направленная на создание умных (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intelligent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машин».  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570" t="11232" r="29186" b="2388"/>
          <a:stretch/>
        </p:blipFill>
        <p:spPr>
          <a:xfrm>
            <a:off x="190500" y="1943101"/>
            <a:ext cx="55816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1018"/>
          <a:stretch/>
        </p:blipFill>
        <p:spPr>
          <a:xfrm>
            <a:off x="0" y="1304925"/>
            <a:ext cx="9144000" cy="55530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Что такое ИИ?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529" t="7478" r="2870" b="4570"/>
          <a:stretch/>
        </p:blipFill>
        <p:spPr>
          <a:xfrm>
            <a:off x="3638550" y="1314450"/>
            <a:ext cx="5505450" cy="50292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Что такое ИИ?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775" y="1314450"/>
            <a:ext cx="36480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Стюарт Рассел (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Stuart J. Russel,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род. в 1962) и Питер Норвиг (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Peter Norvig,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род.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1956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в своей классической работе «Искусственный интеллект: современный подход» (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Artificial Intelligence: A Modern Approach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выделяют четыре различных исторических подхода к определению интересующего нас понятия, но в целом они сходятся в одном: искусственный интеллект – это дисциплина, ставящая своей целью создание систем, способных решать интеллектуальные задачи, то есть такие задачи, которые люди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традиционно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решают при помощи собственного интеллекта. Или, как выразился Рэймонд Курцвейл (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Raymond Kurzweil,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род. в 1948): «Искусство создания машин, выполняющих функции, требующие интеллекта в случаях, когда их выполняют люди».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790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77" t="16579"/>
          <a:stretch/>
        </p:blipFill>
        <p:spPr>
          <a:xfrm>
            <a:off x="188383" y="1323975"/>
            <a:ext cx="8955617" cy="473392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20130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Что такое ИИ?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36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3170</TotalTime>
  <Words>623</Words>
  <Application>Microsoft Office PowerPoint</Application>
  <PresentationFormat>Экран (4:3)</PresentationFormat>
  <Paragraphs>105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Введение. Искусственный интеллект. История развития искусственного интеллекта</vt:lpstr>
      <vt:lpstr>Содержание</vt:lpstr>
      <vt:lpstr>По завершению урока Вы будете знать:</vt:lpstr>
      <vt:lpstr>Введение</vt:lpstr>
      <vt:lpstr>Что такое ИИ?</vt:lpstr>
      <vt:lpstr>Что такое ИИ?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312</cp:revision>
  <dcterms:created xsi:type="dcterms:W3CDTF">2017-10-09T05:58:02Z</dcterms:created>
  <dcterms:modified xsi:type="dcterms:W3CDTF">2022-09-04T20:25:15Z</dcterms:modified>
</cp:coreProperties>
</file>