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306" r:id="rId4"/>
    <p:sldId id="275" r:id="rId5"/>
    <p:sldId id="298" r:id="rId6"/>
    <p:sldId id="299" r:id="rId7"/>
    <p:sldId id="300" r:id="rId8"/>
    <p:sldId id="297" r:id="rId9"/>
    <p:sldId id="295" r:id="rId10"/>
    <p:sldId id="272" r:id="rId11"/>
    <p:sldId id="274" r:id="rId12"/>
    <p:sldId id="277" r:id="rId13"/>
    <p:sldId id="301" r:id="rId14"/>
    <p:sldId id="279" r:id="rId15"/>
    <p:sldId id="280" r:id="rId16"/>
    <p:sldId id="302" r:id="rId17"/>
    <p:sldId id="303" r:id="rId18"/>
    <p:sldId id="304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igerian@mail.ru" TargetMode="External"/><Relationship Id="rId4" Type="http://schemas.openxmlformats.org/officeDocument/2006/relationships/hyperlink" Target="mailto:a.yerimbetova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245576"/>
            <a:ext cx="7766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Виды искусственного интеллекта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499" y="3999902"/>
            <a:ext cx="66065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>
                <a:solidFill>
                  <a:schemeClr val="bg1"/>
                </a:solidFill>
              </a:rPr>
              <a:t>Еримбетова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Айгерим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Сембековна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PhD, </a:t>
            </a:r>
            <a:r>
              <a:rPr lang="ru-RU" b="1" dirty="0" err="1">
                <a:solidFill>
                  <a:schemeClr val="bg1"/>
                </a:solidFill>
              </a:rPr>
              <a:t>канд.техн.наук</a:t>
            </a:r>
            <a:r>
              <a:rPr lang="ru-RU" b="1" dirty="0">
                <a:solidFill>
                  <a:schemeClr val="bg1"/>
                </a:solidFill>
              </a:rPr>
              <a:t>, проф.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>
                <a:solidFill>
                  <a:schemeClr val="bg1"/>
                </a:solidFill>
              </a:rPr>
              <a:t>афедры</a:t>
            </a:r>
            <a:r>
              <a:rPr lang="ru-RU" b="1" dirty="0">
                <a:solidFill>
                  <a:schemeClr val="bg1"/>
                </a:solidFill>
              </a:rPr>
              <a:t> «Программная инженерия»</a:t>
            </a:r>
            <a:br>
              <a:rPr lang="en-US" b="1" dirty="0"/>
            </a:br>
            <a:br>
              <a:rPr lang="ru-RU" b="1" dirty="0"/>
            </a:br>
            <a:r>
              <a:rPr lang="en-US" b="1" dirty="0" err="1">
                <a:hlinkClick r:id="rId4"/>
              </a:rPr>
              <a:t>a.yerimbetova@satbayev.university</a:t>
            </a:r>
            <a:r>
              <a:rPr lang="en-US" b="1" dirty="0"/>
              <a:t> </a:t>
            </a:r>
          </a:p>
          <a:p>
            <a:pPr algn="ctr"/>
            <a:r>
              <a:rPr lang="en-US" b="1" dirty="0">
                <a:hlinkClick r:id="rId5"/>
              </a:rPr>
              <a:t>aigerian@mail.ru</a:t>
            </a:r>
            <a:endParaRPr lang="en-US" b="1" dirty="0"/>
          </a:p>
          <a:p>
            <a:pPr algn="ctr"/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carecdn.com/c923b7a2-9732-4723-a2da-a305e3167bde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6" y="1418589"/>
            <a:ext cx="8990013" cy="45250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910" y="320130"/>
            <a:ext cx="8840090" cy="55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Виды Искусственного Интеллекта: философский взгляд</a:t>
            </a:r>
          </a:p>
        </p:txBody>
      </p:sp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8185" y="169420"/>
            <a:ext cx="859244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Типы Искусственного Интеллекта: по методам обучения</a:t>
            </a:r>
          </a:p>
        </p:txBody>
      </p:sp>
      <p:pic>
        <p:nvPicPr>
          <p:cNvPr id="1026" name="Picture 2" descr="https://ucarecdn.com/661a1022-0eae-4983-9e9b-dfde8762da44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5" y="1438275"/>
            <a:ext cx="884009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0560" y="321820"/>
            <a:ext cx="859244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Roboto"/>
              </a:rPr>
              <a:t>Machine Learning (</a:t>
            </a:r>
            <a:r>
              <a:rPr lang="ru-RU" sz="3200" b="1" dirty="0">
                <a:solidFill>
                  <a:schemeClr val="bg1"/>
                </a:solidFill>
                <a:latin typeface="Roboto"/>
              </a:rPr>
              <a:t>Машинное Обучение)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1600200"/>
            <a:ext cx="8562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Машинное обучение — это тип ИИ и информатики, который фокусируется на использовании данных и алгоритмов для имитации того, как люди учатся, постепенно повышая его точность.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Машинное обучение — это вид применения ИИ, которое предоставляет системам возможность автоматически учиться и совершенствоваться на основе опыта без явного программирования. Машинное обучение фокусируется на разработке компьютерных программ, которые могут получать доступ к данным и использовать их для самостоятельного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98790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0560" y="321820"/>
            <a:ext cx="859244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Roboto"/>
              </a:rPr>
              <a:t>Deep Learning (</a:t>
            </a:r>
            <a:r>
              <a:rPr lang="ru-RU" sz="3200" b="1" dirty="0">
                <a:solidFill>
                  <a:schemeClr val="bg1"/>
                </a:solidFill>
                <a:latin typeface="Roboto"/>
              </a:rPr>
              <a:t>Глубокое обучение)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600200"/>
            <a:ext cx="85629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000" dirty="0">
                <a:solidFill>
                  <a:srgbClr val="0070C0"/>
                </a:solidFill>
              </a:rPr>
              <a:t>Глубокое обучение — это подмножество машинного обучения, которое по сути представляет собой нейронную сеть с тремя или более слоями. Эти нейронные сети пытаются имитировать поведение человеческого мозга, хотя и далеко не соответствуют его способностям, позволяя «учиться» на больших объемах данных. Хотя нейронная сеть с одним слоем все еще может делать приблизительные прогнозы, дополнительные скрытые слои могут помочь оптимизировать и повысить точность.</a:t>
            </a:r>
          </a:p>
          <a:p>
            <a:pPr indent="361950"/>
            <a:r>
              <a:rPr lang="ru-RU" sz="2000" dirty="0">
                <a:solidFill>
                  <a:srgbClr val="0070C0"/>
                </a:solidFill>
              </a:rPr>
              <a:t>Глубокое обучение управляет многими приложениями и сервисами ИИ выполнять аналитические и физические задачи без вмешательства человека. Технология глубокого обучения лежит в основе повседневных продуктов и услуг (таких как цифровые помощники, голосовое управление и средства обнаружения мошенничества с кредитными картами), а также новых технологий (таких как беспилотные автомобили).</a:t>
            </a:r>
          </a:p>
        </p:txBody>
      </p:sp>
    </p:spTree>
    <p:extLst>
      <p:ext uri="{BB962C8B-B14F-4D97-AF65-F5344CB8AC3E}">
        <p14:creationId xmlns:p14="http://schemas.microsoft.com/office/powerpoint/2010/main" val="415005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AI vs ML vs DL</a:t>
            </a:r>
          </a:p>
        </p:txBody>
      </p:sp>
      <p:pic>
        <p:nvPicPr>
          <p:cNvPr id="2050" name="Picture 2" descr="https://ucarecdn.com/495c7648-a86b-4613-b2b6-461585aaece4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1357"/>
            <a:ext cx="8905875" cy="41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8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Текущие  достижения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" y="1371600"/>
            <a:ext cx="8896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Один из величайших вкладов в области нейронных сетей является применение в 1989 году для проверки рукописных чеков в Почте США;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Распознавание образов (</a:t>
            </a:r>
            <a:r>
              <a:rPr lang="en-US" sz="2000" dirty="0">
                <a:solidFill>
                  <a:srgbClr val="0070C0"/>
                </a:solidFill>
              </a:rPr>
              <a:t>AlexNet): </a:t>
            </a:r>
            <a:r>
              <a:rPr lang="ru-RU" sz="2000" dirty="0">
                <a:solidFill>
                  <a:srgbClr val="0070C0"/>
                </a:solidFill>
              </a:rPr>
              <a:t>Сверточная нейронная сеть, разработанная исследователями из Университета Торонто, достигает коэффициента ошибок всего 16 % в конкурсе </a:t>
            </a:r>
            <a:r>
              <a:rPr lang="en-US" sz="2000" dirty="0">
                <a:solidFill>
                  <a:srgbClr val="0070C0"/>
                </a:solidFill>
              </a:rPr>
              <a:t>ImageNet Large Scale Visual Recognition Challenge, </a:t>
            </a:r>
            <a:r>
              <a:rPr lang="ru-RU" sz="2000" dirty="0">
                <a:solidFill>
                  <a:srgbClr val="0070C0"/>
                </a:solidFill>
              </a:rPr>
              <a:t>что является значительным улучшением по сравнению с 25 % коэффициента ошибок, достигнутым годом ранее;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ImageNet </a:t>
            </a:r>
            <a:r>
              <a:rPr lang="ru-RU" sz="2000" dirty="0">
                <a:solidFill>
                  <a:srgbClr val="0070C0"/>
                </a:solidFill>
              </a:rPr>
              <a:t>представляет собой набор данных изображений, и по состоянию на 2017 год </a:t>
            </a:r>
            <a:r>
              <a:rPr lang="en-US" sz="2000" dirty="0">
                <a:solidFill>
                  <a:srgbClr val="0070C0"/>
                </a:solidFill>
              </a:rPr>
              <a:t>ImageNet </a:t>
            </a:r>
            <a:r>
              <a:rPr lang="ru-RU" sz="2000" dirty="0">
                <a:solidFill>
                  <a:srgbClr val="0070C0"/>
                </a:solidFill>
              </a:rPr>
              <a:t>превратилась в большую базу данных, которая включает 14 миллионов размеченных изображений, доступных для студентов и исследователей;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Facebook </a:t>
            </a:r>
            <a:r>
              <a:rPr lang="ru-RU" sz="2000" dirty="0">
                <a:solidFill>
                  <a:srgbClr val="0070C0"/>
                </a:solidFill>
              </a:rPr>
              <a:t>в 2014 году выпустил </a:t>
            </a:r>
            <a:r>
              <a:rPr lang="en-US" sz="2000" dirty="0">
                <a:solidFill>
                  <a:srgbClr val="0070C0"/>
                </a:solidFill>
              </a:rPr>
              <a:t>DeepFace, </a:t>
            </a:r>
            <a:r>
              <a:rPr lang="ru-RU" sz="2000" dirty="0">
                <a:solidFill>
                  <a:srgbClr val="0070C0"/>
                </a:solidFill>
              </a:rPr>
              <a:t>приложение для глубокого обучения. Оно использует нейронные сети для идентификации лиц с точностью 97,35%. Предыдущие попытки имели показатель улучшения только 27%;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Это было революционно, потому что люди показывают точность 97,5%, так что </a:t>
            </a:r>
            <a:r>
              <a:rPr lang="en-US" sz="2000" dirty="0">
                <a:solidFill>
                  <a:srgbClr val="0070C0"/>
                </a:solidFill>
              </a:rPr>
              <a:t>Facebook </a:t>
            </a:r>
            <a:r>
              <a:rPr lang="ru-RU" sz="2000" dirty="0">
                <a:solidFill>
                  <a:srgbClr val="0070C0"/>
                </a:solidFill>
              </a:rPr>
              <a:t>подошел очень близко;</a:t>
            </a:r>
          </a:p>
        </p:txBody>
      </p:sp>
    </p:spTree>
    <p:extLst>
      <p:ext uri="{BB962C8B-B14F-4D97-AF65-F5344CB8AC3E}">
        <p14:creationId xmlns:p14="http://schemas.microsoft.com/office/powerpoint/2010/main" val="26014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Текущие  достижения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" y="1123950"/>
            <a:ext cx="8972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Машинный перевод: В 2016 году </a:t>
            </a:r>
            <a:r>
              <a:rPr lang="en-US" sz="2000" dirty="0">
                <a:solidFill>
                  <a:srgbClr val="0070C0"/>
                </a:solidFill>
              </a:rPr>
              <a:t>Google </a:t>
            </a:r>
            <a:r>
              <a:rPr lang="ru-RU" sz="2000" dirty="0">
                <a:solidFill>
                  <a:srgbClr val="0070C0"/>
                </a:solidFill>
              </a:rPr>
              <a:t>объявил, что начинает заменять свои монолитные статистические модели машинного перевода нейронными моделями . Это означало замену 500 000 строк кода машинного перевода на основе фраз моделью нейронной сети из 500 строк;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Март 2016 г. </a:t>
            </a:r>
            <a:r>
              <a:rPr lang="en-US" sz="2000" dirty="0">
                <a:solidFill>
                  <a:srgbClr val="0070C0"/>
                </a:solidFill>
              </a:rPr>
              <a:t>AlphaGo </a:t>
            </a:r>
            <a:r>
              <a:rPr lang="ru-RU" sz="2000" dirty="0">
                <a:solidFill>
                  <a:srgbClr val="0070C0"/>
                </a:solidFill>
              </a:rPr>
              <a:t>от </a:t>
            </a:r>
            <a:r>
              <a:rPr lang="en-US" sz="2000" dirty="0">
                <a:solidFill>
                  <a:srgbClr val="0070C0"/>
                </a:solidFill>
              </a:rPr>
              <a:t>Google DeepMind </a:t>
            </a:r>
            <a:r>
              <a:rPr lang="ru-RU" sz="2000" dirty="0">
                <a:solidFill>
                  <a:srgbClr val="0070C0"/>
                </a:solidFill>
              </a:rPr>
              <a:t>побеждает чемпиона Го Ли Седоля. В марте 2016 года программа выиграла со счётом 4:1 у Ли Седоля, профессионала 9-го дана (высшего ранга). После победы в матче </a:t>
            </a:r>
            <a:r>
              <a:rPr lang="en-US" sz="2000" dirty="0">
                <a:solidFill>
                  <a:srgbClr val="0070C0"/>
                </a:solidFill>
              </a:rPr>
              <a:t>AlphaGo </a:t>
            </a:r>
            <a:r>
              <a:rPr lang="ru-RU" sz="2000" dirty="0">
                <a:solidFill>
                  <a:srgbClr val="0070C0"/>
                </a:solidFill>
              </a:rPr>
              <a:t>был присвоен «почётный 9-й дан» за «искренние усилия» программы в овладении мастерством игры;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AlphaZero — </a:t>
            </a:r>
            <a:r>
              <a:rPr lang="ru-RU" sz="2000" dirty="0">
                <a:solidFill>
                  <a:srgbClr val="0070C0"/>
                </a:solidFill>
              </a:rPr>
              <a:t>нейронная сеть, разработанная компанией </a:t>
            </a:r>
            <a:r>
              <a:rPr lang="en-US" sz="2000" dirty="0">
                <a:solidFill>
                  <a:srgbClr val="0070C0"/>
                </a:solidFill>
              </a:rPr>
              <a:t>DeepMind, </a:t>
            </a:r>
            <a:r>
              <a:rPr lang="ru-RU" sz="2000" dirty="0">
                <a:solidFill>
                  <a:srgbClr val="0070C0"/>
                </a:solidFill>
              </a:rPr>
              <a:t>которая использует обобщенный подход </a:t>
            </a:r>
            <a:r>
              <a:rPr lang="en-US" sz="2000" dirty="0">
                <a:solidFill>
                  <a:srgbClr val="0070C0"/>
                </a:solidFill>
              </a:rPr>
              <a:t>AlphaGo Zero. 5 </a:t>
            </a:r>
            <a:r>
              <a:rPr lang="ru-RU" sz="2000" dirty="0">
                <a:solidFill>
                  <a:srgbClr val="0070C0"/>
                </a:solidFill>
              </a:rPr>
              <a:t>декабря 2017 года коллектив </a:t>
            </a:r>
            <a:r>
              <a:rPr lang="en-US" sz="2000" dirty="0">
                <a:solidFill>
                  <a:srgbClr val="0070C0"/>
                </a:solidFill>
              </a:rPr>
              <a:t>DeepMind </a:t>
            </a:r>
            <a:r>
              <a:rPr lang="ru-RU" sz="2000" dirty="0">
                <a:solidFill>
                  <a:srgbClr val="0070C0"/>
                </a:solidFill>
              </a:rPr>
              <a:t>выпустил препринт программы </a:t>
            </a:r>
            <a:r>
              <a:rPr lang="en-US" sz="2000" dirty="0">
                <a:solidFill>
                  <a:srgbClr val="0070C0"/>
                </a:solidFill>
              </a:rPr>
              <a:t>AlphaZero, </a:t>
            </a:r>
            <a:r>
              <a:rPr lang="ru-RU" sz="2000" dirty="0">
                <a:solidFill>
                  <a:srgbClr val="0070C0"/>
                </a:solidFill>
              </a:rPr>
              <a:t>которая после тренировки в течение 24 часов смогла победить чемпионов мира среди программ по играм в шахматы, сёги и го (</a:t>
            </a:r>
            <a:r>
              <a:rPr lang="en-US" sz="2000" dirty="0">
                <a:solidFill>
                  <a:srgbClr val="0070C0"/>
                </a:solidFill>
              </a:rPr>
              <a:t>Stockfish, Elmo </a:t>
            </a:r>
            <a:r>
              <a:rPr lang="ru-RU" sz="2000" dirty="0">
                <a:solidFill>
                  <a:srgbClr val="0070C0"/>
                </a:solidFill>
              </a:rPr>
              <a:t>и трехдневный вариант </a:t>
            </a:r>
            <a:r>
              <a:rPr lang="en-US" sz="2000" dirty="0">
                <a:solidFill>
                  <a:srgbClr val="0070C0"/>
                </a:solidFill>
              </a:rPr>
              <a:t>AlphaGo Zero </a:t>
            </a:r>
            <a:r>
              <a:rPr lang="ru-RU" sz="2000" dirty="0">
                <a:solidFill>
                  <a:srgbClr val="0070C0"/>
                </a:solidFill>
              </a:rPr>
              <a:t>соответственно). Таким образом, в настоящее время искусственный интеллект </a:t>
            </a:r>
            <a:r>
              <a:rPr lang="en-US" sz="2000" dirty="0">
                <a:solidFill>
                  <a:srgbClr val="0070C0"/>
                </a:solidFill>
              </a:rPr>
              <a:t>AlphaZero </a:t>
            </a:r>
            <a:r>
              <a:rPr lang="ru-RU" sz="2000" dirty="0">
                <a:solidFill>
                  <a:srgbClr val="0070C0"/>
                </a:solidFill>
              </a:rPr>
              <a:t>является сильнейшей из всех программ для игр в шахматы, сёги и го.</a:t>
            </a:r>
          </a:p>
        </p:txBody>
      </p:sp>
    </p:spTree>
    <p:extLst>
      <p:ext uri="{BB962C8B-B14F-4D97-AF65-F5344CB8AC3E}">
        <p14:creationId xmlns:p14="http://schemas.microsoft.com/office/powerpoint/2010/main" val="60109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</a:rPr>
              <a:t>Недостатки искусственного интеллекта</a:t>
            </a:r>
          </a:p>
        </p:txBody>
      </p:sp>
      <p:pic>
        <p:nvPicPr>
          <p:cNvPr id="5" name="Рисунок 4" descr="https://ucarecdn.com/875e261d-0bd9-4126-af35-57a10993d47a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" y="1661477"/>
            <a:ext cx="8990013" cy="4234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70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5335" y="110580"/>
            <a:ext cx="86495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ИИ - это не только новые возможности, но и новые вызовы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34" y="1143000"/>
            <a:ext cx="88496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Повышенное потребление энергии при создании огромных моделей;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Privacy. Частные данные хранятся централизованно для того чтобы иметь возможность обучать модели;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Информационная безопасность. Модели должны быть устойчивы к атакам;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Предвзятость моделей. Несмотря на то, что алгоритмы машинного обучения основаны на математических принципах, обученная модель привязывается к статистике обучающих данных. А обучающие данные исходят от общества, поэтому любые предубеждения в обществе отражаются в данных и распространяются (и даже усиливаются) в прогнозах;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Невозможность объяснить принятие решения (Проблема глубокого обучения);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Справедливость. Ставки возрастают, когда модели машинного обучения используются для принятия решений, которые серьезно влияют на чью-то жизнь (например, залог, кредиты, найм);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Создание фейкового контента. Глубокое обучение позволило нам создавать удивительно реалистичный контент.</a:t>
            </a:r>
          </a:p>
        </p:txBody>
      </p:sp>
    </p:spTree>
    <p:extLst>
      <p:ext uri="{BB962C8B-B14F-4D97-AF65-F5344CB8AC3E}">
        <p14:creationId xmlns:p14="http://schemas.microsoft.com/office/powerpoint/2010/main" val="389104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5335" y="110580"/>
            <a:ext cx="86495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ИИ - это не только новые возможности, но и новые вызовы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34" y="1143000"/>
            <a:ext cx="88496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Повышенное потребление энергии при создании огромных моделей;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Privacy. Частные данные хранятся централизованно для того чтобы иметь возможность обучать модели;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Информационная безопасность. Модели должны быть устойчивы к атакам;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Предвзятость моделей. Несмотря на то, что алгоритмы машинного обучения основаны на математических принципах, обученная модель привязывается к статистике обучающих данных. А обучающие данные исходят от общества, поэтому любые предубеждения в обществе отражаются в данных и распространяются (и даже усиливаются) в прогнозах;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Невозможность объяснить принятие решения (Проблема глубокого обучения);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Справедливость. Ставки возрастают, когда модели машинного обучения используются для принятия решений, которые серьезно влияют на чью-то жизнь (например, залог, кредиты, найм);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/>
                </a:solidFill>
              </a:rPr>
              <a:t>Создание фейкового контента. Глубокое обучение позволило нам создавать удивительно реалистичный контент.</a:t>
            </a:r>
          </a:p>
        </p:txBody>
      </p:sp>
    </p:spTree>
    <p:extLst>
      <p:ext uri="{BB962C8B-B14F-4D97-AF65-F5344CB8AC3E}">
        <p14:creationId xmlns:p14="http://schemas.microsoft.com/office/powerpoint/2010/main" val="298142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Виды искусственного интеллекта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Статистический ИИ: некоторые факты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искусственных нейронных сетей: кратко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искусственных нейронных сетей: концептуальная модель – ПЕРЦЕПТРОН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Виды Искусственного Интеллекта: философский взгляд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Типы Искусственного Интеллекта: по методам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Machine Learning 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Машинное Обучение)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Deep Learning 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Глубокое обучение)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Текущие достижения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Недостатки искусственного интеллекта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/>
                </a:solidFill>
              </a:rPr>
              <a:t>Познакомимся с понятием искусственного интеллекта;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/>
                </a:solidFill>
              </a:rPr>
              <a:t>Узнаем об истории возникновения и развития искусственного интеллекта, с какими трудностями приходилось сталкиваться;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/>
                </a:solidFill>
              </a:rPr>
              <a:t>Изучим виды и типы искусственного интеллекта.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39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Виды Искусственного Интеллекта</a:t>
            </a:r>
          </a:p>
        </p:txBody>
      </p:sp>
      <p:pic>
        <p:nvPicPr>
          <p:cNvPr id="6" name="Рисунок 5" descr="https://ucarecdn.com/13f3b600-7326-4014-bfab-a1b967883ccb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" y="1474787"/>
            <a:ext cx="8925815" cy="4154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Статистический ИИ: некоторые факты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495425"/>
            <a:ext cx="87915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</a:rPr>
              <a:t>Идеи легли в основу этого направления: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1801: </a:t>
            </a:r>
            <a:r>
              <a:rPr lang="en-US" sz="2000" dirty="0">
                <a:solidFill>
                  <a:srgbClr val="0070C0"/>
                </a:solidFill>
              </a:rPr>
              <a:t>linear regression (Gauss, Legendre);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1936: linear classification (Fisher) ;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1956: Uniform cost search for shortest paths (Dijkstra);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1957: Markov decision processes (Bellman);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1985: Bayesian networks (Pearl);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1995: Support vector machines (Cortes/Vapnik).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</a:rPr>
              <a:t>Идея подбора моделей на основе данных, которая лежит в основе современного ИИ, восходит к Гауссу и Лежандру, которые разработали принцип наименьших квадратов для линейной регрессии;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</a:rPr>
              <a:t>В целом, машинное обучение во многом основывается на статистике и сфокусировано над решением конкретных проблем без высоких целей «интеллектуального интеллекта»;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</a:rPr>
              <a:t>Помимо машинного обучения, ИИ состоит из задач последовательного принятия решений (например на основ алгоритма Дейкстры).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4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Этапы развития искусственных нейронных сетей: кратко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200150"/>
            <a:ext cx="87915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Список значимых исследований: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1943: </a:t>
            </a:r>
            <a:r>
              <a:rPr lang="en-US" dirty="0">
                <a:solidFill>
                  <a:srgbClr val="0070C0"/>
                </a:solidFill>
              </a:rPr>
              <a:t>artificial neural networks, relate neural circuitry and mathematical logic (Mc-Culloch/Pitts);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1949: ”cells that fire together wire together” learning rule (Hebb);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1958: Perceptron algorithm for linear classifiers (Rosenblatt);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1959: ADALINE device for linear regression (Widrow/Hoff);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1969: Perceptrons book showed that linear models could not solve XOR, killed neural nets research (Minsky/Papert);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1980: Neocognitron, a.k.a. convolutional neural networks for images (Fukushima);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1986: popularization of backpropagation for training multi-layer networks (Rumel- hardt, Hinton, Williams);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1989: applied convolutional neural networks to recognizing handwritten digits for USPS (LeCun) - </a:t>
            </a:r>
            <a:r>
              <a:rPr lang="ru-RU" dirty="0">
                <a:solidFill>
                  <a:srgbClr val="0070C0"/>
                </a:solidFill>
              </a:rPr>
              <a:t>Это было развернуто </a:t>
            </a:r>
            <a:r>
              <a:rPr lang="en-US" dirty="0">
                <a:solidFill>
                  <a:srgbClr val="0070C0"/>
                </a:solidFill>
              </a:rPr>
              <a:t>USPS </a:t>
            </a:r>
            <a:r>
              <a:rPr lang="ru-RU" dirty="0">
                <a:solidFill>
                  <a:srgbClr val="0070C0"/>
                </a:solidFill>
              </a:rPr>
              <a:t>для распознавания почтовых индексов, что стало одной из первых историй успеха нейронных сетей;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2006: </a:t>
            </a:r>
            <a:r>
              <a:rPr lang="en-US" dirty="0">
                <a:solidFill>
                  <a:srgbClr val="0070C0"/>
                </a:solidFill>
              </a:rPr>
              <a:t>unsupervised layer wise pre-training of deep networks (Hinton et al);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2012: AlexNet </a:t>
            </a:r>
            <a:r>
              <a:rPr lang="ru-RU" dirty="0">
                <a:solidFill>
                  <a:srgbClr val="0070C0"/>
                </a:solidFill>
              </a:rPr>
              <a:t>добивается огромных успехов в распознавании объектов; изменило сообщество компьютерного зрения за одну ночь;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2016: </a:t>
            </a:r>
            <a:r>
              <a:rPr lang="en-US" dirty="0">
                <a:solidFill>
                  <a:srgbClr val="0070C0"/>
                </a:solidFill>
              </a:rPr>
              <a:t>Alpha Go </a:t>
            </a:r>
            <a:r>
              <a:rPr lang="ru-RU" dirty="0">
                <a:solidFill>
                  <a:srgbClr val="0070C0"/>
                </a:solidFill>
              </a:rPr>
              <a:t>использует глубокое обучение с подкреплением, победив чемпиона мира Ли Седоля в </a:t>
            </a:r>
            <a:r>
              <a:rPr lang="en-US" dirty="0">
                <a:solidFill>
                  <a:srgbClr val="0070C0"/>
                </a:solidFill>
              </a:rPr>
              <a:t>Go.</a:t>
            </a:r>
          </a:p>
        </p:txBody>
      </p:sp>
    </p:spTree>
    <p:extLst>
      <p:ext uri="{BB962C8B-B14F-4D97-AF65-F5344CB8AC3E}">
        <p14:creationId xmlns:p14="http://schemas.microsoft.com/office/powerpoint/2010/main" val="190679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Этапы развития искусственных нейронных сетей: концептуальная модель - ПЕРЦЕПТРОН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1971675"/>
            <a:ext cx="8562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Перцептро́н, или персептрон (англ. </a:t>
            </a:r>
            <a:r>
              <a:rPr lang="en-US" sz="2000" dirty="0">
                <a:solidFill>
                  <a:srgbClr val="0070C0"/>
                </a:solidFill>
              </a:rPr>
              <a:t>perceptron — </a:t>
            </a:r>
            <a:r>
              <a:rPr lang="ru-RU" sz="2000" dirty="0">
                <a:solidFill>
                  <a:srgbClr val="0070C0"/>
                </a:solidFill>
              </a:rPr>
              <a:t>восприятие) — математическая или компьютерная модель восприятия информации мозгом (кибернетическая модель мозга), предложенная Фрэнком Розенблаттом в 1958 году и впервые реализованная в виде электронной машины «Марк-1» в 1960 году.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Перцептрон стал одной из первых моделей нейросетей;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«Марк-1» — первым в мире нейрокомпьютером;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«Марк-1» был способен распознавать некоторые из букв английского алфавита.</a:t>
            </a:r>
          </a:p>
        </p:txBody>
      </p:sp>
    </p:spTree>
    <p:extLst>
      <p:ext uri="{BB962C8B-B14F-4D97-AF65-F5344CB8AC3E}">
        <p14:creationId xmlns:p14="http://schemas.microsoft.com/office/powerpoint/2010/main" val="231544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Виды Искусственного Интеллекта: философский взгляд</a:t>
            </a:r>
          </a:p>
        </p:txBody>
      </p:sp>
      <p:pic>
        <p:nvPicPr>
          <p:cNvPr id="5" name="Рисунок 4" descr="https://ucarecdn.com/2906bc70-192c-4fcb-800e-357fcb121182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0" y="1441767"/>
            <a:ext cx="8973440" cy="4358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08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carecdn.com/41c5237e-fd59-4c99-bc62-3e9651bfd5df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487487"/>
            <a:ext cx="9056688" cy="43894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3910" y="320130"/>
            <a:ext cx="8840090" cy="55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Виды Искусственного Интеллекта: философский взгляд</a:t>
            </a:r>
          </a:p>
        </p:txBody>
      </p:sp>
    </p:spTree>
    <p:extLst>
      <p:ext uri="{BB962C8B-B14F-4D97-AF65-F5344CB8AC3E}">
        <p14:creationId xmlns:p14="http://schemas.microsoft.com/office/powerpoint/2010/main" val="183046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3444</TotalTime>
  <Words>1362</Words>
  <Application>Microsoft Office PowerPoint</Application>
  <PresentationFormat>Экран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Виды искусственного интеллекта</vt:lpstr>
      <vt:lpstr>Содержание</vt:lpstr>
      <vt:lpstr>По завершению урока Вы будете знать:</vt:lpstr>
      <vt:lpstr>Виды Искусственного Интеллекта</vt:lpstr>
      <vt:lpstr>Статистический ИИ: некоторые факты</vt:lpstr>
      <vt:lpstr>Этапы развития искусственных нейронных сетей: кратко</vt:lpstr>
      <vt:lpstr>Этапы развития искусственных нейронных сетей: концептуальная модель - ПЕРЦЕПТРОН</vt:lpstr>
      <vt:lpstr>Виды Искусственного Интеллекта: философский взгляд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316</cp:revision>
  <dcterms:created xsi:type="dcterms:W3CDTF">2017-10-09T05:58:02Z</dcterms:created>
  <dcterms:modified xsi:type="dcterms:W3CDTF">2022-12-22T03:41:37Z</dcterms:modified>
</cp:coreProperties>
</file>