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A1212-5CFA-4D59-B816-9DAB93D0E1D9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848E61-F87C-4AC9-94C7-6FFFDA2F04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7100910" cy="300039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Лекция 1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Тема </a:t>
            </a:r>
            <a:r>
              <a:rPr lang="ru-RU" sz="3600" dirty="0">
                <a:solidFill>
                  <a:schemeClr val="tx1"/>
                </a:solidFill>
              </a:rPr>
              <a:t>лекции: </a:t>
            </a:r>
            <a:r>
              <a:rPr lang="ru-RU" sz="3600" b="1" dirty="0">
                <a:solidFill>
                  <a:schemeClr val="tx1"/>
                </a:solidFill>
              </a:rPr>
              <a:t>Введение в </a:t>
            </a:r>
            <a:r>
              <a:rPr lang="en-US" sz="3600" b="1" dirty="0">
                <a:solidFill>
                  <a:schemeClr val="tx1"/>
                </a:solidFill>
              </a:rPr>
              <a:t>web</a:t>
            </a:r>
            <a:r>
              <a:rPr lang="ru-RU" sz="3600" b="1" dirty="0">
                <a:solidFill>
                  <a:schemeClr val="tx1"/>
                </a:solidFill>
              </a:rPr>
              <a:t> – программирование.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История </a:t>
            </a:r>
            <a:r>
              <a:rPr lang="ru-RU" sz="3600" dirty="0">
                <a:solidFill>
                  <a:schemeClr val="tx1"/>
                </a:solidFill>
              </a:rPr>
              <a:t>развития Интернета.  Основные сетевые услуги.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714884"/>
            <a:ext cx="4129094" cy="135254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Асем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Тултановна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8196" y="0"/>
            <a:ext cx="197580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Например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en-US" dirty="0" smtClean="0"/>
              <a:t>de</a:t>
            </a:r>
            <a:r>
              <a:rPr lang="ru-RU" dirty="0" smtClean="0"/>
              <a:t> - Германия,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.</a:t>
            </a:r>
            <a:r>
              <a:rPr lang="en-US" dirty="0" err="1" smtClean="0"/>
              <a:t>jp</a:t>
            </a:r>
            <a:r>
              <a:rPr lang="ru-RU" dirty="0" smtClean="0"/>
              <a:t> </a:t>
            </a:r>
            <a:r>
              <a:rPr lang="ru-RU" dirty="0" smtClean="0"/>
              <a:t>- Япония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en-US" dirty="0" err="1" smtClean="0"/>
              <a:t>ch</a:t>
            </a:r>
            <a:r>
              <a:rPr lang="ru-RU" dirty="0" smtClean="0"/>
              <a:t> - Швейцария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en-US" dirty="0" err="1" smtClean="0"/>
              <a:t>kz</a:t>
            </a:r>
            <a:r>
              <a:rPr lang="ru-RU" dirty="0" smtClean="0"/>
              <a:t> - Казахстан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 – Россия.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США имеется альтернативная система доменов высшего уровня:</a:t>
            </a:r>
          </a:p>
          <a:p>
            <a:pPr>
              <a:buNone/>
            </a:pPr>
            <a:r>
              <a:rPr lang="ru-RU" dirty="0" smtClean="0"/>
              <a:t>     .</a:t>
            </a:r>
            <a:r>
              <a:rPr lang="en-US" dirty="0" smtClean="0"/>
              <a:t>com</a:t>
            </a:r>
            <a:r>
              <a:rPr lang="ru-RU" dirty="0" smtClean="0"/>
              <a:t> – для коммерческих серверов, Всемирная коммерческая зона Интернета;</a:t>
            </a:r>
          </a:p>
          <a:p>
            <a:pPr>
              <a:buNone/>
            </a:pPr>
            <a:r>
              <a:rPr lang="ru-RU" dirty="0" smtClean="0"/>
              <a:t>     .</a:t>
            </a:r>
            <a:r>
              <a:rPr lang="en-US" dirty="0" smtClean="0"/>
              <a:t>org</a:t>
            </a:r>
            <a:r>
              <a:rPr lang="ru-RU" dirty="0" smtClean="0"/>
              <a:t> – для некоммерческих организаций;</a:t>
            </a:r>
          </a:p>
          <a:p>
            <a:pPr>
              <a:buNone/>
            </a:pPr>
            <a:r>
              <a:rPr lang="ru-RU" dirty="0" smtClean="0"/>
              <a:t>     .</a:t>
            </a:r>
            <a:r>
              <a:rPr lang="en-US" dirty="0" smtClean="0"/>
              <a:t>net</a:t>
            </a:r>
            <a:r>
              <a:rPr lang="ru-RU" dirty="0" smtClean="0"/>
              <a:t> – для сетей;</a:t>
            </a:r>
          </a:p>
          <a:p>
            <a:pPr>
              <a:buNone/>
            </a:pPr>
            <a:r>
              <a:rPr lang="ru-RU" dirty="0" smtClean="0"/>
              <a:t>     .</a:t>
            </a:r>
            <a:r>
              <a:rPr lang="en-US" dirty="0" err="1" smtClean="0"/>
              <a:t>gov</a:t>
            </a:r>
            <a:r>
              <a:rPr lang="ru-RU" dirty="0" smtClean="0"/>
              <a:t> – государственные и правительственные учреждения; </a:t>
            </a:r>
          </a:p>
          <a:p>
            <a:pPr>
              <a:buNone/>
            </a:pPr>
            <a:r>
              <a:rPr lang="ru-RU" dirty="0" smtClean="0"/>
              <a:t>     .</a:t>
            </a:r>
            <a:r>
              <a:rPr lang="en-US" dirty="0" err="1" smtClean="0"/>
              <a:t>edu</a:t>
            </a:r>
            <a:r>
              <a:rPr lang="ru-RU" dirty="0" smtClean="0"/>
              <a:t> – сеть учебных заведений и учреждений образования; </a:t>
            </a:r>
          </a:p>
          <a:p>
            <a:pPr>
              <a:buNone/>
            </a:pPr>
            <a:r>
              <a:rPr lang="ru-RU" dirty="0" smtClean="0"/>
              <a:t>     .</a:t>
            </a:r>
            <a:r>
              <a:rPr lang="en-US" dirty="0" smtClean="0"/>
              <a:t>mil</a:t>
            </a:r>
            <a:r>
              <a:rPr lang="ru-RU" dirty="0" smtClean="0"/>
              <a:t> – военные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5"/>
            <a:ext cx="8229600" cy="3714776"/>
          </a:xfrm>
        </p:spPr>
        <p:txBody>
          <a:bodyPr/>
          <a:lstStyle/>
          <a:p>
            <a:r>
              <a:rPr lang="en-US" sz="2800" dirty="0" smtClean="0"/>
              <a:t>IP</a:t>
            </a:r>
            <a:r>
              <a:rPr lang="ru-RU" sz="2800" dirty="0" smtClean="0"/>
              <a:t> – адрес. Каждый компьютер, подключенный к Интернету, однозначно идентифицируется с помощью так называемого </a:t>
            </a:r>
            <a:r>
              <a:rPr lang="en-US" sz="2800" dirty="0" smtClean="0"/>
              <a:t>IP</a:t>
            </a:r>
            <a:r>
              <a:rPr lang="ru-RU" sz="2800" dirty="0" smtClean="0"/>
              <a:t> – адреса, включающего в себя 4 разделенных точкой десятичных числа от 0 до 255 (октеты), 195.85.102.14. Подобную запись адресов подключенных к Интернету компьютеров подразумевает именно стандарт </a:t>
            </a:r>
            <a:r>
              <a:rPr lang="en-US" sz="2800" dirty="0" smtClean="0"/>
              <a:t>TCP</a:t>
            </a:r>
            <a:r>
              <a:rPr lang="ru-RU" sz="2800" dirty="0" smtClean="0"/>
              <a:t>/</a:t>
            </a:r>
            <a:r>
              <a:rPr lang="en-US" sz="2800" dirty="0" smtClean="0"/>
              <a:t>IP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929066"/>
            <a:ext cx="66437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857388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05813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2800" dirty="0"/>
              <a:t>В 60-70-х годах происходило широкое развитие локальных сетей – </a:t>
            </a:r>
            <a:r>
              <a:rPr lang="en-US" sz="2800" dirty="0"/>
              <a:t>LAN</a:t>
            </a:r>
            <a:r>
              <a:rPr lang="ru-RU" sz="2800" dirty="0"/>
              <a:t> (</a:t>
            </a:r>
            <a:r>
              <a:rPr lang="en-US" sz="2800" dirty="0" err="1"/>
              <a:t>LocalAreaNetwork</a:t>
            </a:r>
            <a:r>
              <a:rPr lang="ru-RU" sz="2800" dirty="0"/>
              <a:t>),  которые становились специализированными. Технология </a:t>
            </a:r>
            <a:r>
              <a:rPr lang="en-US" sz="2800" dirty="0"/>
              <a:t>LAN</a:t>
            </a:r>
            <a:r>
              <a:rPr lang="ru-RU" sz="2800" dirty="0"/>
              <a:t> разрабатывалась на небольшие расстояния. В определенный момент стало ясно, что имеющиеся различные технологии локальных сетей полностью несовместимы между собой.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00438"/>
            <a:ext cx="585791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Появилась новая технология построения сетей – сеть дальней связи или территориально-распределенная сеть </a:t>
            </a:r>
            <a:r>
              <a:rPr lang="en-US" sz="2800" dirty="0" smtClean="0"/>
              <a:t>WAN</a:t>
            </a:r>
            <a:r>
              <a:rPr lang="ru-RU" sz="2800" dirty="0" smtClean="0"/>
              <a:t> (</a:t>
            </a:r>
            <a:r>
              <a:rPr lang="en-US" sz="2800" dirty="0" err="1" smtClean="0"/>
              <a:t>WideAreaNetwork</a:t>
            </a:r>
            <a:r>
              <a:rPr lang="ru-RU" sz="2800" dirty="0" smtClean="0"/>
              <a:t>) – для соединения на больших географических территориях. 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86058"/>
            <a:ext cx="6215106" cy="339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В конце 70-х Министерство  обороны США задалось идеей создать электронную сеть. Ключевым вопросом исследований, проводимых агентством </a:t>
            </a:r>
            <a:r>
              <a:rPr lang="en-US" sz="2400" dirty="0"/>
              <a:t>ARPA</a:t>
            </a:r>
            <a:r>
              <a:rPr lang="ru-RU" sz="2400" dirty="0"/>
              <a:t> (</a:t>
            </a:r>
            <a:r>
              <a:rPr lang="en-US" sz="2400" dirty="0" err="1"/>
              <a:t>AdvancedResearchProjectAgency</a:t>
            </a:r>
            <a:r>
              <a:rPr lang="ru-RU" sz="2400" dirty="0"/>
              <a:t>) – Управление перспективных научных разработок США был новый способ соединения локальных сетей и сетей дальней связи, который получил название глобальной сети (</a:t>
            </a:r>
            <a:r>
              <a:rPr lang="en-US" sz="2400" dirty="0" err="1"/>
              <a:t>internetWork</a:t>
            </a:r>
            <a:r>
              <a:rPr lang="ru-RU" sz="2400" dirty="0"/>
              <a:t>) - </a:t>
            </a:r>
            <a:r>
              <a:rPr lang="en-US" sz="2400" dirty="0" err="1"/>
              <a:t>ARPANet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357562"/>
            <a:ext cx="821537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TCP/IP</a:t>
            </a:r>
            <a:br>
              <a:rPr lang="ru-RU" sz="2400" b="1" dirty="0"/>
            </a:br>
            <a:r>
              <a:rPr lang="ru-RU" sz="2400" dirty="0"/>
              <a:t>Вся прелесть протокола </a:t>
            </a:r>
            <a:r>
              <a:rPr lang="ru-RU" sz="2400" i="1" dirty="0"/>
              <a:t>TCP/IP</a:t>
            </a:r>
            <a:r>
              <a:rPr lang="ru-RU" sz="2400" dirty="0"/>
              <a:t> заключается в том, что он позволяет обмениваться информацией между компьютерами, работающими в разных операционных системах. Например, </a:t>
            </a:r>
            <a:r>
              <a:rPr lang="ru-RU" sz="2400" dirty="0" err="1"/>
              <a:t>Novell</a:t>
            </a:r>
            <a:r>
              <a:rPr lang="ru-RU" sz="2400" dirty="0"/>
              <a:t> </a:t>
            </a:r>
            <a:r>
              <a:rPr lang="ru-RU" sz="2400" dirty="0" err="1"/>
              <a:t>NetWare</a:t>
            </a:r>
            <a:r>
              <a:rPr lang="ru-RU" sz="2400" dirty="0"/>
              <a:t> умеет "разговаривать" на языке </a:t>
            </a:r>
            <a:r>
              <a:rPr lang="ru-RU" sz="2400" i="1" dirty="0"/>
              <a:t>TCP/IP</a:t>
            </a:r>
            <a:r>
              <a:rPr lang="ru-RU" sz="2400" dirty="0"/>
              <a:t>, как и </a:t>
            </a:r>
            <a:r>
              <a:rPr lang="ru-RU" sz="2400" i="1" dirty="0" err="1"/>
              <a:t>Windows</a:t>
            </a:r>
            <a:r>
              <a:rPr lang="ru-RU" sz="2400" dirty="0"/>
              <a:t> XP </a:t>
            </a:r>
            <a:r>
              <a:rPr lang="ru-RU" sz="2400" i="1" dirty="0" err="1"/>
              <a:t>Professional</a:t>
            </a:r>
            <a:r>
              <a:rPr lang="ru-RU" sz="24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45439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i="1" dirty="0" smtClean="0"/>
              <a:t> История появления </a:t>
            </a:r>
            <a:r>
              <a:rPr lang="en-US" i="1" dirty="0"/>
              <a:t>WWW</a:t>
            </a:r>
            <a:r>
              <a:rPr lang="ru-RU" i="1" dirty="0"/>
              <a:t>. Основы </a:t>
            </a:r>
            <a:r>
              <a:rPr lang="ru-RU" i="1" dirty="0" smtClean="0"/>
              <a:t>работы </a:t>
            </a:r>
            <a:r>
              <a:rPr lang="en-US" i="1" dirty="0" smtClean="0"/>
              <a:t>WWW</a:t>
            </a:r>
            <a:r>
              <a:rPr lang="ru-RU" i="1" dirty="0"/>
              <a:t>.Технология клиент-сервер. Программы просмотра (браузеры). </a:t>
            </a:r>
            <a:r>
              <a:rPr lang="en-US" i="1" dirty="0"/>
              <a:t>Web</a:t>
            </a:r>
            <a:r>
              <a:rPr lang="ru-RU" i="1" dirty="0"/>
              <a:t> – серверы. </a:t>
            </a:r>
            <a:r>
              <a:rPr lang="en-US" i="1" dirty="0"/>
              <a:t>URL</a:t>
            </a:r>
            <a:r>
              <a:rPr lang="ru-RU" i="1" dirty="0"/>
              <a:t>.  Доменное имя. </a:t>
            </a:r>
            <a:r>
              <a:rPr lang="en-US" i="1" dirty="0"/>
              <a:t>IP</a:t>
            </a:r>
            <a:r>
              <a:rPr lang="ru-RU" i="1" dirty="0"/>
              <a:t> – адрес.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5870" y="0"/>
            <a:ext cx="205813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WWW</a:t>
            </a:r>
            <a:r>
              <a:rPr lang="ru-RU" sz="2800" b="1" dirty="0" smtClean="0"/>
              <a:t> – </a:t>
            </a:r>
            <a:r>
              <a:rPr lang="ru-RU" sz="2800" dirty="0" smtClean="0"/>
              <a:t>интерактивная, </a:t>
            </a:r>
            <a:r>
              <a:rPr lang="ru-RU" sz="2800" dirty="0" err="1" smtClean="0"/>
              <a:t>мультимедийная</a:t>
            </a:r>
            <a:r>
              <a:rPr lang="ru-RU" sz="2800" dirty="0" smtClean="0"/>
              <a:t>, гипертекстовая среда, использующая язык разметки и поддерживающая множество протоков Интернета. Ее можно представить как огромный набор </a:t>
            </a:r>
            <a:r>
              <a:rPr lang="ru-RU" sz="2800" dirty="0" err="1" smtClean="0"/>
              <a:t>гипермедиадокументов</a:t>
            </a:r>
            <a:r>
              <a:rPr lang="ru-RU" sz="2800" dirty="0" smtClean="0"/>
              <a:t>, хранящихся на компьютерах в Сети.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14686"/>
            <a:ext cx="37433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7"/>
            <a:ext cx="8229600" cy="257176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URL</a:t>
            </a:r>
            <a:r>
              <a:rPr lang="ru-RU" sz="2800" dirty="0" smtClean="0"/>
              <a:t> (</a:t>
            </a:r>
            <a:r>
              <a:rPr lang="en-US" sz="2800" dirty="0" err="1" smtClean="0"/>
              <a:t>UniformResourceLocators</a:t>
            </a:r>
            <a:r>
              <a:rPr lang="ru-RU" sz="2800" dirty="0" smtClean="0"/>
              <a:t>) – идентификатор, используемый для указания конкретной </a:t>
            </a:r>
            <a:r>
              <a:rPr lang="en-US" sz="2800" dirty="0" smtClean="0"/>
              <a:t>Web</a:t>
            </a:r>
            <a:r>
              <a:rPr lang="ru-RU" sz="2800" dirty="0" smtClean="0"/>
              <a:t> – страницы, называется универсальным адресом ресурса. При показе страницы браузер также выводит на экран и ее адрес.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14620"/>
            <a:ext cx="69294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7"/>
            <a:ext cx="8229600" cy="335758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Доменное имя – способ символической адресации. Домены, входящие в доменное имя, разделенные точкой и иерархически упорядочены. Читаются доменные имена справа- налево, т.к. домен высшего уровня расположен справа. Практически везде, кроме США домен высшего уровня служит кодом страны.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415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Лекция 1 Тема лекции: Введение в web – программирование. История развития Интернета.  Основные сетевые услуги.</vt:lpstr>
      <vt:lpstr>Слайд 2</vt:lpstr>
      <vt:lpstr>Появилась новая технология построения сетей – сеть дальней связи или территориально-распределенная сеть WAN (WideAreaNetwork) – для соединения на больших географических территориях. </vt:lpstr>
      <vt:lpstr>Слайд 4</vt:lpstr>
      <vt:lpstr>TCP/IP Вся прелесть протокола TCP/IP заключается в том, что он позволяет обмениваться информацией между компьютерами, работающими в разных операционных системах. Например, Novell NetWare умеет "разговаривать" на языке TCP/IP, как и Windows XP Professional.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Тема лекции: Введение в web – программирование. История развития Интернета.  Основные сетевые услуги.</dc:title>
  <dc:creator>Мадик</dc:creator>
  <cp:lastModifiedBy>Мадик</cp:lastModifiedBy>
  <cp:revision>8</cp:revision>
  <dcterms:created xsi:type="dcterms:W3CDTF">2021-09-01T13:00:38Z</dcterms:created>
  <dcterms:modified xsi:type="dcterms:W3CDTF">2021-09-01T15:19:29Z</dcterms:modified>
</cp:coreProperties>
</file>