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C38A-955C-486A-8EC5-1F934197FC98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4BDB-BAC8-451B-82A8-77CE165FA1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C38A-955C-486A-8EC5-1F934197FC98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4BDB-BAC8-451B-82A8-77CE165FA1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C38A-955C-486A-8EC5-1F934197FC98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4BDB-BAC8-451B-82A8-77CE165FA1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C38A-955C-486A-8EC5-1F934197FC98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4BDB-BAC8-451B-82A8-77CE165FA1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C38A-955C-486A-8EC5-1F934197FC98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4BDB-BAC8-451B-82A8-77CE165FA1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C38A-955C-486A-8EC5-1F934197FC98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4BDB-BAC8-451B-82A8-77CE165FA1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C38A-955C-486A-8EC5-1F934197FC98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4BDB-BAC8-451B-82A8-77CE165FA1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C38A-955C-486A-8EC5-1F934197FC98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4BDB-BAC8-451B-82A8-77CE165FA1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C38A-955C-486A-8EC5-1F934197FC98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4BDB-BAC8-451B-82A8-77CE165FA1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C38A-955C-486A-8EC5-1F934197FC98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4BDB-BAC8-451B-82A8-77CE165FA1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C38A-955C-486A-8EC5-1F934197FC98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834BDB-BAC8-451B-82A8-77CE165FA1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BDC38A-955C-486A-8EC5-1F934197FC98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834BDB-BAC8-451B-82A8-77CE165FA19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ebclass.polyn.kiae.su/classes/jsi/wcontroe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ebclass.polyn.kiae.su/classes/jsi/status.htm" TargetMode="External"/><Relationship Id="rId2" Type="http://schemas.openxmlformats.org/officeDocument/2006/relationships/hyperlink" Target="http://webclass.polyn.kiae.su/classes/jsi/location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ebclass.polyn.kiae.su/classes/jsi/forme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ebclass.polyn.kiae.su/classes/jsi/forme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Лекция 11</a:t>
            </a: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Тема.</a:t>
            </a:r>
            <a:r>
              <a:rPr lang="ru-RU" sz="4000" b="1" dirty="0">
                <a:solidFill>
                  <a:schemeClr val="tx1"/>
                </a:solidFill>
              </a:rPr>
              <a:t> Объектная модель и </a:t>
            </a:r>
            <a:r>
              <a:rPr lang="ru-RU" sz="4000" b="1" dirty="0" err="1">
                <a:solidFill>
                  <a:schemeClr val="tx1"/>
                </a:solidFill>
              </a:rPr>
              <a:t>коллекции.Модель</a:t>
            </a:r>
            <a:r>
              <a:rPr lang="ru-RU" sz="4000" b="1" dirty="0">
                <a:solidFill>
                  <a:schemeClr val="tx1"/>
                </a:solidFill>
              </a:rPr>
              <a:t> событий.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643446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Старший преподаватель: </a:t>
            </a:r>
            <a:r>
              <a:rPr lang="ru-RU" dirty="0" err="1" smtClean="0">
                <a:solidFill>
                  <a:schemeClr val="tx1"/>
                </a:solidFill>
              </a:rPr>
              <a:t>Аяпбергенова</a:t>
            </a:r>
            <a:r>
              <a:rPr lang="ru-RU" dirty="0" smtClean="0">
                <a:solidFill>
                  <a:schemeClr val="tx1"/>
                </a:solidFill>
              </a:rPr>
              <a:t> А.Т.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Наиболее популярные методы окна</a:t>
            </a:r>
            <a:r>
              <a:rPr lang="en-US" dirty="0" smtClean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hlinkClick r:id="rId2"/>
              </a:rPr>
              <a:t>alert</a:t>
            </a:r>
            <a:r>
              <a:rPr lang="en-US" u="sng" dirty="0">
                <a:hlinkClick r:id="rId2"/>
              </a:rPr>
              <a:t>()</a:t>
            </a:r>
            <a:endParaRPr lang="ru-RU" dirty="0"/>
          </a:p>
          <a:p>
            <a:r>
              <a:rPr lang="en-US" u="sng" dirty="0">
                <a:hlinkClick r:id="rId2"/>
              </a:rPr>
              <a:t>confirm()</a:t>
            </a:r>
            <a:endParaRPr lang="ru-RU" dirty="0"/>
          </a:p>
          <a:p>
            <a:r>
              <a:rPr lang="en-US" u="sng" dirty="0">
                <a:hlinkClick r:id="rId2"/>
              </a:rPr>
              <a:t>prompt()</a:t>
            </a:r>
            <a:endParaRPr lang="ru-RU" dirty="0"/>
          </a:p>
          <a:p>
            <a:r>
              <a:rPr lang="en-US" u="sng" dirty="0">
                <a:hlinkClick r:id="rId2"/>
              </a:rPr>
              <a:t>open()</a:t>
            </a:r>
            <a:endParaRPr lang="ru-RU" dirty="0"/>
          </a:p>
          <a:p>
            <a:r>
              <a:rPr lang="en-US" u="sng" dirty="0">
                <a:hlinkClick r:id="rId2"/>
              </a:rPr>
              <a:t>close()</a:t>
            </a:r>
            <a:endParaRPr lang="ru-RU" dirty="0"/>
          </a:p>
          <a:p>
            <a:r>
              <a:rPr lang="en-US" u="sng" dirty="0">
                <a:hlinkClick r:id="rId2"/>
              </a:rPr>
              <a:t>focus()</a:t>
            </a:r>
            <a:endParaRPr lang="ru-RU" dirty="0"/>
          </a:p>
          <a:p>
            <a:r>
              <a:rPr lang="en-US" u="sng" dirty="0" err="1">
                <a:hlinkClick r:id="rId2"/>
              </a:rPr>
              <a:t>setTimeout</a:t>
            </a:r>
            <a:r>
              <a:rPr lang="en-US" u="sng" dirty="0">
                <a:hlinkClick r:id="rId2"/>
              </a:rPr>
              <a:t>()</a:t>
            </a:r>
            <a:endParaRPr lang="ru-RU" dirty="0"/>
          </a:p>
          <a:p>
            <a:r>
              <a:rPr lang="en-US" u="sng" dirty="0" err="1">
                <a:hlinkClick r:id="rId2"/>
              </a:rPr>
              <a:t>clearTimeout</a:t>
            </a:r>
            <a:r>
              <a:rPr lang="en-US" u="sng" dirty="0">
                <a:hlinkClick r:id="rId2"/>
              </a:rPr>
              <a:t>()</a:t>
            </a:r>
            <a:endParaRPr lang="ru-RU" dirty="0"/>
          </a:p>
          <a:p>
            <a:r>
              <a:rPr lang="ru-RU" dirty="0" smtClean="0"/>
              <a:t>Здесь не указаны только два метода</a:t>
            </a:r>
            <a:r>
              <a:rPr lang="en-US" dirty="0"/>
              <a:t>: scroll() </a:t>
            </a:r>
            <a:r>
              <a:rPr lang="ru-RU" dirty="0"/>
              <a:t>и</a:t>
            </a:r>
            <a:r>
              <a:rPr lang="en-US" dirty="0"/>
              <a:t>blur().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Метод</a:t>
            </a:r>
            <a:r>
              <a:rPr lang="ru-RU" b="1" i="1" dirty="0"/>
              <a:t> </a:t>
            </a:r>
            <a:r>
              <a:rPr lang="ru-RU" b="1" i="1" dirty="0" err="1"/>
              <a:t>window.alert</a:t>
            </a:r>
            <a:r>
              <a:rPr lang="ru-RU" b="1" i="1" dirty="0"/>
              <a:t>()</a:t>
            </a:r>
            <a:r>
              <a:rPr lang="ru-RU" dirty="0"/>
              <a:t> -  позволяет выдать окно предупреждения: </a:t>
            </a:r>
          </a:p>
          <a:p>
            <a:r>
              <a:rPr lang="ru-RU" dirty="0"/>
              <a:t>Метод </a:t>
            </a:r>
            <a:r>
              <a:rPr lang="ru-RU" b="1" i="1" dirty="0" err="1"/>
              <a:t>window.confirm</a:t>
            </a:r>
            <a:r>
              <a:rPr lang="ru-RU" dirty="0"/>
              <a:t> -  позволяет задать пользователю вопрос, на который тот может ответить либо положительно, либо отрицательно. </a:t>
            </a:r>
          </a:p>
          <a:p>
            <a:r>
              <a:rPr lang="ru-RU" dirty="0"/>
              <a:t>Метод</a:t>
            </a:r>
            <a:r>
              <a:rPr lang="ru-RU" b="1" i="1" dirty="0"/>
              <a:t> </a:t>
            </a:r>
            <a:r>
              <a:rPr lang="ru-RU" b="1" i="1" dirty="0" err="1"/>
              <a:t>window.prompt</a:t>
            </a:r>
            <a:r>
              <a:rPr lang="ru-RU" dirty="0"/>
              <a:t> - позволяет принять от пользователя короткую строку текста, которую он набирает в поле ввода информационного окна. </a:t>
            </a:r>
          </a:p>
          <a:p>
            <a:r>
              <a:rPr lang="ru-RU" dirty="0"/>
              <a:t>Введенную пользователем строчку можно присвоить любой переменной и потом ее разбирать в JavaScript-программе. </a:t>
            </a:r>
          </a:p>
          <a:p>
            <a:pPr>
              <a:buNone/>
            </a:pPr>
            <a:r>
              <a:rPr lang="ru-RU" dirty="0" smtClean="0"/>
              <a:t>		У </a:t>
            </a:r>
            <a:r>
              <a:rPr lang="ru-RU" dirty="0"/>
              <a:t>метода окна</a:t>
            </a:r>
            <a:r>
              <a:rPr lang="ru-RU" b="1" i="1" dirty="0"/>
              <a:t> </a:t>
            </a:r>
            <a:r>
              <a:rPr lang="ru-RU" b="1" i="1" dirty="0" err="1"/>
              <a:t>window.open</a:t>
            </a:r>
            <a:r>
              <a:rPr lang="ru-RU" dirty="0"/>
              <a:t> атрибутов больше, чем у некоторых объектов. Метод предназначен для создания новых окон. В общем случае его синтаксис выглядит следующим образом: </a:t>
            </a:r>
          </a:p>
          <a:p>
            <a:r>
              <a:rPr lang="ru-RU" dirty="0" err="1"/>
              <a:t>open</a:t>
            </a:r>
            <a:r>
              <a:rPr lang="ru-RU" dirty="0"/>
              <a:t>("URL","</a:t>
            </a:r>
            <a:r>
              <a:rPr lang="ru-RU" dirty="0" err="1"/>
              <a:t>window_name</a:t>
            </a:r>
            <a:r>
              <a:rPr lang="ru-RU" dirty="0"/>
              <a:t>","</a:t>
            </a:r>
            <a:r>
              <a:rPr lang="ru-RU" dirty="0" err="1"/>
              <a:t>param,param</a:t>
            </a:r>
            <a:r>
              <a:rPr lang="ru-RU" dirty="0"/>
              <a:t>,...",</a:t>
            </a:r>
            <a:r>
              <a:rPr lang="ru-RU" dirty="0" err="1"/>
              <a:t>replace</a:t>
            </a:r>
            <a:r>
              <a:rPr lang="ru-RU" dirty="0"/>
              <a:t>); где - URL - страница, которая будет загружена в новое окно, </a:t>
            </a:r>
            <a:r>
              <a:rPr lang="ru-RU" dirty="0" err="1"/>
              <a:t>window_name</a:t>
            </a:r>
            <a:r>
              <a:rPr lang="ru-RU" dirty="0"/>
              <a:t> - имя окна, которое можно использовать в атрибуте </a:t>
            </a:r>
            <a:r>
              <a:rPr lang="ru-RU" dirty="0" err="1"/>
              <a:t>target</a:t>
            </a:r>
            <a:r>
              <a:rPr lang="ru-RU" dirty="0"/>
              <a:t> в контейнерах A и FORM, </a:t>
            </a:r>
            <a:r>
              <a:rPr lang="ru-RU" dirty="0" err="1"/>
              <a:t>params</a:t>
            </a:r>
            <a:r>
              <a:rPr lang="ru-RU" dirty="0"/>
              <a:t> - список параметров: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Параметр назначение </a:t>
            </a:r>
            <a:endParaRPr lang="ru-RU" dirty="0"/>
          </a:p>
          <a:p>
            <a:r>
              <a:rPr lang="en-US" u="sng" dirty="0" smtClean="0"/>
              <a:t>W</a:t>
            </a:r>
            <a:r>
              <a:rPr lang="ru-RU" u="sng" dirty="0" err="1" smtClean="0"/>
              <a:t>idth</a:t>
            </a:r>
            <a:r>
              <a:rPr lang="ru-RU" u="sng" dirty="0" smtClean="0"/>
              <a:t> - </a:t>
            </a:r>
            <a:r>
              <a:rPr lang="ru-RU" dirty="0" smtClean="0"/>
              <a:t>ширина </a:t>
            </a:r>
            <a:r>
              <a:rPr lang="ru-RU" dirty="0"/>
              <a:t>окна в пикселях </a:t>
            </a:r>
          </a:p>
          <a:p>
            <a:r>
              <a:rPr lang="en-US" u="sng" dirty="0" smtClean="0"/>
              <a:t>H</a:t>
            </a:r>
            <a:r>
              <a:rPr lang="ru-RU" u="sng" dirty="0" err="1" smtClean="0"/>
              <a:t>eight</a:t>
            </a:r>
            <a:r>
              <a:rPr lang="ru-RU" u="sng" dirty="0" smtClean="0"/>
              <a:t> - </a:t>
            </a:r>
            <a:r>
              <a:rPr lang="ru-RU" dirty="0" smtClean="0"/>
              <a:t>высота </a:t>
            </a:r>
            <a:r>
              <a:rPr lang="ru-RU" dirty="0"/>
              <a:t>окна в пикселях </a:t>
            </a:r>
          </a:p>
          <a:p>
            <a:r>
              <a:rPr lang="en-US" u="sng" dirty="0" smtClean="0"/>
              <a:t>T</a:t>
            </a:r>
            <a:r>
              <a:rPr lang="ru-RU" u="sng" dirty="0" err="1" smtClean="0"/>
              <a:t>oolbar</a:t>
            </a:r>
            <a:r>
              <a:rPr lang="ru-RU" u="sng" dirty="0" smtClean="0"/>
              <a:t> - </a:t>
            </a:r>
            <a:r>
              <a:rPr lang="ru-RU" dirty="0" smtClean="0"/>
              <a:t>создает </a:t>
            </a:r>
            <a:r>
              <a:rPr lang="ru-RU" dirty="0"/>
              <a:t>окно с системными кнопками браузера </a:t>
            </a:r>
          </a:p>
          <a:p>
            <a:r>
              <a:rPr lang="en-US" u="sng" dirty="0" smtClean="0"/>
              <a:t>L</a:t>
            </a:r>
            <a:r>
              <a:rPr lang="ru-RU" u="sng" dirty="0" err="1" smtClean="0"/>
              <a:t>ocation</a:t>
            </a:r>
            <a:r>
              <a:rPr lang="ru-RU" u="sng" dirty="0" smtClean="0"/>
              <a:t> - </a:t>
            </a:r>
            <a:r>
              <a:rPr lang="ru-RU" dirty="0" smtClean="0"/>
              <a:t>создает </a:t>
            </a:r>
            <a:r>
              <a:rPr lang="ru-RU" dirty="0"/>
              <a:t>окно с полем </a:t>
            </a:r>
            <a:r>
              <a:rPr lang="ru-RU" u="sng" dirty="0" err="1">
                <a:hlinkClick r:id="rId2"/>
              </a:rPr>
              <a:t>location</a:t>
            </a:r>
            <a:endParaRPr lang="ru-RU" dirty="0"/>
          </a:p>
          <a:p>
            <a:r>
              <a:rPr lang="en-US" u="sng" dirty="0" smtClean="0"/>
              <a:t>D</a:t>
            </a:r>
            <a:r>
              <a:rPr lang="ru-RU" u="sng" dirty="0" err="1" smtClean="0"/>
              <a:t>irectories</a:t>
            </a:r>
            <a:r>
              <a:rPr lang="ru-RU" u="sng" dirty="0" smtClean="0"/>
              <a:t>- </a:t>
            </a:r>
            <a:r>
              <a:rPr lang="ru-RU" dirty="0" smtClean="0"/>
              <a:t>создает </a:t>
            </a:r>
            <a:r>
              <a:rPr lang="ru-RU" dirty="0"/>
              <a:t>окно с меню предпочтений пользователя </a:t>
            </a:r>
          </a:p>
          <a:p>
            <a:r>
              <a:rPr lang="en-US" u="sng" dirty="0" smtClean="0"/>
              <a:t>S</a:t>
            </a:r>
            <a:r>
              <a:rPr lang="ru-RU" u="sng" dirty="0" err="1" smtClean="0"/>
              <a:t>tatus</a:t>
            </a:r>
            <a:r>
              <a:rPr lang="ru-RU" u="sng" dirty="0" smtClean="0"/>
              <a:t> - </a:t>
            </a:r>
            <a:r>
              <a:rPr lang="ru-RU" dirty="0" smtClean="0"/>
              <a:t>создает </a:t>
            </a:r>
            <a:r>
              <a:rPr lang="ru-RU" dirty="0"/>
              <a:t>окно с полем статуса </a:t>
            </a:r>
            <a:r>
              <a:rPr lang="ru-RU" u="sng" dirty="0" err="1">
                <a:hlinkClick r:id="rId3"/>
              </a:rPr>
              <a:t>status</a:t>
            </a:r>
            <a:endParaRPr lang="ru-RU" dirty="0"/>
          </a:p>
          <a:p>
            <a:r>
              <a:rPr lang="en-US" u="sng" dirty="0" smtClean="0"/>
              <a:t>M</a:t>
            </a:r>
            <a:r>
              <a:rPr lang="ru-RU" u="sng" dirty="0" err="1" smtClean="0"/>
              <a:t>enubar</a:t>
            </a:r>
            <a:r>
              <a:rPr lang="ru-RU" u="sng" dirty="0" smtClean="0"/>
              <a:t> - </a:t>
            </a:r>
            <a:r>
              <a:rPr lang="ru-RU" dirty="0" smtClean="0"/>
              <a:t>создает </a:t>
            </a:r>
            <a:r>
              <a:rPr lang="ru-RU" dirty="0"/>
              <a:t>окно с меню </a:t>
            </a:r>
          </a:p>
          <a:p>
            <a:r>
              <a:rPr lang="en-US" u="sng" dirty="0" smtClean="0"/>
              <a:t>S</a:t>
            </a:r>
            <a:r>
              <a:rPr lang="ru-RU" u="sng" dirty="0" err="1" smtClean="0"/>
              <a:t>crollbar</a:t>
            </a:r>
            <a:r>
              <a:rPr lang="ru-RU" u="sng" dirty="0" smtClean="0"/>
              <a:t> - </a:t>
            </a:r>
            <a:r>
              <a:rPr lang="ru-RU" dirty="0" smtClean="0"/>
              <a:t>создает </a:t>
            </a:r>
            <a:r>
              <a:rPr lang="ru-RU" dirty="0"/>
              <a:t>окно с линейками прокрутки </a:t>
            </a:r>
          </a:p>
          <a:p>
            <a:r>
              <a:rPr lang="en-US" u="sng" dirty="0" smtClean="0"/>
              <a:t>R</a:t>
            </a:r>
            <a:r>
              <a:rPr lang="ru-RU" u="sng" dirty="0" err="1" smtClean="0"/>
              <a:t>esizable</a:t>
            </a:r>
            <a:r>
              <a:rPr lang="ru-RU" u="sng" dirty="0" smtClean="0"/>
              <a:t> - </a:t>
            </a:r>
            <a:r>
              <a:rPr lang="ru-RU" dirty="0" smtClean="0"/>
              <a:t>создает </a:t>
            </a:r>
            <a:r>
              <a:rPr lang="ru-RU" dirty="0"/>
              <a:t>окно, размер которого можно будет изменять после создания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JavaScript-программа </a:t>
            </a:r>
            <a:r>
              <a:rPr lang="ru-RU" dirty="0"/>
              <a:t>может изменить значение этого свойства. В предыдущем разделе(</a:t>
            </a:r>
            <a:r>
              <a:rPr lang="ru-RU" u="sng" dirty="0" err="1">
                <a:hlinkClick r:id="rId2"/>
              </a:rPr>
              <a:t>action</a:t>
            </a:r>
            <a:r>
              <a:rPr lang="ru-RU" dirty="0"/>
              <a:t>) метод доступа в форме был указан явно.  </a:t>
            </a:r>
          </a:p>
          <a:p>
            <a:pPr>
              <a:buNone/>
            </a:pPr>
            <a:r>
              <a:rPr lang="ru-RU" dirty="0" smtClean="0"/>
              <a:t>		Свойство </a:t>
            </a:r>
            <a:r>
              <a:rPr lang="ru-RU" dirty="0" err="1"/>
              <a:t>target</a:t>
            </a:r>
            <a:r>
              <a:rPr lang="ru-RU" dirty="0"/>
              <a:t> определяет имя окна, в которое следует загружать результат обращения к </a:t>
            </a:r>
            <a:r>
              <a:rPr lang="ru-RU" dirty="0" err="1"/>
              <a:t>CGI-скрипту</a:t>
            </a:r>
            <a:r>
              <a:rPr lang="ru-RU" dirty="0"/>
              <a:t>. Применение значения этого свойства внутри </a:t>
            </a:r>
            <a:r>
              <a:rPr lang="ru-RU" dirty="0" err="1"/>
              <a:t>JavaScrip</a:t>
            </a:r>
            <a:r>
              <a:rPr lang="en-US" dirty="0"/>
              <a:t>t</a:t>
            </a:r>
            <a:r>
              <a:rPr lang="ru-RU" dirty="0"/>
              <a:t> -программ не оправдано, т.к. всегда можно получить идентификатор окна или использовать встроенный массив </a:t>
            </a:r>
            <a:r>
              <a:rPr lang="ru-RU" dirty="0" err="1"/>
              <a:t>frames</a:t>
            </a:r>
            <a:r>
              <a:rPr lang="ru-RU" dirty="0"/>
              <a:t>[0] и свойства окна </a:t>
            </a:r>
            <a:r>
              <a:rPr lang="ru-RU" dirty="0" err="1"/>
              <a:t>opener</a:t>
            </a:r>
            <a:r>
              <a:rPr lang="ru-RU" dirty="0"/>
              <a:t>, </a:t>
            </a:r>
            <a:r>
              <a:rPr lang="ru-RU" dirty="0" err="1"/>
              <a:t>top</a:t>
            </a:r>
            <a:r>
              <a:rPr lang="ru-RU" dirty="0"/>
              <a:t>, </a:t>
            </a:r>
            <a:r>
              <a:rPr lang="ru-RU" dirty="0" err="1"/>
              <a:t>parent</a:t>
            </a:r>
            <a:r>
              <a:rPr lang="ru-RU" dirty="0"/>
              <a:t> и т.п.. Для загрузки внешнего файла в некоторое окно всегда можно применить метод </a:t>
            </a:r>
            <a:r>
              <a:rPr lang="ru-RU" dirty="0" err="1"/>
              <a:t>window.open</a:t>
            </a:r>
            <a:r>
              <a:rPr lang="ru-RU" dirty="0"/>
              <a:t>(). </a:t>
            </a:r>
          </a:p>
          <a:p>
            <a:r>
              <a:rPr lang="ru-RU" b="1" i="1" dirty="0" err="1"/>
              <a:t>elements</a:t>
            </a:r>
            <a:r>
              <a:rPr lang="ru-RU" b="1" i="1" dirty="0"/>
              <a:t>[] - п</a:t>
            </a:r>
            <a:r>
              <a:rPr lang="ru-RU" dirty="0"/>
              <a:t>ри создании встроенного в документ объекта FORM браузер создает и связанный с ним массив полей формы. Обычно к полям обращаются по имени, но можно также обращаться и по индексу массива полей формы. Начинается индексирование полей в массиве с цифры "0". Общее число полей в форме доступно как результат обращения </a:t>
            </a:r>
            <a:r>
              <a:rPr lang="ru-RU" b="1" i="1" dirty="0" err="1"/>
              <a:t>document.forms</a:t>
            </a:r>
            <a:r>
              <a:rPr lang="ru-RU" b="1" i="1" dirty="0"/>
              <a:t>[</a:t>
            </a:r>
            <a:r>
              <a:rPr lang="ru-RU" b="1" i="1" dirty="0" err="1"/>
              <a:t>i</a:t>
            </a:r>
            <a:r>
              <a:rPr lang="ru-RU" b="1" i="1" dirty="0"/>
              <a:t>].</a:t>
            </a:r>
            <a:r>
              <a:rPr lang="ru-RU" b="1" i="1" dirty="0" err="1"/>
              <a:t>elements.length</a:t>
            </a:r>
            <a:r>
              <a:rPr lang="ru-RU" dirty="0"/>
              <a:t>.</a:t>
            </a:r>
          </a:p>
          <a:p>
            <a:r>
              <a:rPr lang="ru-RU" b="1" i="1" dirty="0" err="1"/>
              <a:t>encoding</a:t>
            </a:r>
            <a:r>
              <a:rPr lang="ru-RU" b="1" i="1" dirty="0"/>
              <a:t> - н</a:t>
            </a:r>
            <a:r>
              <a:rPr lang="ru-RU" dirty="0"/>
              <a:t>е смотря на то, что такое свойство у объекта FORM есть не очень понятно как его осмысленно использовать. Изменение свойства </a:t>
            </a:r>
            <a:r>
              <a:rPr lang="ru-RU" dirty="0" err="1"/>
              <a:t>encoding</a:t>
            </a:r>
            <a:r>
              <a:rPr lang="ru-RU" dirty="0"/>
              <a:t> оправдано только в том случае, когда в форме есть поле типа </a:t>
            </a:r>
            <a:r>
              <a:rPr lang="ru-RU" dirty="0" err="1"/>
              <a:t>file</a:t>
            </a:r>
            <a:r>
              <a:rPr lang="ru-RU" dirty="0"/>
              <a:t>. В этом случае предполагается, что пользователю разрешена передача файла со своего локального диска на сервер. При этом если не указана кодировка </a:t>
            </a:r>
            <a:r>
              <a:rPr lang="ru-RU" dirty="0" err="1"/>
              <a:t>multipart</a:t>
            </a:r>
            <a:r>
              <a:rPr lang="ru-RU" dirty="0"/>
              <a:t>/</a:t>
            </a:r>
            <a:r>
              <a:rPr lang="ru-RU" dirty="0" err="1"/>
              <a:t>form-data</a:t>
            </a:r>
            <a:r>
              <a:rPr lang="ru-RU" dirty="0"/>
              <a:t>, то передаваться будет только имя файла, а если она указана, то сам файл тоже.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Метод </a:t>
            </a:r>
            <a:r>
              <a:rPr lang="ru-RU" b="1" i="1" dirty="0" err="1"/>
              <a:t>reset</a:t>
            </a:r>
            <a:r>
              <a:rPr lang="ru-RU" b="1" i="1" dirty="0"/>
              <a:t>()</a:t>
            </a:r>
            <a:r>
              <a:rPr lang="ru-RU" dirty="0"/>
              <a:t> - не путать с обработчиком события </a:t>
            </a:r>
            <a:r>
              <a:rPr lang="ru-RU" dirty="0" err="1"/>
              <a:t>onReset</a:t>
            </a:r>
            <a:r>
              <a:rPr lang="ru-RU" dirty="0"/>
              <a:t>, позволяет установить значения полей формы по умолчанию. При этом не требуется использовать кнопку типа </a:t>
            </a:r>
            <a:r>
              <a:rPr lang="ru-RU" dirty="0" err="1"/>
              <a:t>reset</a:t>
            </a:r>
            <a:r>
              <a:rPr lang="ru-RU" dirty="0"/>
              <a:t>. </a:t>
            </a:r>
          </a:p>
          <a:p>
            <a:r>
              <a:rPr lang="ru-RU" dirty="0"/>
              <a:t>Метод </a:t>
            </a:r>
            <a:r>
              <a:rPr lang="ru-RU" b="1" i="1" dirty="0" err="1"/>
              <a:t>submit</a:t>
            </a:r>
            <a:r>
              <a:rPr lang="ru-RU" b="1" i="1" dirty="0"/>
              <a:t>()</a:t>
            </a:r>
            <a:r>
              <a:rPr lang="ru-RU" dirty="0"/>
              <a:t> - позволяет </a:t>
            </a:r>
            <a:r>
              <a:rPr lang="ru-RU" dirty="0" err="1"/>
              <a:t>проинициировать</a:t>
            </a:r>
            <a:r>
              <a:rPr lang="ru-RU" dirty="0"/>
              <a:t> передачу введенных в форму данных на сервер.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ru-RU" dirty="0"/>
              <a:t>Событие </a:t>
            </a:r>
            <a:r>
              <a:rPr lang="ru-RU" b="1" i="1" dirty="0" err="1"/>
              <a:t>onReset</a:t>
            </a:r>
            <a:r>
              <a:rPr lang="ru-RU" b="1" i="1" dirty="0"/>
              <a:t> - </a:t>
            </a:r>
            <a:r>
              <a:rPr lang="ru-RU" dirty="0"/>
              <a:t>(восстановление значений умолчания в полях формы) возникает при нажатии на кнопку типа </a:t>
            </a:r>
            <a:r>
              <a:rPr lang="ru-RU" dirty="0" err="1"/>
              <a:t>reset</a:t>
            </a:r>
            <a:r>
              <a:rPr lang="ru-RU" dirty="0"/>
              <a:t> или при выполнении метода </a:t>
            </a:r>
            <a:r>
              <a:rPr lang="ru-RU" u="sng" dirty="0" err="1">
                <a:hlinkClick r:id="rId2"/>
              </a:rPr>
              <a:t>reset</a:t>
            </a:r>
            <a:r>
              <a:rPr lang="ru-RU" u="sng" dirty="0">
                <a:hlinkClick r:id="rId2"/>
              </a:rPr>
              <a:t>()</a:t>
            </a:r>
            <a:r>
              <a:rPr lang="ru-RU" dirty="0"/>
              <a:t>. В контейнере FORM возможно переопределить функцию обработки данного события, для этой цели в него введен атрибут </a:t>
            </a:r>
            <a:r>
              <a:rPr lang="ru-RU" dirty="0" err="1"/>
              <a:t>onReset</a:t>
            </a:r>
            <a:r>
              <a:rPr lang="ru-RU" dirty="0"/>
              <a:t>. </a:t>
            </a:r>
          </a:p>
          <a:p>
            <a:r>
              <a:rPr lang="ru-RU" dirty="0"/>
              <a:t>Событие</a:t>
            </a:r>
            <a:r>
              <a:rPr lang="ru-RU" b="1" i="1" dirty="0"/>
              <a:t> </a:t>
            </a:r>
            <a:r>
              <a:rPr lang="ru-RU" b="1" i="1" dirty="0" err="1"/>
              <a:t>onSubmit</a:t>
            </a:r>
            <a:r>
              <a:rPr lang="ru-RU" dirty="0"/>
              <a:t> - возникает при нажатии на кнопку типа </a:t>
            </a:r>
            <a:r>
              <a:rPr lang="ru-RU" dirty="0" err="1"/>
              <a:t>submit</a:t>
            </a:r>
            <a:r>
              <a:rPr lang="ru-RU" dirty="0"/>
              <a:t>, графическую кнопку(тип </a:t>
            </a:r>
            <a:r>
              <a:rPr lang="ru-RU" dirty="0" err="1"/>
              <a:t>image</a:t>
            </a:r>
            <a:r>
              <a:rPr lang="ru-RU" dirty="0"/>
              <a:t>), или при вызове метода </a:t>
            </a:r>
            <a:r>
              <a:rPr lang="ru-RU" u="sng" dirty="0" err="1">
                <a:hlinkClick r:id="rId2"/>
              </a:rPr>
              <a:t>submit</a:t>
            </a:r>
            <a:r>
              <a:rPr lang="ru-RU" u="sng" dirty="0">
                <a:hlinkClick r:id="rId2"/>
              </a:rPr>
              <a:t>()</a:t>
            </a:r>
            <a:r>
              <a:rPr lang="ru-RU" dirty="0"/>
              <a:t>. Для переопределения метода обработки события </a:t>
            </a:r>
            <a:r>
              <a:rPr lang="ru-RU" dirty="0" err="1"/>
              <a:t>submit</a:t>
            </a:r>
            <a:r>
              <a:rPr lang="ru-RU" dirty="0"/>
              <a:t> в контейнер FORM добавлен атрибут </a:t>
            </a:r>
            <a:r>
              <a:rPr lang="ru-RU" dirty="0" err="1"/>
              <a:t>onSubmit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1462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Web</a:t>
            </a:r>
            <a:r>
              <a:rPr lang="ru-RU" dirty="0"/>
              <a:t>, как гипертекстовую систему, можно рассматривать с двух точек зрения. Во-первых, как совокупность отображаемых страниц, связанных гипертекстовыми переходами (ссылками - контейнер </a:t>
            </a:r>
            <a:r>
              <a:rPr lang="ru-RU" dirty="0" err="1"/>
              <a:t>anchor</a:t>
            </a:r>
            <a:r>
              <a:rPr lang="ru-RU" dirty="0"/>
              <a:t>). Во-вторых, </a:t>
            </a:r>
            <a:r>
              <a:rPr lang="ru-RU" dirty="0" err="1"/>
              <a:t>кaк</a:t>
            </a:r>
            <a:r>
              <a:rPr lang="ru-RU" dirty="0"/>
              <a:t> множество элементарных информационных объектов, составляющих отображаемые страницы (текст, графика, мобильный код и т.п.). В последнем случае множество гипертекстовых переходов страницы - это такой же информационный фрагмент, как и встроенная в текст картинка.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		Свойства</a:t>
            </a:r>
            <a:r>
              <a:rPr lang="ru-RU" b="1" i="1" dirty="0"/>
              <a:t>. </a:t>
            </a:r>
            <a:r>
              <a:rPr lang="ru-RU" dirty="0"/>
              <a:t>Многие HTML-теги имеют атрибуты. Например, тег якоря имеет атрибут </a:t>
            </a:r>
            <a:r>
              <a:rPr lang="ru-RU" dirty="0" err="1"/>
              <a:t>href</a:t>
            </a:r>
            <a:r>
              <a:rPr lang="ru-RU" dirty="0"/>
              <a:t>, который превращает его в гипертекстовую ссылку: &lt;</a:t>
            </a:r>
            <a:r>
              <a:rPr lang="en-US" dirty="0" err="1"/>
              <a:t>ahref</a:t>
            </a:r>
            <a:r>
              <a:rPr lang="ru-RU" dirty="0"/>
              <a:t>=1.</a:t>
            </a:r>
            <a:r>
              <a:rPr lang="en-US" dirty="0" err="1"/>
              <a:t>htm</a:t>
            </a:r>
            <a:r>
              <a:rPr lang="ru-RU" dirty="0"/>
              <a:t>&gt;Текст гиперссылки&lt;/</a:t>
            </a:r>
            <a:r>
              <a:rPr lang="en-US" dirty="0"/>
              <a:t>a</a:t>
            </a:r>
            <a:r>
              <a:rPr lang="ru-RU" dirty="0"/>
              <a:t>&gt;,если рассматривать контейнер якоря &lt;A ...&gt;...&lt;/A&gt; как объект, то атрибут </a:t>
            </a:r>
            <a:r>
              <a:rPr lang="ru-RU" dirty="0" err="1"/>
              <a:t>href</a:t>
            </a:r>
            <a:r>
              <a:rPr lang="ru-RU" dirty="0"/>
              <a:t> будет задавать свойство объекта якорь. Программист может </a:t>
            </a:r>
            <a:r>
              <a:rPr lang="ru-RU" u="sng" dirty="0"/>
              <a:t>изменить значение атрибута</a:t>
            </a:r>
            <a:r>
              <a:rPr lang="ru-RU" dirty="0"/>
              <a:t> и, следовательно, свойство объекта: </a:t>
            </a:r>
            <a:r>
              <a:rPr lang="ru-RU" dirty="0" err="1"/>
              <a:t>document.links</a:t>
            </a:r>
            <a:r>
              <a:rPr lang="ru-RU" dirty="0"/>
              <a:t>[0].</a:t>
            </a:r>
            <a:r>
              <a:rPr lang="ru-RU" dirty="0" err="1"/>
              <a:t>href=</a:t>
            </a:r>
            <a:r>
              <a:rPr lang="ru-RU" dirty="0"/>
              <a:t>"2.htm";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		Методы</a:t>
            </a:r>
            <a:r>
              <a:rPr lang="ru-RU" b="1" i="1" dirty="0"/>
              <a:t>. </a:t>
            </a:r>
            <a:r>
              <a:rPr lang="ru-RU" dirty="0"/>
              <a:t>В терминологии </a:t>
            </a:r>
            <a:r>
              <a:rPr lang="ru-RU" dirty="0" err="1"/>
              <a:t>JavaScript</a:t>
            </a:r>
            <a:r>
              <a:rPr lang="ru-RU" dirty="0"/>
              <a:t> методы объекта определяют функции изменения его свойств. Например, с объектом документ связаны методы </a:t>
            </a:r>
            <a:r>
              <a:rPr lang="ru-RU" dirty="0" err="1"/>
              <a:t>open</a:t>
            </a:r>
            <a:r>
              <a:rPr lang="ru-RU" dirty="0"/>
              <a:t>(), </a:t>
            </a:r>
            <a:r>
              <a:rPr lang="ru-RU" dirty="0" err="1"/>
              <a:t>write</a:t>
            </a:r>
            <a:r>
              <a:rPr lang="ru-RU" dirty="0"/>
              <a:t>(), </a:t>
            </a:r>
            <a:r>
              <a:rPr lang="ru-RU" dirty="0" err="1"/>
              <a:t>close</a:t>
            </a:r>
            <a:r>
              <a:rPr lang="ru-RU" dirty="0"/>
              <a:t>(). Эти методы позволяют </a:t>
            </a:r>
            <a:r>
              <a:rPr lang="ru-RU" u="sng" dirty="0"/>
              <a:t>сгенерировать</a:t>
            </a:r>
            <a:r>
              <a:rPr lang="ru-RU" dirty="0"/>
              <a:t> или изменить содержание документа.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		События</a:t>
            </a:r>
            <a:r>
              <a:rPr lang="ru-RU" b="1" i="1" dirty="0"/>
              <a:t>. </a:t>
            </a:r>
            <a:r>
              <a:rPr lang="ru-RU" dirty="0"/>
              <a:t>Кроме методов и свойств объекты характеризуются событиями, которые с ними могут происходить. Собственно, суть программирования на </a:t>
            </a:r>
            <a:r>
              <a:rPr lang="ru-RU" dirty="0" err="1"/>
              <a:t>JavaScript</a:t>
            </a:r>
            <a:r>
              <a:rPr lang="ru-RU" dirty="0"/>
              <a:t> заключена в написании обработчиков этих событий. Например, с объектом типа </a:t>
            </a:r>
            <a:r>
              <a:rPr lang="ru-RU" dirty="0" err="1"/>
              <a:t>button</a:t>
            </a:r>
            <a:r>
              <a:rPr lang="ru-RU" dirty="0"/>
              <a:t>(контейнер INPUT типа </a:t>
            </a:r>
            <a:r>
              <a:rPr lang="ru-RU" dirty="0" err="1"/>
              <a:t>button</a:t>
            </a:r>
            <a:r>
              <a:rPr lang="ru-RU" dirty="0"/>
              <a:t> - "кнопка") может происходить событие "</a:t>
            </a:r>
            <a:r>
              <a:rPr lang="ru-RU" dirty="0" err="1"/>
              <a:t>Click</a:t>
            </a:r>
            <a:r>
              <a:rPr lang="ru-RU" dirty="0"/>
              <a:t>", т.е. на кнопку могут нажать. Для этого атрибуты контейнера INPUT расширены атрибутом обработки события </a:t>
            </a:r>
            <a:r>
              <a:rPr lang="ru-RU" dirty="0" err="1"/>
              <a:t>Click</a:t>
            </a:r>
            <a:r>
              <a:rPr lang="ru-RU" dirty="0"/>
              <a:t> - </a:t>
            </a:r>
            <a:r>
              <a:rPr lang="ru-RU" dirty="0" err="1"/>
              <a:t>onClick</a:t>
            </a:r>
            <a:r>
              <a:rPr lang="ru-RU" dirty="0"/>
              <a:t>. В качестве значения этого атрибута указывается программа обработки события, которую должен написать автор HTML-документа на </a:t>
            </a:r>
            <a:r>
              <a:rPr lang="ru-RU" dirty="0" err="1"/>
              <a:t>JavaScript</a:t>
            </a:r>
            <a:r>
              <a:rPr lang="ru-RU" dirty="0"/>
              <a:t>: &lt;</a:t>
            </a:r>
            <a:r>
              <a:rPr lang="en-US" dirty="0" err="1"/>
              <a:t>inputtype</a:t>
            </a:r>
            <a:r>
              <a:rPr lang="ru-RU" dirty="0"/>
              <a:t>=</a:t>
            </a:r>
            <a:r>
              <a:rPr lang="en-US" dirty="0" err="1"/>
              <a:t>buttonvalue</a:t>
            </a:r>
            <a:r>
              <a:rPr lang="ru-RU" dirty="0"/>
              <a:t>="</a:t>
            </a:r>
            <a:r>
              <a:rPr lang="en-US" dirty="0"/>
              <a:t>Don</a:t>
            </a:r>
            <a:r>
              <a:rPr lang="ru-RU" dirty="0"/>
              <a:t>'</a:t>
            </a:r>
            <a:r>
              <a:rPr lang="en-US" dirty="0" err="1"/>
              <a:t>tclickhere</a:t>
            </a:r>
            <a:r>
              <a:rPr lang="ru-RU" dirty="0"/>
              <a:t>" </a:t>
            </a:r>
            <a:r>
              <a:rPr lang="en-US" dirty="0" err="1"/>
              <a:t>onClick</a:t>
            </a:r>
            <a:r>
              <a:rPr lang="ru-RU" dirty="0"/>
              <a:t>="</a:t>
            </a:r>
            <a:r>
              <a:rPr lang="en-US" dirty="0"/>
              <a:t>window</a:t>
            </a:r>
            <a:r>
              <a:rPr lang="ru-RU" dirty="0"/>
              <a:t>.</a:t>
            </a:r>
            <a:r>
              <a:rPr lang="en-US" dirty="0"/>
              <a:t>alert</a:t>
            </a:r>
            <a:r>
              <a:rPr lang="ru-RU" dirty="0"/>
              <a:t>('</a:t>
            </a:r>
            <a:r>
              <a:rPr lang="en-US" dirty="0" err="1"/>
              <a:t>Werepeateagain</a:t>
            </a:r>
            <a:r>
              <a:rPr lang="ru-RU" dirty="0"/>
              <a:t>:</a:t>
            </a:r>
            <a:r>
              <a:rPr lang="en-US" dirty="0"/>
              <a:t>DON</a:t>
            </a:r>
            <a:r>
              <a:rPr lang="ru-RU" dirty="0"/>
              <a:t>\'</a:t>
            </a:r>
            <a:r>
              <a:rPr lang="en-US" dirty="0"/>
              <a:t>TCLICKHERE</a:t>
            </a:r>
            <a:r>
              <a:rPr lang="ru-RU" dirty="0"/>
              <a:t>');"&gt;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Для </a:t>
            </a:r>
            <a:r>
              <a:rPr lang="ru-RU" dirty="0"/>
              <a:t>обращения к любому объекту или его свойству указывают полное или частичное имя этого объекта или свойства объекта, начиная с имени объекта старшего в иерархии, в который данный объект входит: </a:t>
            </a:r>
          </a:p>
          <a:p>
            <a:r>
              <a:rPr lang="en-US" dirty="0" err="1"/>
              <a:t>window.document.location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/>
              <a:t>window</a:t>
            </a:r>
            <a:r>
              <a:rPr lang="ru-RU" dirty="0"/>
              <a:t>.</a:t>
            </a:r>
            <a:r>
              <a:rPr lang="en-US" dirty="0"/>
              <a:t>document</a:t>
            </a:r>
            <a:r>
              <a:rPr lang="ru-RU" dirty="0"/>
              <a:t>.</a:t>
            </a:r>
            <a:r>
              <a:rPr lang="en-US" dirty="0"/>
              <a:t>images</a:t>
            </a:r>
            <a:r>
              <a:rPr lang="ru-RU" dirty="0"/>
              <a:t>[0].</a:t>
            </a:r>
            <a:r>
              <a:rPr lang="en-US" dirty="0" err="1"/>
              <a:t>src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писание: objects"/>
          <p:cNvPicPr>
            <a:picLocks noGrp="1"/>
          </p:cNvPicPr>
          <p:nvPr>
            <p:ph idx="1"/>
          </p:nvPr>
        </p:nvPicPr>
        <p:blipFill>
          <a:blip r:embed="rId2" cstate="print">
            <a:lum contrast="-6000"/>
            <a:grayscl/>
            <a:biLevel thresh="50000"/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034" y="714356"/>
            <a:ext cx="8215370" cy="5643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Метод </a:t>
            </a:r>
            <a:r>
              <a:rPr lang="ru-RU" b="1" i="1" dirty="0" err="1"/>
              <a:t>reload</a:t>
            </a:r>
            <a:r>
              <a:rPr lang="ru-RU" b="1" i="1" dirty="0"/>
              <a:t>()</a:t>
            </a:r>
            <a:r>
              <a:rPr lang="ru-RU" dirty="0"/>
              <a:t> полностью моделирует поведение браузера при нажатии на кнопку </a:t>
            </a:r>
            <a:r>
              <a:rPr lang="ru-RU" dirty="0" err="1"/>
              <a:t>Reload</a:t>
            </a:r>
            <a:r>
              <a:rPr lang="ru-RU" dirty="0"/>
              <a:t> в панели инструментов. Если вызывать метод без аргумента или указать его равным </a:t>
            </a:r>
            <a:r>
              <a:rPr lang="ru-RU" dirty="0" err="1"/>
              <a:t>true</a:t>
            </a:r>
            <a:r>
              <a:rPr lang="ru-RU" dirty="0"/>
              <a:t>, то браузер проверит время последней модификации документа и загрузит его либо из </a:t>
            </a:r>
            <a:r>
              <a:rPr lang="ru-RU" dirty="0" err="1"/>
              <a:t>кеша</a:t>
            </a:r>
            <a:r>
              <a:rPr lang="ru-RU" dirty="0"/>
              <a:t>(если не был модифицирован), либо с сервера. Такое поведение соответствует простому нажатию на кнопку </a:t>
            </a:r>
            <a:r>
              <a:rPr lang="ru-RU" dirty="0" err="1"/>
              <a:t>Reload</a:t>
            </a:r>
            <a:r>
              <a:rPr lang="ru-RU" dirty="0"/>
              <a:t>. Если в качестве аргумента указать </a:t>
            </a:r>
            <a:r>
              <a:rPr lang="ru-RU" u="sng" dirty="0" err="1"/>
              <a:t>false</a:t>
            </a:r>
            <a:r>
              <a:rPr lang="ru-RU" dirty="0"/>
              <a:t>, то браузер перезагрузит текущий документ с сервера, не взирая ни на что. Такое поведение соответствует одновременному нажатию на </a:t>
            </a:r>
            <a:r>
              <a:rPr lang="ru-RU" dirty="0" err="1"/>
              <a:t>Reload</a:t>
            </a:r>
            <a:r>
              <a:rPr lang="ru-RU" dirty="0"/>
              <a:t> и кнопку клавиатуры </a:t>
            </a:r>
            <a:r>
              <a:rPr lang="ru-RU" dirty="0" err="1"/>
              <a:t>shift</a:t>
            </a:r>
            <a:r>
              <a:rPr lang="ru-RU" dirty="0"/>
              <a:t>(</a:t>
            </a:r>
            <a:r>
              <a:rPr lang="ru-RU" dirty="0" err="1"/>
              <a:t>Reload+shift</a:t>
            </a:r>
            <a:r>
              <a:rPr lang="ru-RU" dirty="0"/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Метод </a:t>
            </a:r>
            <a:r>
              <a:rPr lang="ru-RU" b="1" i="1" dirty="0" err="1"/>
              <a:t>replace</a:t>
            </a:r>
            <a:r>
              <a:rPr lang="ru-RU" dirty="0"/>
              <a:t> позволяет заместить текущую страницу на другую страницу таким образом, что это замещение не будет отражено в трассе просмотра html-страниц(</a:t>
            </a:r>
            <a:r>
              <a:rPr lang="ru-RU" dirty="0" err="1"/>
              <a:t>history</a:t>
            </a:r>
            <a:r>
              <a:rPr lang="ru-RU" dirty="0"/>
              <a:t>) и при нажатии на кнопку </a:t>
            </a:r>
            <a:r>
              <a:rPr lang="ru-RU" dirty="0" err="1"/>
              <a:t>Back</a:t>
            </a:r>
            <a:r>
              <a:rPr lang="ru-RU" dirty="0"/>
              <a:t> из панели инструментов пользователь всегда будет попадать на первую загруженную нормальным способом (по гипертекстовой ссылке) страницу. Напомним, что при изменении свойств </a:t>
            </a:r>
            <a:r>
              <a:rPr lang="ru-RU" dirty="0" err="1"/>
              <a:t>location</a:t>
            </a:r>
            <a:r>
              <a:rPr lang="ru-RU" dirty="0"/>
              <a:t> также происходит перезагрузка страниц, но в этом случае записи об их посещении в </a:t>
            </a:r>
            <a:r>
              <a:rPr lang="ru-RU" dirty="0" err="1"/>
              <a:t>history</a:t>
            </a:r>
            <a:r>
              <a:rPr lang="ru-RU" dirty="0"/>
              <a:t> попадают.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304</Words>
  <Application>Microsoft Office PowerPoint</Application>
  <PresentationFormat>Экран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Лекция 11 Тема. Объектная модель и коллекции.Модель событий.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Наиболее популярные методы окна:  </vt:lpstr>
      <vt:lpstr>Слайд 11</vt:lpstr>
      <vt:lpstr>Слайд 12</vt:lpstr>
      <vt:lpstr>Слайд 13</vt:lpstr>
      <vt:lpstr>Слайд 14</vt:lpstr>
      <vt:lpstr>Слайд 15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11 Тема. Объектная модель и коллекции.Модель событий.</dc:title>
  <dc:creator>Мадик</dc:creator>
  <cp:lastModifiedBy>Мадик</cp:lastModifiedBy>
  <cp:revision>2</cp:revision>
  <dcterms:created xsi:type="dcterms:W3CDTF">2021-09-26T14:00:27Z</dcterms:created>
  <dcterms:modified xsi:type="dcterms:W3CDTF">2021-09-26T14:12:12Z</dcterms:modified>
</cp:coreProperties>
</file>