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2" r:id="rId15"/>
    <p:sldId id="271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2BFC-014F-4653-93E6-63A680EB53F8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A40D-B076-4740-9CE5-C58AC4126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2BFC-014F-4653-93E6-63A680EB53F8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A40D-B076-4740-9CE5-C58AC4126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2BFC-014F-4653-93E6-63A680EB53F8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A40D-B076-4740-9CE5-C58AC4126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2BFC-014F-4653-93E6-63A680EB53F8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A40D-B076-4740-9CE5-C58AC4126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2BFC-014F-4653-93E6-63A680EB53F8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A40D-B076-4740-9CE5-C58AC4126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2BFC-014F-4653-93E6-63A680EB53F8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A40D-B076-4740-9CE5-C58AC4126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2BFC-014F-4653-93E6-63A680EB53F8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A40D-B076-4740-9CE5-C58AC4126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2BFC-014F-4653-93E6-63A680EB53F8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A40D-B076-4740-9CE5-C58AC4126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2BFC-014F-4653-93E6-63A680EB53F8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A40D-B076-4740-9CE5-C58AC4126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2BFC-014F-4653-93E6-63A680EB53F8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A40D-B076-4740-9CE5-C58AC4126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2BFC-014F-4653-93E6-63A680EB53F8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99A40D-B076-4740-9CE5-C58AC41268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132BFC-014F-4653-93E6-63A680EB53F8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9A40D-B076-4740-9CE5-C58AC41268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Лекция 2.</a:t>
            </a: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Тема </a:t>
            </a:r>
            <a:r>
              <a:rPr lang="en-US" sz="4000" b="1" dirty="0">
                <a:solidFill>
                  <a:schemeClr val="tx1"/>
                </a:solidFill>
              </a:rPr>
              <a:t>HTML</a:t>
            </a:r>
            <a:r>
              <a:rPr lang="ru-RU" sz="4000" b="1" dirty="0">
                <a:solidFill>
                  <a:schemeClr val="tx1"/>
                </a:solidFill>
              </a:rPr>
              <a:t> – БАЗОВАЯ ТЕХНОЛОГИЯ.</a:t>
            </a: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Языки </a:t>
            </a:r>
            <a:r>
              <a:rPr lang="ru-RU" sz="4000" dirty="0">
                <a:solidFill>
                  <a:schemeClr val="tx1"/>
                </a:solidFill>
              </a:rPr>
              <a:t>разметки. </a:t>
            </a:r>
            <a:r>
              <a:rPr lang="en-US" sz="4000" dirty="0">
                <a:solidFill>
                  <a:schemeClr val="tx1"/>
                </a:solidFill>
              </a:rPr>
              <a:t>HTML</a:t>
            </a:r>
            <a:r>
              <a:rPr lang="ru-RU" sz="4000" dirty="0">
                <a:solidFill>
                  <a:schemeClr val="tx1"/>
                </a:solidFill>
              </a:rPr>
              <a:t>. Синтаксис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643446"/>
            <a:ext cx="6400800" cy="1752600"/>
          </a:xfrm>
        </p:spPr>
        <p:txBody>
          <a:bodyPr/>
          <a:lstStyle/>
          <a:p>
            <a:pPr algn="r"/>
            <a:r>
              <a:rPr lang="kk-KZ" dirty="0" smtClean="0">
                <a:solidFill>
                  <a:schemeClr val="tx1"/>
                </a:solidFill>
              </a:rPr>
              <a:t>Старший преподаватель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Аяпбергенова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Асем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Тултановна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Пример </a:t>
            </a:r>
            <a:r>
              <a:rPr lang="en-US" sz="2800" b="1" dirty="0" smtClean="0"/>
              <a:t>HTML </a:t>
            </a:r>
            <a:r>
              <a:rPr lang="ru-RU" sz="2800" b="1" dirty="0" smtClean="0"/>
              <a:t>документа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&lt;H1 ALIGN=CENTER&gt;Выравнивание заголовка по центру&lt;/H1&gt;</a:t>
            </a:r>
          </a:p>
          <a:p>
            <a:r>
              <a:rPr lang="ru-RU" dirty="0"/>
              <a:t>или </a:t>
            </a:r>
          </a:p>
          <a:p>
            <a:r>
              <a:rPr lang="ru-RU" dirty="0"/>
              <a:t>&lt;P ALIGN=RIGHT&gt;Образец абзаца с выравниванием по правому краю&lt;/P&gt;</a:t>
            </a:r>
          </a:p>
          <a:p>
            <a:r>
              <a:rPr lang="en-US" dirty="0"/>
              <a:t>&lt;html&gt;</a:t>
            </a:r>
            <a:endParaRPr lang="ru-RU" dirty="0"/>
          </a:p>
          <a:p>
            <a:r>
              <a:rPr lang="en-US" dirty="0"/>
              <a:t>&lt;head&gt;</a:t>
            </a:r>
            <a:endParaRPr lang="ru-RU" dirty="0"/>
          </a:p>
          <a:p>
            <a:r>
              <a:rPr lang="en-US" dirty="0"/>
              <a:t>&lt;title&gt;</a:t>
            </a:r>
            <a:r>
              <a:rPr lang="ru-RU" dirty="0"/>
              <a:t>Пример</a:t>
            </a:r>
            <a:r>
              <a:rPr lang="en-US" dirty="0"/>
              <a:t> 2&lt;/title&gt;</a:t>
            </a:r>
            <a:endParaRPr lang="ru-RU" dirty="0"/>
          </a:p>
          <a:p>
            <a:r>
              <a:rPr lang="en-US" dirty="0"/>
              <a:t>&lt;/head&gt;</a:t>
            </a:r>
            <a:endParaRPr lang="ru-RU" dirty="0"/>
          </a:p>
          <a:p>
            <a:r>
              <a:rPr lang="en-US" dirty="0"/>
              <a:t>&lt;body&gt;</a:t>
            </a:r>
            <a:endParaRPr lang="ru-RU" dirty="0"/>
          </a:p>
          <a:p>
            <a:r>
              <a:rPr lang="en-US" dirty="0"/>
              <a:t>&lt;H1 ALIGN=CENTER&gt;</a:t>
            </a:r>
            <a:r>
              <a:rPr lang="ru-RU" dirty="0"/>
              <a:t>Привет</a:t>
            </a:r>
            <a:r>
              <a:rPr lang="en-US" dirty="0"/>
              <a:t>!&lt;/H1&gt;</a:t>
            </a:r>
            <a:endParaRPr lang="ru-RU" dirty="0"/>
          </a:p>
          <a:p>
            <a:r>
              <a:rPr lang="ru-RU" dirty="0"/>
              <a:t>&lt;H2&gt;Это чуть более сложный пример HTML-документа&lt;/H2&gt;</a:t>
            </a:r>
          </a:p>
          <a:p>
            <a:r>
              <a:rPr lang="ru-RU" dirty="0"/>
              <a:t>&lt;P&gt;Теперь мы знаем, что абзац можно выравнивать не только влево, &lt;/P&gt;</a:t>
            </a:r>
          </a:p>
          <a:p>
            <a:r>
              <a:rPr lang="ru-RU" dirty="0"/>
              <a:t>&lt;P ALIGN=CENTER&gt;но и по центру&lt;/P&gt;&lt;P ALIGN=RIGHT&gt;или по правому краю.&lt;/P&gt;</a:t>
            </a:r>
          </a:p>
          <a:p>
            <a:r>
              <a:rPr lang="ru-RU" dirty="0"/>
              <a:t>&lt;/</a:t>
            </a:r>
            <a:r>
              <a:rPr lang="ru-RU" dirty="0" err="1"/>
              <a:t>body</a:t>
            </a:r>
            <a:r>
              <a:rPr lang="ru-RU" dirty="0"/>
              <a:t>&gt;</a:t>
            </a:r>
          </a:p>
          <a:p>
            <a:r>
              <a:rPr lang="ru-RU" dirty="0"/>
              <a:t>&lt;/</a:t>
            </a:r>
            <a:r>
              <a:rPr lang="ru-RU" dirty="0" err="1"/>
              <a:t>html</a:t>
            </a:r>
            <a:r>
              <a:rPr lang="ru-RU" dirty="0"/>
              <a:t>&gt;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/>
              <a:t>Непарные метки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этом разделе мы поговорим о метках, которые не подчиняются двум основным правилам HTML: все они непарные, а некоторые (так называемые &amp;-последовательности) к тому же должны вводиться только маленькими буквами. </a:t>
            </a:r>
          </a:p>
          <a:p>
            <a:r>
              <a:rPr lang="ru-RU" dirty="0"/>
              <a:t>&lt;BR&gt;Эта метка используется, если необходимо перейти на новую строку, не прерывая абзаца. Очень удобно при публикации стихов. </a:t>
            </a:r>
          </a:p>
          <a:p>
            <a:r>
              <a:rPr lang="ru-RU" dirty="0"/>
              <a:t>&lt;HR&gt;Метка &lt;HR&gt; описывает вот такую горизонтальную линию:</a:t>
            </a:r>
          </a:p>
          <a:p>
            <a:r>
              <a:rPr lang="ru-RU" dirty="0"/>
              <a:t>Метка может дополнительно включать атрибуты SIZE (определяет толщину линии в </a:t>
            </a:r>
            <a:r>
              <a:rPr lang="ru-RU" dirty="0" err="1"/>
              <a:t>пикселах</a:t>
            </a:r>
            <a:r>
              <a:rPr lang="ru-RU" dirty="0"/>
              <a:t>) и/или WIDTH (определяет размах линии в процентах от ширины экрана).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/>
              <a:t>Ниже приведена небольшая коллекция горизонтальных линий.</a:t>
            </a:r>
          </a:p>
          <a:p>
            <a:endParaRPr lang="ru-RU" dirty="0" smtClean="0"/>
          </a:p>
          <a:p>
            <a:pPr lvl="1"/>
            <a:r>
              <a:rPr lang="ru-RU" dirty="0" smtClean="0"/>
              <a:t>&lt;</a:t>
            </a:r>
            <a:r>
              <a:rPr lang="ru-RU" dirty="0" err="1"/>
              <a:t>html</a:t>
            </a:r>
            <a:r>
              <a:rPr lang="ru-RU" dirty="0"/>
              <a:t>&gt;</a:t>
            </a:r>
          </a:p>
          <a:p>
            <a:pPr lvl="1"/>
            <a:r>
              <a:rPr lang="ru-RU" dirty="0"/>
              <a:t>&lt;</a:t>
            </a:r>
            <a:r>
              <a:rPr lang="ru-RU" dirty="0" err="1"/>
              <a:t>head</a:t>
            </a:r>
            <a:r>
              <a:rPr lang="ru-RU" dirty="0"/>
              <a:t>&gt;</a:t>
            </a:r>
          </a:p>
          <a:p>
            <a:pPr lvl="1"/>
            <a:r>
              <a:rPr lang="ru-RU" dirty="0"/>
              <a:t>&lt;</a:t>
            </a:r>
            <a:r>
              <a:rPr lang="ru-RU" dirty="0" err="1"/>
              <a:t>title</a:t>
            </a:r>
            <a:r>
              <a:rPr lang="ru-RU" dirty="0"/>
              <a:t>&gt;Пример линий&lt;/</a:t>
            </a:r>
            <a:r>
              <a:rPr lang="ru-RU" dirty="0" err="1"/>
              <a:t>title</a:t>
            </a:r>
            <a:r>
              <a:rPr lang="ru-RU" dirty="0"/>
              <a:t>&gt;</a:t>
            </a:r>
          </a:p>
          <a:p>
            <a:pPr lvl="1"/>
            <a:r>
              <a:rPr lang="ru-RU" dirty="0"/>
              <a:t>&lt;/</a:t>
            </a:r>
            <a:r>
              <a:rPr lang="ru-RU" dirty="0" err="1"/>
              <a:t>head</a:t>
            </a:r>
            <a:r>
              <a:rPr lang="ru-RU" dirty="0"/>
              <a:t>&gt;</a:t>
            </a:r>
          </a:p>
          <a:p>
            <a:pPr lvl="1"/>
            <a:r>
              <a:rPr lang="ru-RU" dirty="0"/>
              <a:t>&lt;</a:t>
            </a:r>
            <a:r>
              <a:rPr lang="ru-RU" dirty="0" err="1"/>
              <a:t>body</a:t>
            </a:r>
            <a:r>
              <a:rPr lang="ru-RU" dirty="0"/>
              <a:t>&gt;</a:t>
            </a:r>
          </a:p>
          <a:p>
            <a:pPr lvl="1"/>
            <a:r>
              <a:rPr lang="ru-RU" dirty="0"/>
              <a:t>&lt;H1&gt;Коллекция горизонтальных линий&lt;/H1&gt;</a:t>
            </a:r>
          </a:p>
          <a:p>
            <a:pPr lvl="1"/>
            <a:r>
              <a:rPr lang="en-US" dirty="0"/>
              <a:t>&lt;HR SIZE=2 WIDTH=100%&gt;&lt;BR&gt;</a:t>
            </a:r>
            <a:endParaRPr lang="ru-RU" dirty="0"/>
          </a:p>
          <a:p>
            <a:pPr lvl="1"/>
            <a:r>
              <a:rPr lang="en-US" dirty="0"/>
              <a:t>&lt;HR SIZE=4 WIDTH=50%&gt;&lt;BR&gt;</a:t>
            </a:r>
            <a:endParaRPr lang="ru-RU" dirty="0"/>
          </a:p>
          <a:p>
            <a:pPr lvl="1"/>
            <a:r>
              <a:rPr lang="en-US" dirty="0"/>
              <a:t>&lt;HR SIZE=8 WIDTH=25%&gt;&lt;BR&gt;</a:t>
            </a:r>
            <a:endParaRPr lang="ru-RU" dirty="0"/>
          </a:p>
          <a:p>
            <a:pPr lvl="1"/>
            <a:r>
              <a:rPr lang="en-US" dirty="0"/>
              <a:t>&lt;HR SIZE=16 WIDTH=12%&gt;&lt;BR&gt;</a:t>
            </a:r>
            <a:endParaRPr lang="ru-RU" dirty="0"/>
          </a:p>
          <a:p>
            <a:pPr lvl="1"/>
            <a:r>
              <a:rPr lang="ru-RU" dirty="0"/>
              <a:t>&lt;/</a:t>
            </a:r>
            <a:r>
              <a:rPr lang="ru-RU" dirty="0" err="1"/>
              <a:t>body</a:t>
            </a:r>
            <a:r>
              <a:rPr lang="ru-RU" dirty="0"/>
              <a:t>&gt;</a:t>
            </a:r>
          </a:p>
          <a:p>
            <a:pPr lvl="1"/>
            <a:r>
              <a:rPr lang="ru-RU" dirty="0"/>
              <a:t>&lt;/</a:t>
            </a:r>
            <a:r>
              <a:rPr lang="ru-RU" dirty="0" err="1"/>
              <a:t>html</a:t>
            </a:r>
            <a:r>
              <a:rPr lang="ru-RU" dirty="0"/>
              <a:t>&gt;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1037" y="1000108"/>
            <a:ext cx="7781925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5857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Контрольные вопросы: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 Какой синтаксис инструкций </a:t>
            </a:r>
            <a:r>
              <a:rPr lang="en-US" dirty="0"/>
              <a:t>HTML</a:t>
            </a:r>
            <a:r>
              <a:rPr lang="ru-RU" dirty="0"/>
              <a:t>?</a:t>
            </a:r>
          </a:p>
          <a:p>
            <a:r>
              <a:rPr lang="ru-RU" dirty="0"/>
              <a:t>2. Какие существуют теги? </a:t>
            </a:r>
          </a:p>
          <a:p>
            <a:r>
              <a:rPr lang="ru-RU" dirty="0"/>
              <a:t>3. Как работает </a:t>
            </a:r>
            <a:r>
              <a:rPr lang="en-US" dirty="0"/>
              <a:t>HTML</a:t>
            </a:r>
            <a:r>
              <a:rPr lang="ru-RU" dirty="0"/>
              <a:t> - интерпретатор?</a:t>
            </a:r>
          </a:p>
          <a:p>
            <a:r>
              <a:rPr lang="ru-RU" dirty="0"/>
              <a:t>4. Назначение </a:t>
            </a:r>
            <a:r>
              <a:rPr lang="en-US" dirty="0"/>
              <a:t>escape</a:t>
            </a:r>
            <a:r>
              <a:rPr lang="ru-RU" dirty="0"/>
              <a:t>-последовательностей.</a:t>
            </a:r>
          </a:p>
          <a:p>
            <a:r>
              <a:rPr lang="ru-RU" dirty="0"/>
              <a:t>5. Структура </a:t>
            </a:r>
            <a:r>
              <a:rPr lang="en-US" dirty="0"/>
              <a:t>HTML</a:t>
            </a:r>
            <a:r>
              <a:rPr lang="ru-RU" dirty="0"/>
              <a:t>- документа.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1462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r>
              <a:rPr lang="en-US" dirty="0"/>
              <a:t>HTML</a:t>
            </a:r>
            <a:r>
              <a:rPr lang="ru-RU" dirty="0"/>
              <a:t> (</a:t>
            </a:r>
            <a:r>
              <a:rPr lang="en-US" dirty="0" err="1"/>
              <a:t>HyperTextMarkupLanguage</a:t>
            </a:r>
            <a:r>
              <a:rPr lang="ru-RU" dirty="0"/>
              <a:t>) - гипертекстовый язык разметки, является подмножеством более сложного языка разметки </a:t>
            </a:r>
            <a:r>
              <a:rPr lang="en-US" dirty="0"/>
              <a:t>SGML</a:t>
            </a:r>
            <a:r>
              <a:rPr lang="ru-RU" dirty="0"/>
              <a:t> (</a:t>
            </a:r>
            <a:r>
              <a:rPr lang="en-US" dirty="0" err="1"/>
              <a:t>StandardGeneralizedMarkupLanguage</a:t>
            </a:r>
            <a:r>
              <a:rPr lang="ru-RU" dirty="0"/>
              <a:t>).</a:t>
            </a:r>
            <a:r>
              <a:rPr lang="en-US" dirty="0"/>
              <a:t>HTML</a:t>
            </a:r>
            <a:r>
              <a:rPr lang="ru-RU" dirty="0"/>
              <a:t> как и любой язык подразумевает некую стандартизованную структуру построения программы – в данном случае </a:t>
            </a:r>
            <a:r>
              <a:rPr lang="en-US" dirty="0"/>
              <a:t>HTML</a:t>
            </a:r>
            <a:r>
              <a:rPr lang="ru-RU" dirty="0"/>
              <a:t> – документа.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357694"/>
            <a:ext cx="3084865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1"/>
            <a:ext cx="8229600" cy="3643338"/>
          </a:xfrm>
        </p:spPr>
        <p:txBody>
          <a:bodyPr>
            <a:normAutofit/>
          </a:bodyPr>
          <a:lstStyle/>
          <a:p>
            <a:r>
              <a:rPr lang="en-US" b="1" dirty="0"/>
              <a:t>HTML</a:t>
            </a:r>
            <a:r>
              <a:rPr lang="ru-RU" dirty="0"/>
              <a:t> – документ упрощенно состоит из заголовка документа и тела документа.</a:t>
            </a:r>
          </a:p>
          <a:p>
            <a:r>
              <a:rPr lang="ru-RU" b="1" dirty="0"/>
              <a:t>Синтаксис</a:t>
            </a:r>
            <a:r>
              <a:rPr lang="ru-RU" dirty="0"/>
              <a:t>. В общем виде синтаксис записи тега </a:t>
            </a:r>
            <a:r>
              <a:rPr lang="en-US" dirty="0"/>
              <a:t>HTML</a:t>
            </a:r>
            <a:r>
              <a:rPr lang="ru-RU" dirty="0"/>
              <a:t> в совокупности с его атрибутами имеет вид:</a:t>
            </a:r>
          </a:p>
          <a:p>
            <a:pPr>
              <a:buNone/>
            </a:pPr>
            <a:r>
              <a:rPr lang="ru-RU" dirty="0" smtClean="0"/>
              <a:t>    &lt;</a:t>
            </a:r>
            <a:r>
              <a:rPr lang="ru-RU" dirty="0"/>
              <a:t>тег имя_атрибута1= “значение”  имя_атр.2 = “знач.” </a:t>
            </a:r>
            <a:r>
              <a:rPr lang="ru-RU" dirty="0" err="1"/>
              <a:t>имя_атр</a:t>
            </a:r>
            <a:r>
              <a:rPr lang="ru-RU" dirty="0"/>
              <a:t>.</a:t>
            </a:r>
            <a:r>
              <a:rPr lang="en-US" dirty="0"/>
              <a:t>N</a:t>
            </a:r>
            <a:r>
              <a:rPr lang="ru-RU" dirty="0"/>
              <a:t> = “знач.”  &gt;обрабатываемое значение &lt;/закрывающий тег&gt;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714884"/>
            <a:ext cx="2584799" cy="185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71744"/>
            <a:ext cx="6715172" cy="392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85720" y="1142984"/>
            <a:ext cx="8858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CSS</a:t>
            </a:r>
            <a:r>
              <a:rPr lang="ru-RU" dirty="0" smtClean="0"/>
              <a:t> (от </a:t>
            </a:r>
            <a:r>
              <a:rPr lang="ru-RU" dirty="0" err="1" smtClean="0"/>
              <a:t>анг</a:t>
            </a:r>
            <a:r>
              <a:rPr lang="ru-RU" dirty="0" smtClean="0"/>
              <a:t>. </a:t>
            </a:r>
            <a:r>
              <a:rPr lang="ru-RU" i="1" dirty="0" err="1" smtClean="0"/>
              <a:t>Cascading</a:t>
            </a:r>
            <a:r>
              <a:rPr lang="ru-RU" i="1" dirty="0" smtClean="0"/>
              <a:t> </a:t>
            </a:r>
            <a:r>
              <a:rPr lang="ru-RU" i="1" dirty="0" err="1" smtClean="0"/>
              <a:t>Style</a:t>
            </a:r>
            <a:r>
              <a:rPr lang="ru-RU" i="1" dirty="0" smtClean="0"/>
              <a:t> </a:t>
            </a:r>
            <a:r>
              <a:rPr lang="ru-RU" i="1" dirty="0" err="1" smtClean="0"/>
              <a:t>Sheets</a:t>
            </a:r>
            <a:r>
              <a:rPr lang="ru-RU" dirty="0" smtClean="0"/>
              <a:t> «каскадные таблицы стилей») — формальный язык  описания внешнего вида документа (</a:t>
            </a:r>
            <a:r>
              <a:rPr lang="ru-RU" dirty="0" err="1" smtClean="0"/>
              <a:t>веб-страницы</a:t>
            </a:r>
            <a:r>
              <a:rPr lang="ru-RU" dirty="0" smtClean="0"/>
              <a:t>), написанного с использованием языка </a:t>
            </a:r>
            <a:r>
              <a:rPr lang="en-US" dirty="0" smtClean="0"/>
              <a:t> HTML</a:t>
            </a:r>
            <a:r>
              <a:rPr lang="ru-RU" dirty="0" smtClean="0"/>
              <a:t>).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2286016"/>
          </a:xfrm>
        </p:spPr>
        <p:txBody>
          <a:bodyPr/>
          <a:lstStyle/>
          <a:p>
            <a:r>
              <a:rPr lang="ru-RU" dirty="0"/>
              <a:t>HTML-документ — это просто текстовый файл с расширением *.</a:t>
            </a:r>
            <a:r>
              <a:rPr lang="ru-RU" dirty="0" err="1"/>
              <a:t>htm</a:t>
            </a:r>
            <a:r>
              <a:rPr lang="ru-RU" dirty="0"/>
              <a:t> (Unix-системы могут содержать файлы с расширением *.</a:t>
            </a:r>
            <a:r>
              <a:rPr lang="ru-RU" dirty="0" err="1"/>
              <a:t>html</a:t>
            </a:r>
            <a:r>
              <a:rPr lang="ru-RU" dirty="0"/>
              <a:t>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357430"/>
            <a:ext cx="750099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4000" dirty="0"/>
              <a:t>HTML тег </a:t>
            </a:r>
            <a:r>
              <a:rPr lang="ru-RU" sz="4000" b="1" dirty="0"/>
              <a:t>&lt;</a:t>
            </a:r>
            <a:r>
              <a:rPr lang="ru-RU" sz="4000" b="1" dirty="0" err="1"/>
              <a:t>head</a:t>
            </a:r>
            <a:r>
              <a:rPr lang="ru-RU" sz="4000" b="1" dirty="0"/>
              <a:t>&gt; </a:t>
            </a:r>
            <a:r>
              <a:rPr lang="ru-RU" sz="4000" dirty="0"/>
              <a:t>содержит описание </a:t>
            </a:r>
            <a:r>
              <a:rPr lang="ru-RU" sz="4000" dirty="0" err="1"/>
              <a:t>веб-страницы</a:t>
            </a:r>
            <a:r>
              <a:rPr lang="ru-RU" sz="4000" dirty="0"/>
              <a:t> и является контейнером для всех заголовочных элементов </a:t>
            </a:r>
            <a:r>
              <a:rPr lang="ru-RU" sz="4000" dirty="0" smtClean="0"/>
              <a:t>html-документа</a:t>
            </a:r>
          </a:p>
          <a:p>
            <a:r>
              <a:rPr lang="ru-RU" sz="4000" dirty="0"/>
              <a:t>HTML тег </a:t>
            </a:r>
            <a:r>
              <a:rPr lang="ru-RU" sz="4000" b="1" dirty="0"/>
              <a:t>&lt;</a:t>
            </a:r>
            <a:r>
              <a:rPr lang="ru-RU" sz="4000" b="1" dirty="0" err="1"/>
              <a:t>title</a:t>
            </a:r>
            <a:r>
              <a:rPr lang="ru-RU" sz="4000" b="1" dirty="0"/>
              <a:t>&gt; </a:t>
            </a:r>
            <a:r>
              <a:rPr lang="ru-RU" sz="4000" dirty="0"/>
              <a:t>должен обязательно присутствовать в каждом HTML-документе.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&lt;</a:t>
            </a:r>
            <a:r>
              <a:rPr lang="en-US" dirty="0"/>
              <a:t>html</a:t>
            </a:r>
            <a:r>
              <a:rPr lang="ru-RU" dirty="0" smtClean="0"/>
              <a:t>&gt;</a:t>
            </a:r>
          </a:p>
          <a:p>
            <a:r>
              <a:rPr lang="ru-RU" dirty="0" smtClean="0"/>
              <a:t>&lt;</a:t>
            </a:r>
            <a:r>
              <a:rPr lang="en-US" dirty="0"/>
              <a:t>head</a:t>
            </a:r>
            <a:r>
              <a:rPr lang="ru-RU" dirty="0" smtClean="0"/>
              <a:t>&gt;</a:t>
            </a:r>
          </a:p>
          <a:p>
            <a:r>
              <a:rPr lang="ru-RU" dirty="0" smtClean="0"/>
              <a:t>&lt;</a:t>
            </a:r>
            <a:r>
              <a:rPr lang="en-US" dirty="0"/>
              <a:t>title</a:t>
            </a:r>
            <a:r>
              <a:rPr lang="ru-RU" dirty="0" smtClean="0"/>
              <a:t>&gt;Пример1</a:t>
            </a:r>
            <a:r>
              <a:rPr lang="ru-RU" dirty="0"/>
              <a:t>&lt;/</a:t>
            </a:r>
            <a:r>
              <a:rPr lang="en-US" dirty="0"/>
              <a:t>title</a:t>
            </a:r>
            <a:r>
              <a:rPr lang="ru-RU" dirty="0" smtClean="0"/>
              <a:t>&gt;</a:t>
            </a:r>
          </a:p>
          <a:p>
            <a:r>
              <a:rPr lang="en-US" dirty="0" smtClean="0"/>
              <a:t>&lt;/</a:t>
            </a:r>
            <a:r>
              <a:rPr lang="en-US" dirty="0"/>
              <a:t>head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en-US" dirty="0" smtClean="0"/>
              <a:t>&lt;</a:t>
            </a:r>
            <a:r>
              <a:rPr lang="en-US" dirty="0"/>
              <a:t>body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en-US" dirty="0" smtClean="0"/>
              <a:t>&lt;</a:t>
            </a:r>
            <a:r>
              <a:rPr lang="en-US" dirty="0"/>
              <a:t>H1&gt;</a:t>
            </a:r>
            <a:r>
              <a:rPr lang="ru-RU" dirty="0"/>
              <a:t>Привет</a:t>
            </a:r>
            <a:r>
              <a:rPr lang="en-US" dirty="0"/>
              <a:t>!&lt;/H1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ru-RU" dirty="0" smtClean="0"/>
              <a:t>&lt;</a:t>
            </a:r>
            <a:r>
              <a:rPr lang="ru-RU" dirty="0"/>
              <a:t>P&gt;Это простейший пример HTML-документа.&lt;/P</a:t>
            </a:r>
            <a:r>
              <a:rPr lang="ru-RU" dirty="0" smtClean="0"/>
              <a:t>&gt;</a:t>
            </a:r>
          </a:p>
          <a:p>
            <a:r>
              <a:rPr lang="ru-RU" dirty="0" smtClean="0"/>
              <a:t>&lt;</a:t>
            </a:r>
            <a:r>
              <a:rPr lang="ru-RU" dirty="0"/>
              <a:t>P&gt;Этот *.htm-файл может быть одновременно открыт и в </a:t>
            </a:r>
            <a:r>
              <a:rPr lang="ru-RU" dirty="0" err="1"/>
              <a:t>Notepad</a:t>
            </a:r>
            <a:r>
              <a:rPr lang="ru-RU" dirty="0"/>
              <a:t>, и в </a:t>
            </a:r>
            <a:r>
              <a:rPr lang="ru-RU" dirty="0" err="1"/>
              <a:t>Netscape</a:t>
            </a:r>
            <a:r>
              <a:rPr lang="ru-RU" dirty="0"/>
              <a:t>. Сохранив изменения в </a:t>
            </a:r>
            <a:r>
              <a:rPr lang="ru-RU" dirty="0" err="1"/>
              <a:t>Notepad</a:t>
            </a:r>
            <a:r>
              <a:rPr lang="ru-RU" dirty="0"/>
              <a:t>, просто нажмите кнопку </a:t>
            </a:r>
            <a:r>
              <a:rPr lang="ru-RU" dirty="0" err="1"/>
              <a:t>Reload</a:t>
            </a:r>
            <a:r>
              <a:rPr lang="ru-RU" dirty="0"/>
              <a:t> ('перезагрузить') в </a:t>
            </a:r>
            <a:r>
              <a:rPr lang="ru-RU" dirty="0" err="1"/>
              <a:t>Netscape</a:t>
            </a:r>
            <a:r>
              <a:rPr lang="ru-RU" dirty="0"/>
              <a:t>, чтобы увидеть эти изменения реализованными в HTML-документе.&lt;/P</a:t>
            </a:r>
            <a:r>
              <a:rPr lang="ru-RU" dirty="0" smtClean="0"/>
              <a:t>&gt;</a:t>
            </a:r>
          </a:p>
          <a:p>
            <a:r>
              <a:rPr lang="ru-RU" dirty="0" smtClean="0"/>
              <a:t>&lt;/</a:t>
            </a:r>
            <a:r>
              <a:rPr lang="ru-RU" dirty="0" err="1"/>
              <a:t>body</a:t>
            </a:r>
            <a:r>
              <a:rPr lang="ru-RU" dirty="0" smtClean="0"/>
              <a:t>&gt;</a:t>
            </a:r>
          </a:p>
          <a:p>
            <a:r>
              <a:rPr lang="ru-RU" dirty="0" smtClean="0"/>
              <a:t>&lt;/</a:t>
            </a:r>
            <a:r>
              <a:rPr lang="ru-RU" dirty="0" err="1"/>
              <a:t>html</a:t>
            </a:r>
            <a:r>
              <a:rPr lang="ru-RU" dirty="0"/>
              <a:t>&gt;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b="1" dirty="0"/>
              <a:t>Обязательные теги.  </a:t>
            </a:r>
            <a:endParaRPr lang="ru-RU" dirty="0"/>
          </a:p>
          <a:p>
            <a:r>
              <a:rPr lang="ru-RU" dirty="0"/>
              <a:t>&lt;</a:t>
            </a:r>
            <a:r>
              <a:rPr lang="ru-RU" dirty="0" err="1"/>
              <a:t>html</a:t>
            </a:r>
            <a:r>
              <a:rPr lang="ru-RU" dirty="0"/>
              <a:t>&gt; ... &lt;/</a:t>
            </a:r>
            <a:r>
              <a:rPr lang="ru-RU" dirty="0" err="1"/>
              <a:t>html</a:t>
            </a:r>
            <a:r>
              <a:rPr lang="ru-RU" dirty="0"/>
              <a:t>&gt;</a:t>
            </a:r>
          </a:p>
          <a:p>
            <a:r>
              <a:rPr lang="ru-RU" dirty="0"/>
              <a:t>Метка &lt;</a:t>
            </a:r>
            <a:r>
              <a:rPr lang="ru-RU" dirty="0" err="1"/>
              <a:t>html</a:t>
            </a:r>
            <a:r>
              <a:rPr lang="ru-RU" dirty="0"/>
              <a:t>&gt; должна открывать HTML-документ. Аналогично, метка &lt;/</a:t>
            </a:r>
            <a:r>
              <a:rPr lang="ru-RU" dirty="0" err="1"/>
              <a:t>html</a:t>
            </a:r>
            <a:r>
              <a:rPr lang="ru-RU" dirty="0"/>
              <a:t>&gt; должна завершать HTML-документ. </a:t>
            </a:r>
          </a:p>
          <a:p>
            <a:r>
              <a:rPr lang="ru-RU" dirty="0"/>
              <a:t>&lt;</a:t>
            </a:r>
            <a:r>
              <a:rPr lang="ru-RU" dirty="0" err="1"/>
              <a:t>head</a:t>
            </a:r>
            <a:r>
              <a:rPr lang="ru-RU" dirty="0"/>
              <a:t>&gt; ... &lt;/</a:t>
            </a:r>
            <a:r>
              <a:rPr lang="ru-RU" dirty="0" err="1"/>
              <a:t>head</a:t>
            </a:r>
            <a:r>
              <a:rPr lang="ru-RU" dirty="0"/>
              <a:t>&gt;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&lt;</a:t>
            </a:r>
            <a:r>
              <a:rPr lang="ru-RU" dirty="0" err="1"/>
              <a:t>body</a:t>
            </a:r>
            <a:r>
              <a:rPr lang="ru-RU" dirty="0"/>
              <a:t>&gt; ... &lt;/</a:t>
            </a:r>
            <a:r>
              <a:rPr lang="ru-RU" dirty="0" err="1"/>
              <a:t>body</a:t>
            </a:r>
            <a:r>
              <a:rPr lang="ru-RU" dirty="0"/>
              <a:t>&gt;</a:t>
            </a:r>
          </a:p>
          <a:p>
            <a:r>
              <a:rPr lang="ru-RU" dirty="0"/>
              <a:t>Эта пара меток указывает на начало и конец тела HTML-документа, каковое тело, собственно, и определяет содержание документа. </a:t>
            </a:r>
          </a:p>
          <a:p>
            <a:r>
              <a:rPr lang="ru-RU" dirty="0"/>
              <a:t>&lt;H1&gt; ... &lt;/H1&gt; — &lt;H6&gt; ... &lt;/H6&gt;</a:t>
            </a:r>
          </a:p>
          <a:p>
            <a:r>
              <a:rPr lang="ru-RU" dirty="0"/>
              <a:t>Метки вида &lt;</a:t>
            </a:r>
            <a:r>
              <a:rPr lang="ru-RU" dirty="0" err="1"/>
              <a:t>Hi</a:t>
            </a:r>
            <a:r>
              <a:rPr lang="ru-RU" dirty="0"/>
              <a:t>&gt; (где </a:t>
            </a:r>
            <a:r>
              <a:rPr lang="ru-RU" dirty="0" err="1"/>
              <a:t>i</a:t>
            </a:r>
            <a:r>
              <a:rPr lang="ru-RU" dirty="0"/>
              <a:t> - цифра от 1 до 6) описывают заголовки шести различных уровней. Заголовок первого уровня - самый крупный, шестого уровня, естественно - самый мелкий. </a:t>
            </a:r>
          </a:p>
          <a:p>
            <a:r>
              <a:rPr lang="ru-RU" dirty="0"/>
              <a:t>&lt;P&gt; ... &lt;/P&gt;</a:t>
            </a:r>
          </a:p>
          <a:p>
            <a:r>
              <a:rPr lang="ru-RU" dirty="0"/>
              <a:t>Такая пара меток описывает абзац. Все, что заключено между &lt;P&gt; и &lt;/P&gt;, воспринимается как один абзац.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678</Words>
  <Application>Microsoft Office PowerPoint</Application>
  <PresentationFormat>Экран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Лекция 2. Тема HTML – БАЗОВАЯ ТЕХНОЛОГИЯ. Языки разметки. HTML. Синтаксис.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Пример HTML документа</vt:lpstr>
      <vt:lpstr>Слайд 11</vt:lpstr>
      <vt:lpstr>Слайд 12</vt:lpstr>
      <vt:lpstr>Слайд 13</vt:lpstr>
      <vt:lpstr>Слайд 14</vt:lpstr>
      <vt:lpstr>Слайд 15</vt:lpstr>
      <vt:lpstr>Контрольные вопросы: 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Тема HTML – БАЗОВАЯ ТЕХНОЛОГИЯ. Языки разметки. HTML. Синтаксис.</dc:title>
  <dc:creator>Мадияр</dc:creator>
  <cp:lastModifiedBy>Мадик</cp:lastModifiedBy>
  <cp:revision>23</cp:revision>
  <dcterms:created xsi:type="dcterms:W3CDTF">2020-09-08T12:20:37Z</dcterms:created>
  <dcterms:modified xsi:type="dcterms:W3CDTF">2021-09-09T10:13:10Z</dcterms:modified>
</cp:coreProperties>
</file>