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EF61-5690-4437-B937-720391274F2E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618F-94A2-4510-A9D8-6775AE3AA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EF61-5690-4437-B937-720391274F2E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618F-94A2-4510-A9D8-6775AE3AA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EF61-5690-4437-B937-720391274F2E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618F-94A2-4510-A9D8-6775AE3AA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EF61-5690-4437-B937-720391274F2E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618F-94A2-4510-A9D8-6775AE3AA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EF61-5690-4437-B937-720391274F2E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618F-94A2-4510-A9D8-6775AE3AA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EF61-5690-4437-B937-720391274F2E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618F-94A2-4510-A9D8-6775AE3AA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EF61-5690-4437-B937-720391274F2E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618F-94A2-4510-A9D8-6775AE3AA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EF61-5690-4437-B937-720391274F2E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618F-94A2-4510-A9D8-6775AE3AA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EF61-5690-4437-B937-720391274F2E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618F-94A2-4510-A9D8-6775AE3AA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EF61-5690-4437-B937-720391274F2E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618F-94A2-4510-A9D8-6775AE3AA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EF61-5690-4437-B937-720391274F2E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39618F-94A2-4510-A9D8-6775AE3AA1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F9EF61-5690-4437-B937-720391274F2E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39618F-94A2-4510-A9D8-6775AE3AA1B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28860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Лекция 3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err="1">
                <a:solidFill>
                  <a:schemeClr val="tx1"/>
                </a:solidFill>
              </a:rPr>
              <a:t>Тема.</a:t>
            </a:r>
            <a:r>
              <a:rPr lang="ru-RU" b="1" dirty="0" err="1">
                <a:solidFill>
                  <a:schemeClr val="tx1"/>
                </a:solidFill>
              </a:rPr>
              <a:t>Основные</a:t>
            </a:r>
            <a:r>
              <a:rPr lang="ru-RU" b="1" dirty="0">
                <a:solidFill>
                  <a:schemeClr val="tx1"/>
                </a:solidFill>
              </a:rPr>
              <a:t> теги. Ввод текста. Элемент </a:t>
            </a:r>
            <a:r>
              <a:rPr lang="en-US" b="1" dirty="0">
                <a:solidFill>
                  <a:schemeClr val="tx1"/>
                </a:solidFill>
              </a:rPr>
              <a:t>Font</a:t>
            </a:r>
            <a:r>
              <a:rPr lang="ru-RU" b="1" dirty="0">
                <a:solidFill>
                  <a:schemeClr val="tx1"/>
                </a:solidFill>
              </a:rPr>
              <a:t>.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4000504"/>
            <a:ext cx="3771904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Сеньор-лектор: </a:t>
            </a:r>
            <a:r>
              <a:rPr lang="ru-RU" dirty="0" err="1" smtClean="0">
                <a:solidFill>
                  <a:schemeClr val="tx1"/>
                </a:solidFill>
              </a:rPr>
              <a:t>Аяпбергенова</a:t>
            </a:r>
            <a:r>
              <a:rPr lang="ru-RU" dirty="0" smtClean="0">
                <a:solidFill>
                  <a:schemeClr val="tx1"/>
                </a:solidFill>
              </a:rPr>
              <a:t> А.Т.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7500" y="0"/>
            <a:ext cx="1646499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Логические стили. </a:t>
            </a:r>
            <a:r>
              <a:rPr lang="ru-RU" dirty="0"/>
              <a:t>Вот самые распространенные логические стили. &lt;EM&gt; ... &lt;/EM&gt; От английского </a:t>
            </a:r>
            <a:r>
              <a:rPr lang="ru-RU" dirty="0" err="1"/>
              <a:t>emphasis</a:t>
            </a:r>
            <a:r>
              <a:rPr lang="ru-RU" dirty="0"/>
              <a:t> — акцент. &lt;STRONG&gt; ... &lt;/STRONG&gt; От английского </a:t>
            </a:r>
            <a:r>
              <a:rPr lang="ru-RU" dirty="0" err="1"/>
              <a:t>strong</a:t>
            </a:r>
            <a:r>
              <a:rPr lang="ru-RU" dirty="0"/>
              <a:t> </a:t>
            </a:r>
            <a:r>
              <a:rPr lang="ru-RU" dirty="0" err="1"/>
              <a:t>emphasis</a:t>
            </a:r>
            <a:r>
              <a:rPr lang="ru-RU" dirty="0"/>
              <a:t> — сильный акцент. &lt;CODE&gt; ... &lt;/CODE&gt; Рекомендуется использовать для фрагментов исходных текстов. &lt;SAMP&gt; ... &lt;/SAMP&gt; От английского </a:t>
            </a:r>
            <a:r>
              <a:rPr lang="ru-RU" dirty="0" err="1"/>
              <a:t>sample</a:t>
            </a:r>
            <a:r>
              <a:rPr lang="ru-RU" dirty="0"/>
              <a:t> — образец. Рекомендуется использовать для демонстрации образцов сообщений, выводимых на экран программами. &lt;KBD&gt; ... &lt;/KBD&gt; От английского </a:t>
            </a:r>
            <a:r>
              <a:rPr lang="ru-RU" dirty="0" err="1"/>
              <a:t>keyboard</a:t>
            </a:r>
            <a:r>
              <a:rPr lang="ru-RU" dirty="0"/>
              <a:t> — клавиатура. Рекомендуется использовать для указания того, что нужно ввести с клавиатуры. &lt;VAR&gt; ... &lt;/VAR&gt; От английского </a:t>
            </a:r>
            <a:r>
              <a:rPr lang="ru-RU" dirty="0" err="1"/>
              <a:t>variable</a:t>
            </a:r>
            <a:r>
              <a:rPr lang="ru-RU" dirty="0"/>
              <a:t> — переменная. Рекомендуется использовать для написания имен переменных. 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ru-RU" b="1" dirty="0"/>
              <a:t>Элемент </a:t>
            </a:r>
            <a:r>
              <a:rPr lang="en-US" b="1" dirty="0"/>
              <a:t>FONT</a:t>
            </a:r>
            <a:r>
              <a:rPr lang="ru-RU" b="1" dirty="0"/>
              <a:t>. </a:t>
            </a:r>
            <a:r>
              <a:rPr lang="ru-RU" dirty="0"/>
              <a:t>В общем виде синтаксис:</a:t>
            </a:r>
          </a:p>
          <a:p>
            <a:r>
              <a:rPr lang="ru-RU" dirty="0"/>
              <a:t>&lt;</a:t>
            </a:r>
            <a:r>
              <a:rPr lang="en-US" dirty="0" err="1"/>
              <a:t>FONTface</a:t>
            </a:r>
            <a:r>
              <a:rPr lang="ru-RU" dirty="0"/>
              <a:t> = “знач.1” </a:t>
            </a:r>
            <a:r>
              <a:rPr lang="en-US" dirty="0"/>
              <a:t>size</a:t>
            </a:r>
            <a:r>
              <a:rPr lang="ru-RU" dirty="0"/>
              <a:t> = “знач.2” </a:t>
            </a:r>
            <a:r>
              <a:rPr lang="en-US" dirty="0"/>
              <a:t>color</a:t>
            </a:r>
            <a:r>
              <a:rPr lang="ru-RU" dirty="0"/>
              <a:t> = “знач.3”&gt;  текст  &lt;/</a:t>
            </a:r>
            <a:r>
              <a:rPr lang="en-US" dirty="0"/>
              <a:t>FONT</a:t>
            </a:r>
            <a:r>
              <a:rPr lang="ru-RU" dirty="0"/>
              <a:t>&gt;</a:t>
            </a:r>
          </a:p>
          <a:p>
            <a:r>
              <a:rPr lang="en-US" dirty="0"/>
              <a:t>face</a:t>
            </a:r>
            <a:r>
              <a:rPr lang="ru-RU" dirty="0"/>
              <a:t> – название шрифта для отображения текста;</a:t>
            </a:r>
          </a:p>
          <a:p>
            <a:r>
              <a:rPr lang="en-US" dirty="0"/>
              <a:t>size</a:t>
            </a:r>
            <a:r>
              <a:rPr lang="ru-RU" dirty="0"/>
              <a:t> – размер шрифта в диапазоне от1 до 6 или в относительных величинах, обозначается целым числом со знаком + или - ;</a:t>
            </a:r>
          </a:p>
          <a:p>
            <a:r>
              <a:rPr lang="en-US" dirty="0"/>
              <a:t>color</a:t>
            </a:r>
            <a:r>
              <a:rPr lang="ru-RU" dirty="0"/>
              <a:t> – цвет, подставляется либо цифровой код нужного цвета, либо обозначающая цвет символьная метка.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928802"/>
            <a:ext cx="8229600" cy="1928818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Ненумерованные списки: &lt;UL&gt; ... &lt;/UL&gt;.</a:t>
            </a:r>
            <a:r>
              <a:rPr lang="ru-RU" dirty="0"/>
              <a:t> Текст, расположенный между метками &lt;UL&gt; и &lt;/UL&gt;, воспринимается как ненумерованный список. Каждый новый элемент списка следует начинать с метки &lt;LI&gt;. Например, чтобы создать вот такой список: </a:t>
            </a:r>
          </a:p>
          <a:p>
            <a:pPr lvl="0"/>
            <a:r>
              <a:rPr lang="ru-RU" dirty="0"/>
              <a:t>ПОС;</a:t>
            </a:r>
          </a:p>
          <a:p>
            <a:pPr lvl="0"/>
            <a:r>
              <a:rPr lang="ru-RU" dirty="0"/>
              <a:t>ЗБИ;</a:t>
            </a:r>
          </a:p>
          <a:p>
            <a:pPr lvl="0"/>
            <a:r>
              <a:rPr lang="ru-RU" dirty="0"/>
              <a:t>ЭВМ;</a:t>
            </a:r>
          </a:p>
          <a:p>
            <a:r>
              <a:rPr lang="ru-RU" dirty="0"/>
              <a:t>необходим вот такой HTML-текст:</a:t>
            </a:r>
          </a:p>
          <a:p>
            <a:r>
              <a:rPr lang="ru-RU" dirty="0"/>
              <a:t>&lt;UL&gt;</a:t>
            </a:r>
          </a:p>
          <a:p>
            <a:r>
              <a:rPr lang="ru-RU" dirty="0"/>
              <a:t>&lt;LI&gt;ПОС;</a:t>
            </a:r>
          </a:p>
          <a:p>
            <a:r>
              <a:rPr lang="ru-RU" dirty="0"/>
              <a:t>&lt;LI&gt;ЗБИ; </a:t>
            </a:r>
          </a:p>
          <a:p>
            <a:r>
              <a:rPr lang="ru-RU" dirty="0"/>
              <a:t>&lt;LI&gt;ЭВМ; </a:t>
            </a:r>
          </a:p>
          <a:p>
            <a:r>
              <a:rPr lang="ru-RU" dirty="0"/>
              <a:t>&lt;/UL&gt;</a:t>
            </a:r>
          </a:p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5715016"/>
            <a:ext cx="8358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метки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&lt;LI&gt;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нет парной закрывающей метки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Нумерованные списки: &lt;OL&gt; ... &lt;/OL&gt;. </a:t>
            </a:r>
            <a:r>
              <a:rPr lang="ru-RU" dirty="0"/>
              <a:t>Нумерованные списки устроены точно так же, как ненумерованные, только вместо символов, выделяющих новый элемент, используются цифры. Если слегка модифицировать предыдущий пример:</a:t>
            </a:r>
          </a:p>
          <a:p>
            <a:r>
              <a:rPr lang="ru-RU" dirty="0"/>
              <a:t>&lt;OL&gt;</a:t>
            </a:r>
          </a:p>
          <a:p>
            <a:r>
              <a:rPr lang="ru-RU" dirty="0"/>
              <a:t>&lt;LI&gt;ПОС; </a:t>
            </a:r>
          </a:p>
          <a:p>
            <a:r>
              <a:rPr lang="ru-RU" dirty="0"/>
              <a:t>&lt;LI&gt;ЗБИ; </a:t>
            </a:r>
          </a:p>
          <a:p>
            <a:r>
              <a:rPr lang="ru-RU" dirty="0"/>
              <a:t>&lt;LI&gt;ЭВМ; </a:t>
            </a:r>
          </a:p>
          <a:p>
            <a:r>
              <a:rPr lang="ru-RU" dirty="0"/>
              <a:t>&lt;/OL&gt;</a:t>
            </a:r>
          </a:p>
          <a:p>
            <a:r>
              <a:rPr lang="ru-RU" dirty="0"/>
              <a:t>получится вот такой список:</a:t>
            </a:r>
          </a:p>
          <a:p>
            <a:r>
              <a:rPr lang="ru-RU" dirty="0"/>
              <a:t>1. ПОС; </a:t>
            </a:r>
          </a:p>
          <a:p>
            <a:r>
              <a:rPr lang="ru-RU" dirty="0"/>
              <a:t>2. ЗБИ; </a:t>
            </a:r>
          </a:p>
          <a:p>
            <a:r>
              <a:rPr lang="ru-RU" dirty="0"/>
              <a:t>3. ЭВМ;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4786346"/>
          </a:xfrm>
        </p:spPr>
        <p:txBody>
          <a:bodyPr>
            <a:normAutofit fontScale="92500"/>
          </a:bodyPr>
          <a:lstStyle/>
          <a:p>
            <a:r>
              <a:rPr lang="ru-RU" sz="2400" i="1" dirty="0"/>
              <a:t>Списки определений: &lt;DL&gt; ... &lt;/DL&gt;</a:t>
            </a:r>
            <a:r>
              <a:rPr lang="ru-RU" sz="2400" b="1" i="1" dirty="0"/>
              <a:t> Список определений несколько отличается от других видов списков. Вместо меток &lt;LI&gt; в списках определений используются метки &lt;DT&gt; (от английского </a:t>
            </a:r>
            <a:r>
              <a:rPr lang="ru-RU" sz="2400" b="1" i="1" dirty="0" err="1"/>
              <a:t>definition</a:t>
            </a:r>
            <a:r>
              <a:rPr lang="ru-RU" sz="2400" b="1" i="1" dirty="0"/>
              <a:t> </a:t>
            </a:r>
            <a:r>
              <a:rPr lang="ru-RU" sz="2400" b="1" i="1" dirty="0" err="1"/>
              <a:t>term</a:t>
            </a:r>
            <a:r>
              <a:rPr lang="ru-RU" sz="2400" b="1" i="1" dirty="0"/>
              <a:t> — определяемый термин) и &lt;DD&gt; (от английского </a:t>
            </a:r>
            <a:r>
              <a:rPr lang="ru-RU" sz="2400" b="1" i="1" dirty="0" err="1"/>
              <a:t>definition</a:t>
            </a:r>
            <a:r>
              <a:rPr lang="ru-RU" sz="2400" b="1" i="1" dirty="0"/>
              <a:t> </a:t>
            </a:r>
            <a:r>
              <a:rPr lang="ru-RU" sz="2400" b="1" i="1" dirty="0" err="1"/>
              <a:t>definition</a:t>
            </a:r>
            <a:r>
              <a:rPr lang="ru-RU" sz="2400" b="1" i="1" dirty="0"/>
              <a:t> — определение определения. Имеется следующий фрагмент HTML-текста:</a:t>
            </a:r>
          </a:p>
          <a:p>
            <a:r>
              <a:rPr lang="kk-KZ" sz="2400" dirty="0"/>
              <a:t>&lt;DL&gt;&lt;DT&gt;HTML &lt;DD&gt;Термин HTML (HyperText Markup Language) означает 'язык </a:t>
            </a:r>
            <a:r>
              <a:rPr lang="ru-RU" sz="2400" dirty="0"/>
              <a:t>маркировки гипертекстов'. </a:t>
            </a:r>
            <a:endParaRPr lang="ru-RU" sz="2400" dirty="0" smtClean="0"/>
          </a:p>
          <a:p>
            <a:r>
              <a:rPr lang="ru-RU" sz="2400" dirty="0" smtClean="0"/>
              <a:t>&lt;</a:t>
            </a:r>
            <a:r>
              <a:rPr lang="ru-RU" sz="2400" dirty="0"/>
              <a:t>DT&gt;HTML-документ &lt;DD&gt;Текстовый файл с расширением *.</a:t>
            </a:r>
            <a:r>
              <a:rPr lang="ru-RU" sz="2400" dirty="0" err="1"/>
              <a:t>htm</a:t>
            </a:r>
            <a:r>
              <a:rPr lang="ru-RU" sz="2400" dirty="0"/>
              <a:t> (Unix-системы могут содержать файлы с расширением *.</a:t>
            </a:r>
            <a:r>
              <a:rPr lang="ru-RU" sz="2400" dirty="0" err="1"/>
              <a:t>html</a:t>
            </a:r>
            <a:r>
              <a:rPr lang="ru-RU" sz="2400" dirty="0"/>
              <a:t>). &lt;/DL&gt;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72074"/>
            <a:ext cx="800105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2928958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/>
              <a:t>&lt;DL COMPACT</a:t>
            </a:r>
            <a:r>
              <a:rPr lang="ru-RU" sz="2800" dirty="0" smtClean="0"/>
              <a:t>&gt;</a:t>
            </a:r>
          </a:p>
          <a:p>
            <a:r>
              <a:rPr lang="ru-RU" sz="2800" dirty="0" smtClean="0"/>
              <a:t>&lt;DT&gt;А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&lt;DD&gt;Первая буква алфавита </a:t>
            </a:r>
            <a:endParaRPr lang="ru-RU" sz="2800" dirty="0" smtClean="0"/>
          </a:p>
          <a:p>
            <a:r>
              <a:rPr lang="ru-RU" sz="2800" dirty="0" smtClean="0"/>
              <a:t>&lt;</a:t>
            </a:r>
            <a:r>
              <a:rPr lang="ru-RU" sz="2800" dirty="0"/>
              <a:t>DT&gt;Б </a:t>
            </a:r>
            <a:endParaRPr lang="ru-RU" sz="2800" dirty="0" smtClean="0"/>
          </a:p>
          <a:p>
            <a:r>
              <a:rPr lang="ru-RU" sz="2800" dirty="0" smtClean="0"/>
              <a:t>&lt;</a:t>
            </a:r>
            <a:r>
              <a:rPr lang="ru-RU" sz="2800" dirty="0"/>
              <a:t>DD&gt;Вторая буква </a:t>
            </a:r>
            <a:r>
              <a:rPr lang="ru-RU" sz="2800" dirty="0" smtClean="0"/>
              <a:t>алфавита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&lt;</a:t>
            </a:r>
            <a:r>
              <a:rPr lang="ru-RU" sz="2800" dirty="0" smtClean="0"/>
              <a:t>DT&gt;В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&lt;DD&gt;Третья буква алфавита </a:t>
            </a:r>
            <a:endParaRPr lang="ru-RU" sz="2800" dirty="0" smtClean="0"/>
          </a:p>
          <a:p>
            <a:r>
              <a:rPr lang="ru-RU" sz="2800" dirty="0" smtClean="0"/>
              <a:t>&lt;/</a:t>
            </a:r>
            <a:r>
              <a:rPr lang="ru-RU" sz="2800" dirty="0"/>
              <a:t>DL</a:t>
            </a:r>
            <a:r>
              <a:rPr lang="ru-RU" sz="2800" dirty="0" smtClean="0"/>
              <a:t>&gt;</a:t>
            </a:r>
            <a:endParaRPr lang="ru-RU" sz="2800" dirty="0"/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00438"/>
            <a:ext cx="6858048" cy="2862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Вложенные списки. 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38250" y="2682081"/>
            <a:ext cx="66675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Форматирование шрифта.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Физические стили. </a:t>
            </a:r>
            <a:r>
              <a:rPr lang="ru-RU" dirty="0"/>
              <a:t>Под физическом стилем принято понимать прямое указание браузеру на модификацию текущего шрифта. Например, все, что находится между метками &lt;B&gt; и &lt;/B&gt;, будет написано жирным шрифтом. Текст между метками &lt;I&gt; и &lt;/I&gt; будет написан наклонным шрифтом. Несколько особняком стоит пара меток &lt;TT&gt; и &lt;/TT&gt;. Текст, размещенный между этими метками, будет написан шрифтом, имитирующим пишущую машинку, то есть имеющим фиксированную ширину символа.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85993"/>
            <a:ext cx="750099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71538" y="1285860"/>
            <a:ext cx="6858048" cy="800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Форматированный текст: &lt;PRE&gt; ... &lt;/PRE&gt;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429132"/>
            <a:ext cx="7572428" cy="1376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14554"/>
            <a:ext cx="750099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142984"/>
            <a:ext cx="8494057" cy="800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Текст с отступом: &lt;BLOCKQUOTE&gt; ... &lt;/BLOCKQUOTE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500570"/>
            <a:ext cx="742955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597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Лекция 3 Тема.Основные теги. Ввод текста. Элемент Font.   </vt:lpstr>
      <vt:lpstr>Слайд 2</vt:lpstr>
      <vt:lpstr>Слайд 3</vt:lpstr>
      <vt:lpstr>Слайд 4</vt:lpstr>
      <vt:lpstr>Слайд 5</vt:lpstr>
      <vt:lpstr>Вложенные списки. </vt:lpstr>
      <vt:lpstr>Форматирование шрифта. </vt:lpstr>
      <vt:lpstr>Слайд 8</vt:lpstr>
      <vt:lpstr>Слайд 9</vt:lpstr>
      <vt:lpstr>Слайд 10</vt:lpstr>
      <vt:lpstr>Слайд 11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 Тема.Основные теги. Ввод текста. Элемент Font.</dc:title>
  <dc:creator>Мадик</dc:creator>
  <cp:lastModifiedBy>Мадик</cp:lastModifiedBy>
  <cp:revision>5</cp:revision>
  <dcterms:created xsi:type="dcterms:W3CDTF">2021-09-16T08:37:27Z</dcterms:created>
  <dcterms:modified xsi:type="dcterms:W3CDTF">2021-09-16T09:42:10Z</dcterms:modified>
</cp:coreProperties>
</file>