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69" r:id="rId6"/>
    <p:sldId id="264" r:id="rId7"/>
    <p:sldId id="267" r:id="rId8"/>
    <p:sldId id="258" r:id="rId9"/>
    <p:sldId id="268" r:id="rId10"/>
    <p:sldId id="260" r:id="rId11"/>
    <p:sldId id="270" r:id="rId12"/>
    <p:sldId id="271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DB1A-B3E3-4585-93FC-ACD6FFCBA4AD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D348-04EF-42A3-B628-DFB9716A5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DB1A-B3E3-4585-93FC-ACD6FFCBA4AD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D348-04EF-42A3-B628-DFB9716A5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DB1A-B3E3-4585-93FC-ACD6FFCBA4AD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D348-04EF-42A3-B628-DFB9716A5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DB1A-B3E3-4585-93FC-ACD6FFCBA4AD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D348-04EF-42A3-B628-DFB9716A5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DB1A-B3E3-4585-93FC-ACD6FFCBA4AD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D348-04EF-42A3-B628-DFB9716A5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DB1A-B3E3-4585-93FC-ACD6FFCBA4AD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D348-04EF-42A3-B628-DFB9716A5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DB1A-B3E3-4585-93FC-ACD6FFCBA4AD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D348-04EF-42A3-B628-DFB9716A5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DB1A-B3E3-4585-93FC-ACD6FFCBA4AD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D348-04EF-42A3-B628-DFB9716A5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DB1A-B3E3-4585-93FC-ACD6FFCBA4AD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D348-04EF-42A3-B628-DFB9716A5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DB1A-B3E3-4585-93FC-ACD6FFCBA4AD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4D348-04EF-42A3-B628-DFB9716A5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DB1A-B3E3-4585-93FC-ACD6FFCBA4AD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3A4D348-04EF-42A3-B628-DFB9716A56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F3DB1A-B3E3-4585-93FC-ACD6FFCBA4AD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A4D348-04EF-42A3-B628-DFB9716A563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waxx.ru/web/vvedenie2.php" TargetMode="External"/><Relationship Id="rId2" Type="http://schemas.openxmlformats.org/officeDocument/2006/relationships/hyperlink" Target="http://www.diwaxx.ru/web/vvedenie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643050"/>
            <a:ext cx="7772400" cy="2814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tx1"/>
                </a:solidFill>
              </a:rPr>
              <a:t>Лекция </a:t>
            </a:r>
            <a:r>
              <a:rPr lang="ru-RU" sz="3600" dirty="0" smtClean="0">
                <a:solidFill>
                  <a:schemeClr val="tx1"/>
                </a:solidFill>
              </a:rPr>
              <a:t>6</a:t>
            </a:r>
            <a:r>
              <a:rPr lang="ru-RU" sz="3600" b="1" dirty="0" smtClean="0">
                <a:solidFill>
                  <a:schemeClr val="tx1"/>
                </a:solidFill>
              </a:rPr>
              <a:t>.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 err="1">
                <a:solidFill>
                  <a:schemeClr val="tx1"/>
                </a:solidFill>
              </a:rPr>
              <a:t>Тема.</a:t>
            </a:r>
            <a:r>
              <a:rPr lang="ru-RU" sz="3600" b="1" dirty="0" err="1">
                <a:solidFill>
                  <a:schemeClr val="tx1"/>
                </a:solidFill>
              </a:rPr>
              <a:t>Мультимедиа</a:t>
            </a:r>
            <a:r>
              <a:rPr lang="ru-RU" sz="3600" b="1" dirty="0">
                <a:solidFill>
                  <a:schemeClr val="tx1"/>
                </a:solidFill>
              </a:rPr>
              <a:t>: аудио- и видеоклипы и их </a:t>
            </a:r>
            <a:r>
              <a:rPr lang="ru-RU" sz="3600" b="1" dirty="0" err="1">
                <a:solidFill>
                  <a:schemeClr val="tx1"/>
                </a:solidFill>
              </a:rPr>
              <a:t>применение.Flash-технология</a:t>
            </a: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4857760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Старший преподаватель: 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Аяпбергенова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Асем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Тултановна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8196" y="0"/>
            <a:ext cx="1975804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Аудио- и видеоклипы и их применение. </a:t>
            </a:r>
            <a:r>
              <a:rPr lang="ru-RU" sz="3200" dirty="0" smtClean="0"/>
              <a:t>Форматы </a:t>
            </a:r>
            <a:r>
              <a:rPr lang="ru-RU" sz="3200" dirty="0" err="1" smtClean="0"/>
              <a:t>аудиофайлов</a:t>
            </a:r>
            <a:r>
              <a:rPr lang="ru-RU" sz="3200" dirty="0" smtClean="0"/>
              <a:t>: </a:t>
            </a:r>
            <a:r>
              <a:rPr lang="en-US" sz="3200" dirty="0" smtClean="0"/>
              <a:t>AU</a:t>
            </a:r>
            <a:r>
              <a:rPr lang="ru-RU" sz="3200" dirty="0" smtClean="0"/>
              <a:t>, </a:t>
            </a:r>
            <a:r>
              <a:rPr lang="en-US" sz="3200" dirty="0" smtClean="0"/>
              <a:t>WAV</a:t>
            </a:r>
            <a:r>
              <a:rPr lang="ru-RU" sz="3200" dirty="0" smtClean="0"/>
              <a:t>, </a:t>
            </a:r>
            <a:r>
              <a:rPr lang="en-US" sz="3200" dirty="0" smtClean="0"/>
              <a:t>MIDI</a:t>
            </a:r>
            <a:r>
              <a:rPr lang="ru-RU" sz="3200" dirty="0" smtClean="0"/>
              <a:t>, </a:t>
            </a:r>
            <a:r>
              <a:rPr lang="en-US" sz="3200" dirty="0" smtClean="0"/>
              <a:t>RA</a:t>
            </a:r>
            <a:r>
              <a:rPr lang="ru-RU" sz="3200" dirty="0" smtClean="0"/>
              <a:t>, </a:t>
            </a:r>
            <a:r>
              <a:rPr lang="en-US" sz="3200" dirty="0" smtClean="0"/>
              <a:t>MP</a:t>
            </a:r>
            <a:r>
              <a:rPr lang="ru-RU" sz="3200" dirty="0" smtClean="0"/>
              <a:t>3, </a:t>
            </a:r>
            <a:r>
              <a:rPr lang="en-US" sz="3200" dirty="0" smtClean="0"/>
              <a:t>WMA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Форматы </a:t>
            </a:r>
            <a:r>
              <a:rPr lang="ru-RU" b="1" dirty="0" err="1"/>
              <a:t>видеофайлов</a:t>
            </a:r>
            <a:r>
              <a:rPr lang="ru-RU" b="1" dirty="0"/>
              <a:t>: </a:t>
            </a:r>
            <a:r>
              <a:rPr lang="en-US" dirty="0"/>
              <a:t>AVI</a:t>
            </a:r>
            <a:r>
              <a:rPr lang="ru-RU" dirty="0"/>
              <a:t>, </a:t>
            </a:r>
            <a:r>
              <a:rPr lang="en-US" dirty="0"/>
              <a:t>WM</a:t>
            </a:r>
            <a:r>
              <a:rPr lang="ru-RU" dirty="0"/>
              <a:t>, </a:t>
            </a:r>
            <a:r>
              <a:rPr lang="en-US" dirty="0"/>
              <a:t>VIVO</a:t>
            </a:r>
            <a:r>
              <a:rPr lang="ru-RU" dirty="0"/>
              <a:t>, </a:t>
            </a:r>
            <a:r>
              <a:rPr lang="en-US" dirty="0"/>
              <a:t>QT</a:t>
            </a:r>
            <a:r>
              <a:rPr lang="ru-RU" dirty="0"/>
              <a:t>, </a:t>
            </a:r>
            <a:r>
              <a:rPr lang="en-US" dirty="0"/>
              <a:t>MPEG</a:t>
            </a:r>
            <a:r>
              <a:rPr lang="ru-RU" dirty="0"/>
              <a:t>, </a:t>
            </a:r>
            <a:r>
              <a:rPr lang="en-US" dirty="0"/>
              <a:t>RV</a:t>
            </a:r>
            <a:r>
              <a:rPr lang="ru-RU" dirty="0"/>
              <a:t>. </a:t>
            </a:r>
          </a:p>
          <a:p>
            <a:r>
              <a:rPr lang="ru-RU" dirty="0"/>
              <a:t>Наиболее популярный способ – это использование простой ссылки на определенный звуковой файл или видеоклип:</a:t>
            </a:r>
          </a:p>
          <a:p>
            <a:r>
              <a:rPr lang="en-US" dirty="0"/>
              <a:t>&lt;A HREF = “1.wav”&gt;</a:t>
            </a:r>
            <a:r>
              <a:rPr lang="ru-RU" dirty="0"/>
              <a:t>Музыка</a:t>
            </a:r>
            <a:r>
              <a:rPr lang="en-US" dirty="0"/>
              <a:t>  (100 K)&lt;/A&gt;</a:t>
            </a:r>
            <a:endParaRPr lang="ru-RU" dirty="0"/>
          </a:p>
          <a:p>
            <a:r>
              <a:rPr lang="en-US" b="1" dirty="0"/>
              <a:t>&lt;</a:t>
            </a:r>
            <a:r>
              <a:rPr lang="en-US" dirty="0"/>
              <a:t>A HREF = “1.avi</a:t>
            </a:r>
            <a:r>
              <a:rPr lang="en-US" b="1" dirty="0"/>
              <a:t>”&gt;</a:t>
            </a:r>
            <a:r>
              <a:rPr lang="ru-RU" dirty="0"/>
              <a:t>Видеоклип</a:t>
            </a:r>
            <a:r>
              <a:rPr lang="en-US" dirty="0"/>
              <a:t> (1.3 </a:t>
            </a:r>
            <a:r>
              <a:rPr lang="en-US" dirty="0" err="1"/>
              <a:t>Mgb</a:t>
            </a:r>
            <a:r>
              <a:rPr lang="en-US" dirty="0"/>
              <a:t>)</a:t>
            </a:r>
            <a:r>
              <a:rPr lang="en-US" b="1" dirty="0"/>
              <a:t>&lt;/</a:t>
            </a:r>
            <a:r>
              <a:rPr lang="en-US" dirty="0"/>
              <a:t>A</a:t>
            </a:r>
            <a:r>
              <a:rPr lang="en-US" b="1" dirty="0"/>
              <a:t>&gt;.</a:t>
            </a:r>
            <a:endParaRPr lang="ru-RU" dirty="0"/>
          </a:p>
          <a:p>
            <a:r>
              <a:rPr lang="ru-RU" b="1" dirty="0"/>
              <a:t>Второй способ </a:t>
            </a:r>
            <a:r>
              <a:rPr lang="ru-RU" dirty="0"/>
              <a:t>– использование тега &lt;</a:t>
            </a:r>
            <a:r>
              <a:rPr lang="en-US" dirty="0"/>
              <a:t>EMBED</a:t>
            </a:r>
            <a:r>
              <a:rPr lang="ru-RU" dirty="0"/>
              <a:t>&gt;:</a:t>
            </a:r>
          </a:p>
          <a:p>
            <a:r>
              <a:rPr lang="en-US" dirty="0"/>
              <a:t>&lt;EMBED </a:t>
            </a:r>
            <a:r>
              <a:rPr lang="en-US" dirty="0" err="1"/>
              <a:t>src</a:t>
            </a:r>
            <a:r>
              <a:rPr lang="en-US" dirty="0"/>
              <a:t> = “URL” width = “” height = “” </a:t>
            </a:r>
            <a:r>
              <a:rPr lang="en-US" dirty="0" err="1"/>
              <a:t>autostart</a:t>
            </a:r>
            <a:r>
              <a:rPr lang="en-US" dirty="0"/>
              <a:t> = </a:t>
            </a:r>
            <a:r>
              <a:rPr lang="en-US" dirty="0" err="1"/>
              <a:t>true|false</a:t>
            </a:r>
            <a:r>
              <a:rPr lang="en-US" dirty="0"/>
              <a:t>  hidden = </a:t>
            </a:r>
            <a:r>
              <a:rPr lang="en-US" dirty="0" err="1"/>
              <a:t>true|false</a:t>
            </a:r>
            <a:r>
              <a:rPr lang="en-US" dirty="0"/>
              <a:t>  loop = true| </a:t>
            </a:r>
            <a:r>
              <a:rPr lang="en-US" dirty="0" err="1"/>
              <a:t>false|N</a:t>
            </a:r>
            <a:r>
              <a:rPr lang="en-US" dirty="0"/>
              <a:t>&gt;</a:t>
            </a:r>
            <a:endParaRPr lang="ru-RU" dirty="0"/>
          </a:p>
          <a:p>
            <a:r>
              <a:rPr lang="en-US" dirty="0" err="1"/>
              <a:t>autostart</a:t>
            </a:r>
            <a:r>
              <a:rPr lang="ru-RU" dirty="0"/>
              <a:t> – аудио- или видеоклип запускаются автоматически;</a:t>
            </a:r>
          </a:p>
          <a:p>
            <a:r>
              <a:rPr lang="en-US" dirty="0"/>
              <a:t>hidden</a:t>
            </a:r>
            <a:r>
              <a:rPr lang="ru-RU" dirty="0"/>
              <a:t> – выводится или не выводится панель управления проигрывателя;</a:t>
            </a:r>
          </a:p>
          <a:p>
            <a:r>
              <a:rPr lang="en-US" dirty="0"/>
              <a:t>loop</a:t>
            </a:r>
            <a:r>
              <a:rPr lang="ru-RU" dirty="0"/>
              <a:t> –  количество воспроизведений;</a:t>
            </a:r>
          </a:p>
          <a:p>
            <a:r>
              <a:rPr lang="ru-RU" b="1" dirty="0"/>
              <a:t>Ввод звукового файла с помощью </a:t>
            </a:r>
            <a:r>
              <a:rPr lang="en-US" b="1" dirty="0"/>
              <a:t>Internet Explorer</a:t>
            </a:r>
            <a:r>
              <a:rPr lang="en-US" dirty="0"/>
              <a:t>:</a:t>
            </a:r>
            <a:endParaRPr lang="ru-RU" dirty="0"/>
          </a:p>
          <a:p>
            <a:r>
              <a:rPr lang="en-US" dirty="0"/>
              <a:t>&lt;BGSOUND </a:t>
            </a:r>
            <a:r>
              <a:rPr lang="en-US" dirty="0" err="1"/>
              <a:t>src</a:t>
            </a:r>
            <a:r>
              <a:rPr lang="en-US" dirty="0"/>
              <a:t> = “URL” loop = N&gt;.</a:t>
            </a:r>
            <a:endParaRPr lang="ru-RU" dirty="0"/>
          </a:p>
          <a:p>
            <a:r>
              <a:rPr lang="ru-RU" b="1" dirty="0"/>
              <a:t>Ввод видеоклипа с помощью </a:t>
            </a:r>
            <a:r>
              <a:rPr lang="en-US" b="1" dirty="0" err="1"/>
              <a:t>InternetExplorer</a:t>
            </a:r>
            <a:endParaRPr lang="ru-RU" b="1" dirty="0"/>
          </a:p>
          <a:p>
            <a:r>
              <a:rPr lang="en-US" dirty="0"/>
              <a:t>&lt;IMG </a:t>
            </a:r>
            <a:r>
              <a:rPr lang="en-US" dirty="0" err="1"/>
              <a:t>src</a:t>
            </a:r>
            <a:r>
              <a:rPr lang="en-US" dirty="0"/>
              <a:t> = ”1.gif ” </a:t>
            </a:r>
            <a:r>
              <a:rPr lang="en-US" dirty="0" err="1"/>
              <a:t>dynsrc</a:t>
            </a:r>
            <a:r>
              <a:rPr lang="en-US" dirty="0"/>
              <a:t> = “1.avi ” controls loop = N&gt;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71546"/>
            <a:ext cx="9144000" cy="483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Мультимедиа</a:t>
            </a:r>
            <a:r>
              <a:rPr lang="ru-RU" sz="2000" dirty="0" smtClean="0">
                <a:solidFill>
                  <a:schemeClr val="tx1"/>
                </a:solidFill>
              </a:rPr>
              <a:t> - сравнительно молодая отрасль новых информационных технологий. Дословный перевод слова "мультимедиа" означает "многие среды" ("</a:t>
            </a:r>
            <a:r>
              <a:rPr lang="ru-RU" sz="2000" dirty="0" err="1" smtClean="0">
                <a:solidFill>
                  <a:schemeClr val="tx1"/>
                </a:solidFill>
              </a:rPr>
              <a:t>multi</a:t>
            </a:r>
            <a:r>
              <a:rPr lang="ru-RU" sz="2000" dirty="0" smtClean="0">
                <a:solidFill>
                  <a:schemeClr val="tx1"/>
                </a:solidFill>
              </a:rPr>
              <a:t>" - "много", "</a:t>
            </a:r>
            <a:r>
              <a:rPr lang="ru-RU" sz="2000" dirty="0" err="1" smtClean="0">
                <a:solidFill>
                  <a:schemeClr val="tx1"/>
                </a:solidFill>
              </a:rPr>
              <a:t>media</a:t>
            </a:r>
            <a:r>
              <a:rPr lang="ru-RU" sz="2000" dirty="0" smtClean="0">
                <a:solidFill>
                  <a:schemeClr val="tx1"/>
                </a:solidFill>
              </a:rPr>
              <a:t>" - "среда"). 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6786610" cy="3895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71547"/>
            <a:ext cx="9144000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Flash-технология построения сайтов - преимущества и недостатки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1785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Прежде</a:t>
            </a:r>
            <a:r>
              <a:rPr lang="ru-RU" dirty="0"/>
              <a:t>, чем применять </a:t>
            </a:r>
            <a:r>
              <a:rPr lang="ru-RU" dirty="0" err="1"/>
              <a:t>Flash</a:t>
            </a:r>
            <a:r>
              <a:rPr lang="ru-RU" dirty="0"/>
              <a:t> на сайте, нужно семь раз отмерить. Оказывается, не все знают, что это такое. Одни применяют </a:t>
            </a:r>
            <a:r>
              <a:rPr lang="ru-RU" dirty="0" err="1"/>
              <a:t>Flash</a:t>
            </a:r>
            <a:r>
              <a:rPr lang="ru-RU" dirty="0"/>
              <a:t> от необходимости, другие  — от незнания.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3100" b="1" dirty="0" smtClean="0"/>
              <a:t>Функционально-техническая сторона.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/>
          <a:lstStyle/>
          <a:p>
            <a:r>
              <a:rPr lang="ru-RU" dirty="0" err="1" smtClean="0"/>
              <a:t>Flash</a:t>
            </a:r>
            <a:r>
              <a:rPr lang="ru-RU" dirty="0" smtClean="0"/>
              <a:t> использует </a:t>
            </a:r>
            <a:r>
              <a:rPr lang="ru-RU" dirty="0" err="1" smtClean="0"/>
              <a:t>plug-in</a:t>
            </a:r>
            <a:r>
              <a:rPr lang="ru-RU" dirty="0" smtClean="0"/>
              <a:t> модули, </a:t>
            </a:r>
            <a:r>
              <a:rPr lang="ru-RU" dirty="0" err="1" smtClean="0"/>
              <a:t>мультемидийные</a:t>
            </a:r>
            <a:r>
              <a:rPr lang="ru-RU" dirty="0" smtClean="0"/>
              <a:t> функции, на сегодняшний день не интегрированные в браузеры. В силу присущих Flash-технологии свойств она имеет функциональные недостатки:</a:t>
            </a:r>
          </a:p>
          <a:p>
            <a:r>
              <a:rPr lang="ru-RU" i="1" dirty="0" smtClean="0"/>
              <a:t>Наличие этих недостатков совсем не означает, что надо вовсе отказаться от </a:t>
            </a:r>
            <a:r>
              <a:rPr lang="en-US" i="1" dirty="0" smtClean="0"/>
              <a:t>Flash</a:t>
            </a:r>
            <a:r>
              <a:rPr lang="ru-RU" i="1" dirty="0" smtClean="0"/>
              <a:t>. Просто с одной стороны на весы нужно положить необходимость использования </a:t>
            </a:r>
            <a:r>
              <a:rPr lang="en-US" i="1" dirty="0" smtClean="0"/>
              <a:t>Flash</a:t>
            </a:r>
            <a:r>
              <a:rPr lang="ru-RU" i="1" dirty="0" smtClean="0"/>
              <a:t>-элемента, с другой стороны — его недостатки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Практическая сторона.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		Кроме технических тонкостей, которые увидит не каждый, </a:t>
            </a:r>
            <a:r>
              <a:rPr lang="ru-RU" dirty="0" err="1" smtClean="0"/>
              <a:t>Flash</a:t>
            </a:r>
            <a:r>
              <a:rPr lang="ru-RU" dirty="0" smtClean="0"/>
              <a:t> обладает рядом весомых практических недостатков:</a:t>
            </a:r>
          </a:p>
          <a:p>
            <a:pPr lvl="0"/>
            <a:r>
              <a:rPr lang="ru-RU" dirty="0" smtClean="0"/>
              <a:t>Flash-элементы имеют большой размер. </a:t>
            </a:r>
            <a:r>
              <a:rPr lang="ru-RU" dirty="0" err="1" smtClean="0"/>
              <a:t>Мультимедийные</a:t>
            </a:r>
            <a:r>
              <a:rPr lang="ru-RU" dirty="0" smtClean="0"/>
              <a:t> возможности </a:t>
            </a:r>
            <a:r>
              <a:rPr lang="ru-RU" dirty="0" err="1" smtClean="0"/>
              <a:t>Flash</a:t>
            </a:r>
            <a:r>
              <a:rPr lang="ru-RU" dirty="0" smtClean="0"/>
              <a:t> широки, поэтому дизайнер просто не удерживается, чтобы не поэксплуатировать их; </a:t>
            </a:r>
          </a:p>
          <a:p>
            <a:pPr lvl="0"/>
            <a:r>
              <a:rPr lang="ru-RU" dirty="0" smtClean="0"/>
              <a:t>Flash-ролики создаются раз и навсегда. Вместо этого можно уделить внимание более частому обновлению содержания сайта; </a:t>
            </a:r>
          </a:p>
          <a:p>
            <a:pPr lvl="0"/>
            <a:r>
              <a:rPr lang="ru-RU" dirty="0" smtClean="0"/>
              <a:t>Скачанные на компьютер Flash-сайты отображаются некорректно. Информация, находящаяся во Flash-формате недоступна (для закачки Flash-элементов требуется программное обеспечение, которое обычно отсутствует у пользователя).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Выводы</a:t>
            </a:r>
            <a:r>
              <a:rPr lang="en-US" b="1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err="1" smtClean="0"/>
              <a:t>Flash</a:t>
            </a:r>
            <a:r>
              <a:rPr lang="ru-RU" dirty="0" smtClean="0"/>
              <a:t> противопоказан крупным информационным сайтам (главная цель которых — погоня за посетителями); </a:t>
            </a:r>
          </a:p>
          <a:p>
            <a:pPr lvl="0"/>
            <a:r>
              <a:rPr lang="ru-RU" dirty="0" err="1" smtClean="0"/>
              <a:t>Flash</a:t>
            </a:r>
            <a:r>
              <a:rPr lang="ru-RU" dirty="0" smtClean="0"/>
              <a:t> применим для малого сайта узкой специализации (например, для сайта, чей адрес узнается с визитки его представителя и только); </a:t>
            </a:r>
          </a:p>
          <a:p>
            <a:pPr lvl="0"/>
            <a:r>
              <a:rPr lang="ru-RU" dirty="0" smtClean="0"/>
              <a:t>Использование </a:t>
            </a:r>
            <a:r>
              <a:rPr lang="ru-RU" dirty="0" err="1" smtClean="0"/>
              <a:t>Flash</a:t>
            </a:r>
            <a:r>
              <a:rPr lang="ru-RU" dirty="0" smtClean="0"/>
              <a:t>  хорошо подходит для рекламы и развлечений (баннеры, </a:t>
            </a:r>
            <a:r>
              <a:rPr lang="ru-RU" dirty="0" err="1" smtClean="0"/>
              <a:t>промо-сайты</a:t>
            </a:r>
            <a:r>
              <a:rPr lang="ru-RU" dirty="0" smtClean="0"/>
              <a:t>, игры); </a:t>
            </a:r>
          </a:p>
          <a:p>
            <a:pPr lvl="0"/>
            <a:r>
              <a:rPr lang="ru-RU" dirty="0" smtClean="0"/>
              <a:t>Если можно обойтись без </a:t>
            </a:r>
            <a:r>
              <a:rPr lang="ru-RU" dirty="0" err="1" smtClean="0"/>
              <a:t>Flash</a:t>
            </a:r>
            <a:r>
              <a:rPr lang="ru-RU" dirty="0" smtClean="0"/>
              <a:t>, лучше обойтись без </a:t>
            </a:r>
            <a:r>
              <a:rPr lang="ru-RU" dirty="0" err="1" smtClean="0"/>
              <a:t>Flash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229600" cy="8461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>Оформление и культура сайта.</a:t>
            </a:r>
            <a:br>
              <a:rPr lang="ru-RU" sz="2700" b="1" dirty="0" smtClean="0"/>
            </a:br>
            <a:r>
              <a:rPr lang="ru-RU" sz="2700" b="1" dirty="0" smtClean="0"/>
              <a:t>Коллекция тем и шаблонов для сайтов. ...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428736"/>
            <a:ext cx="12858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500306"/>
            <a:ext cx="13906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571876"/>
            <a:ext cx="10858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643446"/>
            <a:ext cx="16478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500298" y="1214422"/>
            <a:ext cx="30003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-Лидер в создании сайтов</a:t>
            </a:r>
          </a:p>
          <a:p>
            <a:r>
              <a:rPr lang="ru-RU" dirty="0" smtClean="0"/>
              <a:t>-500+ шаблонов дизайна</a:t>
            </a:r>
          </a:p>
          <a:p>
            <a:r>
              <a:rPr lang="ru-RU" dirty="0" smtClean="0"/>
              <a:t>-Мощные инструменты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85984" y="2428868"/>
            <a:ext cx="30718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-SSL-сертификаты</a:t>
            </a:r>
          </a:p>
          <a:p>
            <a:r>
              <a:rPr lang="ru-RU" dirty="0" smtClean="0"/>
              <a:t>-CSS </a:t>
            </a:r>
            <a:r>
              <a:rPr lang="ru-RU" dirty="0" err="1" smtClean="0"/>
              <a:t>EditionИздание</a:t>
            </a:r>
            <a:endParaRPr lang="ru-RU" dirty="0" smtClean="0"/>
          </a:p>
          <a:p>
            <a:r>
              <a:rPr lang="ru-RU" dirty="0" smtClean="0"/>
              <a:t>-Управление приложением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5984" y="3429000"/>
            <a:ext cx="3357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-Уникальные инструменты ИИ</a:t>
            </a:r>
          </a:p>
          <a:p>
            <a:r>
              <a:rPr lang="ru-RU" dirty="0" smtClean="0"/>
              <a:t>-Гладкий интерфейс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428860" y="4429132"/>
            <a:ext cx="3071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Очень простая форма</a:t>
            </a:r>
          </a:p>
          <a:p>
            <a:r>
              <a:rPr lang="ru-RU" dirty="0" smtClean="0"/>
              <a:t>- Многоязычная поддержка</a:t>
            </a:r>
            <a:endParaRPr lang="ru-RU" dirty="0"/>
          </a:p>
        </p:txBody>
      </p:sp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5357826"/>
            <a:ext cx="25431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Прямоугольник 31"/>
          <p:cNvSpPr/>
          <p:nvPr/>
        </p:nvSpPr>
        <p:spPr>
          <a:xfrm>
            <a:off x="3857620" y="5214950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-Гибкие настройки для индивидуального дизайна,</a:t>
            </a:r>
          </a:p>
          <a:p>
            <a:r>
              <a:rPr lang="ru-RU" dirty="0" smtClean="0"/>
              <a:t>-210+ шаблонов готовых страниц</a:t>
            </a:r>
          </a:p>
          <a:p>
            <a:r>
              <a:rPr lang="ru-RU" dirty="0" smtClean="0"/>
              <a:t>-Инновационный блочный механизм редактирования</a:t>
            </a:r>
          </a:p>
          <a:p>
            <a:endParaRPr lang="ru-RU" dirty="0"/>
          </a:p>
        </p:txBody>
      </p:sp>
      <p:pic>
        <p:nvPicPr>
          <p:cNvPr id="3097" name="Picture 2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26" y="1214422"/>
            <a:ext cx="160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Прямоугольник 33"/>
          <p:cNvSpPr/>
          <p:nvPr/>
        </p:nvSpPr>
        <p:spPr>
          <a:xfrm>
            <a:off x="5857884" y="1928802"/>
            <a:ext cx="30003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-Позволяет разрабатывать web-сайты в режиме визуального конструктора, Для </a:t>
            </a:r>
            <a:r>
              <a:rPr lang="ru-RU" b="1" dirty="0" err="1" smtClean="0"/>
              <a:t>FrontPage</a:t>
            </a:r>
            <a:r>
              <a:rPr lang="ru-RU" dirty="0" smtClean="0"/>
              <a:t> существует большое количество платных и бесплатных дополнительных модулей (</a:t>
            </a:r>
            <a:r>
              <a:rPr lang="ru-RU" dirty="0" err="1" smtClean="0"/>
              <a:t>plug-ins</a:t>
            </a:r>
            <a:r>
              <a:rPr lang="ru-RU" dirty="0" smtClean="0"/>
              <a:t>), расширяющих его </a:t>
            </a:r>
            <a:r>
              <a:rPr lang="ru-RU" b="1" dirty="0" smtClean="0"/>
              <a:t>возможности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hlinkClick r:id="rId2"/>
              </a:rPr>
              <a:t>Введение в web-дизайн </a:t>
            </a:r>
            <a:endParaRPr lang="ru-RU" dirty="0" smtClean="0"/>
          </a:p>
          <a:p>
            <a:pPr lvl="0"/>
            <a:r>
              <a:rPr lang="ru-RU" b="1" dirty="0" smtClean="0">
                <a:hlinkClick r:id="rId3"/>
              </a:rPr>
              <a:t>Технологии web-дизайна</a:t>
            </a:r>
            <a:endParaRPr lang="ru-RU" dirty="0" smtClean="0"/>
          </a:p>
          <a:p>
            <a:pPr lvl="0"/>
            <a:r>
              <a:rPr lang="ru-RU" b="1" dirty="0" smtClean="0">
                <a:hlinkClick r:id="rId3"/>
              </a:rPr>
              <a:t>Логическая и физическая структура сайта</a:t>
            </a:r>
            <a:endParaRPr lang="ru-RU" dirty="0" smtClean="0"/>
          </a:p>
          <a:p>
            <a:pPr lvl="0"/>
            <a:r>
              <a:rPr lang="ru-RU" b="1" dirty="0" smtClean="0">
                <a:hlinkClick r:id="rId3"/>
              </a:rPr>
              <a:t>Заглавная страница</a:t>
            </a:r>
            <a:endParaRPr lang="ru-RU" dirty="0" smtClean="0"/>
          </a:p>
          <a:p>
            <a:r>
              <a:rPr lang="ru-RU" b="1" dirty="0" smtClean="0">
                <a:hlinkClick r:id="rId3"/>
              </a:rPr>
              <a:t>Динамическая и статическая компоновка сайта</a:t>
            </a:r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640x480, 800x600, 1024x768, 1152x864, 1280x1024 или 1600x1200 точек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hlinkClick r:id="rId3"/>
              </a:rPr>
              <a:t>Статическая компоновка страницы</a:t>
            </a:r>
            <a:endParaRPr lang="ru-RU" dirty="0" smtClean="0"/>
          </a:p>
          <a:p>
            <a:pPr lvl="0"/>
            <a:r>
              <a:rPr lang="ru-RU" b="1" dirty="0" smtClean="0">
                <a:hlinkClick r:id="rId3"/>
              </a:rPr>
              <a:t>Динамическая компоновка страницы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400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Лекция 6. Тема.Мультимедиа: аудио- и видеоклипы и их применение.Flash-технология  </vt:lpstr>
      <vt:lpstr> Мультимедиа - сравнительно молодая отрасль новых информационных технологий. Дословный перевод слова "мультимедиа" означает "многие среды" ("multi" - "много", "media" - "среда"). </vt:lpstr>
      <vt:lpstr>Слайд 3</vt:lpstr>
      <vt:lpstr>Flash-технология построения сайтов - преимущества и недостатки </vt:lpstr>
      <vt:lpstr>Функционально-техническая сторона.  </vt:lpstr>
      <vt:lpstr>Практическая сторона. </vt:lpstr>
      <vt:lpstr> Выводы:</vt:lpstr>
      <vt:lpstr>Оформление и культура сайта. Коллекция тем и шаблонов для сайтов. ... </vt:lpstr>
      <vt:lpstr>Слайд 9</vt:lpstr>
      <vt:lpstr>Аудио- и видеоклипы и их применение. Форматы аудиофайлов: AU, WAV, MIDI, RA, MP3, WMA. </vt:lpstr>
      <vt:lpstr>Слайд 11</vt:lpstr>
      <vt:lpstr>Слайд 12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6. Тема.Мультимедиа: аудио- и видеоклипы и их применение.Flash-технология</dc:title>
  <dc:creator>Мадияр</dc:creator>
  <cp:lastModifiedBy>Мадик</cp:lastModifiedBy>
  <cp:revision>19</cp:revision>
  <dcterms:created xsi:type="dcterms:W3CDTF">2020-10-13T14:08:01Z</dcterms:created>
  <dcterms:modified xsi:type="dcterms:W3CDTF">2021-10-07T08:36:40Z</dcterms:modified>
</cp:coreProperties>
</file>