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9" r:id="rId10"/>
    <p:sldId id="267" r:id="rId11"/>
    <p:sldId id="268" r:id="rId12"/>
    <p:sldId id="264" r:id="rId13"/>
    <p:sldId id="265"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087CA72C-41D9-4047-9BDA-7AF567A9F419}" type="datetimeFigureOut">
              <a:rPr lang="ru-RU" smtClean="0"/>
              <a:pPr/>
              <a:t>26.10.2021</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E6777A3A-20E4-4C29-890C-4EF10900B56A}"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87CA72C-41D9-4047-9BDA-7AF567A9F419}" type="datetimeFigureOut">
              <a:rPr lang="ru-RU" smtClean="0"/>
              <a:pPr/>
              <a:t>26.10.2021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777A3A-20E4-4C29-890C-4EF10900B56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87CA72C-41D9-4047-9BDA-7AF567A9F419}" type="datetimeFigureOut">
              <a:rPr lang="ru-RU" smtClean="0"/>
              <a:pPr/>
              <a:t>26.10.2021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777A3A-20E4-4C29-890C-4EF10900B56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87CA72C-41D9-4047-9BDA-7AF567A9F419}" type="datetimeFigureOut">
              <a:rPr lang="ru-RU" smtClean="0"/>
              <a:pPr/>
              <a:t>26.10.2021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777A3A-20E4-4C29-890C-4EF10900B56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087CA72C-41D9-4047-9BDA-7AF567A9F419}" type="datetimeFigureOut">
              <a:rPr lang="ru-RU" smtClean="0"/>
              <a:pPr/>
              <a:t>26.10.2021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777A3A-20E4-4C29-890C-4EF10900B56A}"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87CA72C-41D9-4047-9BDA-7AF567A9F419}" type="datetimeFigureOut">
              <a:rPr lang="ru-RU" smtClean="0"/>
              <a:pPr/>
              <a:t>26.10.2021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6777A3A-20E4-4C29-890C-4EF10900B56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087CA72C-41D9-4047-9BDA-7AF567A9F419}" type="datetimeFigureOut">
              <a:rPr lang="ru-RU" smtClean="0"/>
              <a:pPr/>
              <a:t>26.10.2021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6777A3A-20E4-4C29-890C-4EF10900B56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087CA72C-41D9-4047-9BDA-7AF567A9F419}" type="datetimeFigureOut">
              <a:rPr lang="ru-RU" smtClean="0"/>
              <a:pPr/>
              <a:t>26.10.2021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6777A3A-20E4-4C29-890C-4EF10900B56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87CA72C-41D9-4047-9BDA-7AF567A9F419}" type="datetimeFigureOut">
              <a:rPr lang="ru-RU" smtClean="0"/>
              <a:pPr/>
              <a:t>26.10.2021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6777A3A-20E4-4C29-890C-4EF10900B56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87CA72C-41D9-4047-9BDA-7AF567A9F419}" type="datetimeFigureOut">
              <a:rPr lang="ru-RU" smtClean="0"/>
              <a:pPr/>
              <a:t>26.10.2021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6777A3A-20E4-4C29-890C-4EF10900B56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087CA72C-41D9-4047-9BDA-7AF567A9F419}" type="datetimeFigureOut">
              <a:rPr lang="ru-RU" smtClean="0"/>
              <a:pPr/>
              <a:t>26.10.2021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E6777A3A-20E4-4C29-890C-4EF10900B56A}"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7CA72C-41D9-4047-9BDA-7AF567A9F419}" type="datetimeFigureOut">
              <a:rPr lang="ru-RU" smtClean="0"/>
              <a:pPr/>
              <a:t>26.10.2021</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6777A3A-20E4-4C29-890C-4EF10900B56A}"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ebclass.polyn.kiae.su/classes/css12/float.htm" TargetMode="External"/><Relationship Id="rId2" Type="http://schemas.openxmlformats.org/officeDocument/2006/relationships/hyperlink" Target="http://webclass.polyn.kiae.su/classes/css12/border.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ebclass.polyn.kiae.su/classes/css12/padding.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ebclass.polyn.kiae.su/classes/css12/float.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2714620"/>
            <a:ext cx="7772400" cy="1470025"/>
          </a:xfrm>
        </p:spPr>
        <p:txBody>
          <a:bodyPr>
            <a:normAutofit fontScale="90000"/>
          </a:bodyPr>
          <a:lstStyle/>
          <a:p>
            <a:pPr algn="ctr"/>
            <a:r>
              <a:rPr lang="ru-RU" b="1" dirty="0">
                <a:solidFill>
                  <a:schemeClr val="tx1"/>
                </a:solidFill>
              </a:rPr>
              <a:t>Лекция 9</a:t>
            </a:r>
            <a:r>
              <a:rPr lang="ru-RU" dirty="0">
                <a:solidFill>
                  <a:schemeClr val="tx1"/>
                </a:solidFill>
              </a:rPr>
              <a:t/>
            </a:r>
            <a:br>
              <a:rPr lang="ru-RU" dirty="0">
                <a:solidFill>
                  <a:schemeClr val="tx1"/>
                </a:solidFill>
              </a:rPr>
            </a:br>
            <a:r>
              <a:rPr lang="ru-RU" dirty="0">
                <a:solidFill>
                  <a:schemeClr val="tx1"/>
                </a:solidFill>
              </a:rPr>
              <a:t>Тема .</a:t>
            </a:r>
            <a:r>
              <a:rPr lang="ru-RU" b="1" dirty="0">
                <a:solidFill>
                  <a:schemeClr val="tx1"/>
                </a:solidFill>
              </a:rPr>
              <a:t>Блоки текста и  поля</a:t>
            </a:r>
            <a:r>
              <a:rPr lang="ru-RU" dirty="0">
                <a:solidFill>
                  <a:schemeClr val="tx1"/>
                </a:solidFill>
              </a:rPr>
              <a:t/>
            </a:r>
            <a:br>
              <a:rPr lang="ru-RU" dirty="0">
                <a:solidFill>
                  <a:schemeClr val="tx1"/>
                </a:solidFill>
              </a:rPr>
            </a:br>
            <a:endParaRPr lang="ru-RU" dirty="0">
              <a:solidFill>
                <a:schemeClr val="tx1"/>
              </a:solidFill>
            </a:endParaRPr>
          </a:p>
        </p:txBody>
      </p:sp>
      <p:sp>
        <p:nvSpPr>
          <p:cNvPr id="3" name="Подзаголовок 2"/>
          <p:cNvSpPr>
            <a:spLocks noGrp="1"/>
          </p:cNvSpPr>
          <p:nvPr>
            <p:ph type="subTitle" idx="1"/>
          </p:nvPr>
        </p:nvSpPr>
        <p:spPr>
          <a:xfrm>
            <a:off x="2743200" y="5105400"/>
            <a:ext cx="6400800" cy="1752600"/>
          </a:xfrm>
        </p:spPr>
        <p:txBody>
          <a:bodyPr/>
          <a:lstStyle/>
          <a:p>
            <a:pPr algn="r"/>
            <a:r>
              <a:rPr lang="ru-RU" dirty="0" smtClean="0">
                <a:solidFill>
                  <a:schemeClr val="tx1"/>
                </a:solidFill>
              </a:rPr>
              <a:t>Старший преподаватель</a:t>
            </a:r>
            <a:r>
              <a:rPr lang="ru-RU" smtClean="0">
                <a:solidFill>
                  <a:schemeClr val="tx1"/>
                </a:solidFill>
              </a:rPr>
              <a:t>: </a:t>
            </a:r>
          </a:p>
          <a:p>
            <a:pPr algn="r"/>
            <a:r>
              <a:rPr lang="ru-RU" smtClean="0">
                <a:solidFill>
                  <a:schemeClr val="tx1"/>
                </a:solidFill>
              </a:rPr>
              <a:t>Аяпбергенова</a:t>
            </a:r>
            <a:r>
              <a:rPr lang="ru-RU" dirty="0" smtClean="0">
                <a:solidFill>
                  <a:schemeClr val="tx1"/>
                </a:solidFill>
              </a:rPr>
              <a:t> </a:t>
            </a:r>
            <a:r>
              <a:rPr lang="ru-RU" dirty="0" err="1" smtClean="0">
                <a:solidFill>
                  <a:schemeClr val="tx1"/>
                </a:solidFill>
              </a:rPr>
              <a:t>Асем</a:t>
            </a:r>
            <a:r>
              <a:rPr lang="ru-RU" dirty="0" smtClean="0">
                <a:solidFill>
                  <a:schemeClr val="tx1"/>
                </a:solidFill>
              </a:rPr>
              <a:t> </a:t>
            </a:r>
            <a:r>
              <a:rPr lang="ru-RU" dirty="0" err="1" smtClean="0">
                <a:solidFill>
                  <a:schemeClr val="tx1"/>
                </a:solidFill>
              </a:rPr>
              <a:t>Тултановна</a:t>
            </a:r>
            <a:endParaRPr lang="ru-RU"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0" y="1071546"/>
            <a:ext cx="9001156" cy="5643602"/>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srcRect/>
          <a:stretch>
            <a:fillRect/>
          </a:stretch>
        </p:blipFill>
        <p:spPr bwMode="auto">
          <a:xfrm>
            <a:off x="0" y="714356"/>
            <a:ext cx="9143999" cy="6143644"/>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Вопросы:</a:t>
            </a:r>
            <a:endParaRPr lang="ru-RU" dirty="0"/>
          </a:p>
        </p:txBody>
      </p:sp>
      <p:sp>
        <p:nvSpPr>
          <p:cNvPr id="3" name="Содержимое 2"/>
          <p:cNvSpPr>
            <a:spLocks noGrp="1"/>
          </p:cNvSpPr>
          <p:nvPr>
            <p:ph idx="1"/>
          </p:nvPr>
        </p:nvSpPr>
        <p:spPr/>
        <p:txBody>
          <a:bodyPr/>
          <a:lstStyle/>
          <a:p>
            <a:r>
              <a:rPr lang="ru-RU" dirty="0"/>
              <a:t>1. Какие свойства можно определять в таблице стилей?</a:t>
            </a:r>
          </a:p>
          <a:p>
            <a:r>
              <a:rPr lang="ru-RU" dirty="0"/>
              <a:t>2. Как подключается внешняя таблица стилей?</a:t>
            </a:r>
          </a:p>
          <a:p>
            <a:r>
              <a:rPr lang="ru-RU" dirty="0"/>
              <a:t>3. Из чего состоит описание блока?</a:t>
            </a:r>
          </a:p>
          <a:p>
            <a:r>
              <a:rPr lang="ru-RU" dirty="0"/>
              <a:t>4. Как можно описать поля?</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428868"/>
            <a:ext cx="8229600" cy="1143000"/>
          </a:xfrm>
        </p:spPr>
        <p:txBody>
          <a:bodyPr/>
          <a:lstStyle/>
          <a:p>
            <a:r>
              <a:rPr lang="ru-RU" dirty="0" smtClean="0"/>
              <a:t>СПАСИБО ЗА ВНИМАНИЕ!</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411807"/>
          </a:xfrm>
        </p:spPr>
        <p:txBody>
          <a:bodyPr>
            <a:normAutofit fontScale="92500" lnSpcReduction="20000"/>
          </a:bodyPr>
          <a:lstStyle/>
          <a:p>
            <a:r>
              <a:rPr lang="ru-RU" dirty="0"/>
              <a:t>При отображении блока текста можно показать его видимую границу. </a:t>
            </a:r>
            <a:r>
              <a:rPr lang="ru-RU" dirty="0">
                <a:hlinkClick r:id="rId2"/>
              </a:rPr>
              <a:t>CSS позволяет определить ее стиль, ширину и цвет</a:t>
            </a:r>
            <a:r>
              <a:rPr lang="ru-RU" dirty="0"/>
              <a:t>. При применении видимой границы следует учитывать специфику браузеров. Одним из осмысленных способов применения границы </a:t>
            </a:r>
            <a:r>
              <a:rPr lang="ru-RU" dirty="0" err="1"/>
              <a:t>явлется</a:t>
            </a:r>
            <a:r>
              <a:rPr lang="ru-RU" dirty="0"/>
              <a:t> видимое ограничение </a:t>
            </a:r>
            <a:r>
              <a:rPr lang="ru-RU" dirty="0">
                <a:hlinkClick r:id="rId3"/>
              </a:rPr>
              <a:t>"плавающих" блоков текста</a:t>
            </a:r>
            <a:r>
              <a:rPr lang="ru-RU" dirty="0"/>
              <a:t>. "Плавающий" текстовый блок позволяет реализовать возможность обтекания этого блока текстом. Обтекание одного текста другим происходит в том же самом ключе, что и обтекание текстом картинки или таблицы. Текст охватывающего блока стремится втиснуться в свободное место, оставленное "плавающим" блоком. Когда граница "плавающего" блока кончается, охватывающий блок распространяется на всю ширину отведенного для текста пространства. CSS позволяет реализовать выравнивание блока текста не только по краю страницы, но и по центру (только в NN).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071546"/>
            <a:ext cx="8229600" cy="1143000"/>
          </a:xfrm>
        </p:spPr>
        <p:txBody>
          <a:bodyPr>
            <a:noAutofit/>
          </a:bodyPr>
          <a:lstStyle/>
          <a:p>
            <a:r>
              <a:rPr lang="ru-RU" sz="2400" dirty="0"/>
              <a:t>В первом случае мы имеем дело с </a:t>
            </a:r>
            <a:r>
              <a:rPr lang="ru-RU" sz="2400" dirty="0">
                <a:hlinkClick r:id="rId2"/>
              </a:rPr>
              <a:t>"набивкой" (</a:t>
            </a:r>
            <a:r>
              <a:rPr lang="ru-RU" sz="2400" dirty="0" err="1">
                <a:hlinkClick r:id="rId2"/>
              </a:rPr>
              <a:t>padding</a:t>
            </a:r>
            <a:r>
              <a:rPr lang="ru-RU" sz="2400" dirty="0">
                <a:hlinkClick r:id="rId2"/>
              </a:rPr>
              <a:t>)</a:t>
            </a:r>
            <a:r>
              <a:rPr lang="ru-RU" sz="2400" dirty="0"/>
              <a:t>, а во втором - с отступом (</a:t>
            </a:r>
            <a:r>
              <a:rPr lang="ru-RU" sz="2400" dirty="0" err="1"/>
              <a:t>margin</a:t>
            </a:r>
            <a:r>
              <a:rPr lang="ru-RU" sz="2400" dirty="0"/>
              <a:t>). Собственно, ширина поля будет определяться суммой ширины "набивки" и ширины отступа: </a:t>
            </a:r>
          </a:p>
        </p:txBody>
      </p:sp>
      <p:pic>
        <p:nvPicPr>
          <p:cNvPr id="4" name="Содержимое 3" descr="Описание: margin1"/>
          <p:cNvPicPr>
            <a:picLocks noGrp="1"/>
          </p:cNvPicPr>
          <p:nvPr>
            <p:ph idx="1"/>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bwMode="auto">
          <a:xfrm>
            <a:off x="785786" y="2967830"/>
            <a:ext cx="7643865" cy="353300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fontScale="77500" lnSpcReduction="20000"/>
          </a:bodyPr>
          <a:lstStyle/>
          <a:p>
            <a:pPr>
              <a:buNone/>
            </a:pPr>
            <a:r>
              <a:rPr lang="ru-RU" dirty="0" smtClean="0"/>
              <a:t>	Внешний </a:t>
            </a:r>
            <a:r>
              <a:rPr lang="ru-RU" dirty="0"/>
              <a:t>отступ(</a:t>
            </a:r>
            <a:r>
              <a:rPr lang="ru-RU" dirty="0" err="1"/>
              <a:t>margin</a:t>
            </a:r>
            <a:r>
              <a:rPr lang="ru-RU" dirty="0"/>
              <a:t>) может отсчитываться по любому направлению относительно сторон блока:</a:t>
            </a:r>
          </a:p>
          <a:p>
            <a:r>
              <a:rPr lang="ru-RU" dirty="0"/>
              <a:t>- </a:t>
            </a:r>
            <a:r>
              <a:rPr lang="ru-RU" dirty="0" err="1"/>
              <a:t>margin-left:левый</a:t>
            </a:r>
            <a:r>
              <a:rPr lang="ru-RU" dirty="0"/>
              <a:t> внешний отступ. Определяет расстояние от левой границы блока текста до левой границы внутреннего отступа("набивки", </a:t>
            </a:r>
            <a:r>
              <a:rPr lang="ru-RU" dirty="0" err="1"/>
              <a:t>padding</a:t>
            </a:r>
            <a:r>
              <a:rPr lang="ru-RU" dirty="0"/>
              <a:t>) охватывающего элемента;</a:t>
            </a:r>
          </a:p>
          <a:p>
            <a:r>
              <a:rPr lang="ru-RU" dirty="0"/>
              <a:t>- </a:t>
            </a:r>
            <a:r>
              <a:rPr lang="ru-RU" dirty="0" err="1"/>
              <a:t>margin-right</a:t>
            </a:r>
            <a:r>
              <a:rPr lang="ru-RU" dirty="0"/>
              <a:t>: правый внешний отступ. Определяет расстояние от правой границы блока текста до левой границы внутреннего отступа("набивки", </a:t>
            </a:r>
            <a:r>
              <a:rPr lang="ru-RU" dirty="0" err="1"/>
              <a:t>padding</a:t>
            </a:r>
            <a:r>
              <a:rPr lang="ru-RU" dirty="0"/>
              <a:t>) охватывающего элемента;</a:t>
            </a:r>
          </a:p>
          <a:p>
            <a:r>
              <a:rPr lang="ru-RU" dirty="0"/>
              <a:t>- </a:t>
            </a:r>
            <a:r>
              <a:rPr lang="ru-RU" dirty="0" err="1"/>
              <a:t>margin-top</a:t>
            </a:r>
            <a:r>
              <a:rPr lang="ru-RU" dirty="0"/>
              <a:t>: верхний внешний отступ. Определяет расстояние от верхней границы блока текста до верхней границы внутреннего отступа("набивки", </a:t>
            </a:r>
            <a:r>
              <a:rPr lang="ru-RU" dirty="0" err="1"/>
              <a:t>padding</a:t>
            </a:r>
            <a:r>
              <a:rPr lang="ru-RU" dirty="0"/>
              <a:t>) охватывающего элемента;</a:t>
            </a:r>
          </a:p>
          <a:p>
            <a:r>
              <a:rPr lang="ru-RU" dirty="0"/>
              <a:t>- </a:t>
            </a:r>
            <a:r>
              <a:rPr lang="ru-RU" dirty="0" err="1"/>
              <a:t>margin-bottom</a:t>
            </a:r>
            <a:r>
              <a:rPr lang="ru-RU" dirty="0"/>
              <a:t>: нижний внешний отступ. Определяет расстояние от нижний границы блока текста до нижней границы внутреннего отступа("набивки", </a:t>
            </a:r>
            <a:r>
              <a:rPr lang="ru-RU" dirty="0" err="1"/>
              <a:t>padding</a:t>
            </a:r>
            <a:r>
              <a:rPr lang="ru-RU" dirty="0"/>
              <a:t>) охватывающего элемента;</a:t>
            </a:r>
          </a:p>
          <a:p>
            <a:r>
              <a:rPr lang="ru-RU" dirty="0"/>
              <a:t>- </a:t>
            </a:r>
            <a:r>
              <a:rPr lang="ru-RU" dirty="0" err="1"/>
              <a:t>margin</a:t>
            </a:r>
            <a:r>
              <a:rPr lang="ru-RU" dirty="0"/>
              <a:t>: задает общий внешний отступ от всех сторон блока текста. Применяется в случае </a:t>
            </a:r>
            <a:r>
              <a:rPr lang="ru-RU" dirty="0" err="1"/>
              <a:t>равноудаленности</a:t>
            </a:r>
            <a:r>
              <a:rPr lang="ru-RU" dirty="0"/>
              <a:t> блока текста от всех границ внутреннего отступа охватывающего элемента. </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642918"/>
            <a:ext cx="8229600" cy="1143000"/>
          </a:xfrm>
        </p:spPr>
        <p:txBody>
          <a:bodyPr>
            <a:normAutofit fontScale="90000"/>
          </a:bodyPr>
          <a:lstStyle/>
          <a:p>
            <a:r>
              <a:rPr lang="ru-RU" sz="3100" dirty="0"/>
              <a:t>Графически эти отступы можно представить следующим образом: </a:t>
            </a:r>
            <a:r>
              <a:rPr lang="ru-RU" dirty="0"/>
              <a:t/>
            </a:r>
            <a:br>
              <a:rPr lang="ru-RU" dirty="0"/>
            </a:br>
            <a:endParaRPr lang="ru-RU" dirty="0"/>
          </a:p>
        </p:txBody>
      </p:sp>
      <p:pic>
        <p:nvPicPr>
          <p:cNvPr id="4" name="Содержимое 3" descr="Описание: margin2"/>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1071538" y="1571612"/>
            <a:ext cx="7115212" cy="457203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4857760"/>
            <a:ext cx="8229600" cy="1143000"/>
          </a:xfrm>
        </p:spPr>
        <p:txBody>
          <a:bodyPr>
            <a:normAutofit fontScale="90000"/>
          </a:bodyPr>
          <a:lstStyle/>
          <a:p>
            <a:r>
              <a:rPr lang="ru-RU" sz="3100" dirty="0" smtClean="0"/>
              <a:t/>
            </a:r>
            <a:br>
              <a:rPr lang="ru-RU" sz="3100" dirty="0" smtClean="0"/>
            </a:br>
            <a:r>
              <a:rPr lang="ru-RU" sz="3100" dirty="0"/>
              <a:t/>
            </a:r>
            <a:br>
              <a:rPr lang="ru-RU" sz="3100" dirty="0"/>
            </a:br>
            <a:r>
              <a:rPr lang="ru-RU" sz="3100" dirty="0" smtClean="0"/>
              <a:t>В </a:t>
            </a:r>
            <a:r>
              <a:rPr lang="ru-RU" sz="3100" dirty="0"/>
              <a:t>данном случае для параграфа использовалось следующее описание стиля: </a:t>
            </a:r>
            <a:r>
              <a:rPr lang="ru-RU" sz="3100" dirty="0" smtClean="0"/>
              <a:t/>
            </a:r>
            <a:br>
              <a:rPr lang="ru-RU" sz="3100" dirty="0" smtClean="0"/>
            </a:br>
            <a:r>
              <a:rPr lang="ru-RU" sz="3100" dirty="0" err="1" smtClean="0"/>
              <a:t>p</a:t>
            </a:r>
            <a:r>
              <a:rPr lang="ru-RU" sz="3100" dirty="0" smtClean="0"/>
              <a:t> </a:t>
            </a:r>
            <a:r>
              <a:rPr lang="ru-RU" sz="3100" dirty="0"/>
              <a:t>{margin-left:50px</a:t>
            </a:r>
            <a:r>
              <a:rPr lang="ru-RU" sz="3100" dirty="0" smtClean="0"/>
              <a:t>;</a:t>
            </a:r>
            <a:br>
              <a:rPr lang="ru-RU" sz="3100" dirty="0" smtClean="0"/>
            </a:br>
            <a:r>
              <a:rPr lang="ru-RU" sz="3100" dirty="0" smtClean="0"/>
              <a:t>margin-right:5px</a:t>
            </a:r>
            <a:r>
              <a:rPr lang="ru-RU" sz="3100" dirty="0"/>
              <a:t>; </a:t>
            </a:r>
            <a:r>
              <a:rPr lang="ru-RU" sz="3100" dirty="0" smtClean="0"/>
              <a:t/>
            </a:r>
            <a:br>
              <a:rPr lang="ru-RU" sz="3100" dirty="0" smtClean="0"/>
            </a:br>
            <a:r>
              <a:rPr lang="ru-RU" sz="3100" dirty="0" smtClean="0"/>
              <a:t>margin-top:15px;</a:t>
            </a:r>
            <a:br>
              <a:rPr lang="ru-RU" sz="3100" dirty="0" smtClean="0"/>
            </a:br>
            <a:r>
              <a:rPr lang="ru-RU" sz="3100" dirty="0" smtClean="0"/>
              <a:t>margin-bottom:50px</a:t>
            </a:r>
            <a:r>
              <a:rPr lang="ru-RU" sz="3100" dirty="0"/>
              <a:t>; </a:t>
            </a:r>
            <a:r>
              <a:rPr lang="ru-RU" sz="3100" dirty="0" smtClean="0"/>
              <a:t/>
            </a:r>
            <a:br>
              <a:rPr lang="ru-RU" sz="3100" dirty="0" smtClean="0"/>
            </a:br>
            <a:r>
              <a:rPr lang="ru-RU" sz="3100" dirty="0" smtClean="0"/>
              <a:t>padding:0px;</a:t>
            </a:r>
            <a:br>
              <a:rPr lang="ru-RU" sz="3100" dirty="0" smtClean="0"/>
            </a:br>
            <a:r>
              <a:rPr lang="ru-RU" sz="3100" dirty="0" err="1" smtClean="0"/>
              <a:t>text-align:left</a:t>
            </a:r>
            <a:r>
              <a:rPr lang="ru-RU" sz="3100" dirty="0"/>
              <a:t>;} </a:t>
            </a:r>
            <a:r>
              <a:rPr lang="ru-RU" sz="3100" dirty="0" smtClean="0"/>
              <a:t/>
            </a:r>
            <a:br>
              <a:rPr lang="ru-RU" sz="3100" dirty="0" smtClean="0"/>
            </a:br>
            <a:r>
              <a:rPr lang="ru-RU" sz="3100" dirty="0" smtClean="0"/>
              <a:t>Если </a:t>
            </a:r>
            <a:r>
              <a:rPr lang="ru-RU" sz="3100" dirty="0"/>
              <a:t>размер всех внешних отступов одинаковый, то можно просто воспользоваться атрибутом </a:t>
            </a:r>
            <a:r>
              <a:rPr lang="ru-RU" sz="3100" dirty="0" err="1"/>
              <a:t>margin</a:t>
            </a:r>
            <a:r>
              <a:rPr lang="ru-RU" sz="3100" dirty="0" smtClean="0"/>
              <a:t>:</a:t>
            </a:r>
            <a:br>
              <a:rPr lang="ru-RU" sz="3100" dirty="0" smtClean="0"/>
            </a:br>
            <a:r>
              <a:rPr lang="ru-RU" sz="3100" dirty="0" smtClean="0"/>
              <a:t> </a:t>
            </a:r>
            <a:r>
              <a:rPr lang="ru-RU" sz="3100" dirty="0" err="1"/>
              <a:t>p</a:t>
            </a:r>
            <a:r>
              <a:rPr lang="ru-RU" sz="3100" dirty="0"/>
              <a:t> {margin:5px;}</a:t>
            </a:r>
            <a:r>
              <a:rPr lang="ru-RU" dirty="0"/>
              <a:t/>
            </a:r>
            <a:br>
              <a:rPr lang="ru-RU" dirty="0"/>
            </a:b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928670"/>
            <a:ext cx="8229600" cy="5697559"/>
          </a:xfrm>
        </p:spPr>
        <p:txBody>
          <a:bodyPr>
            <a:normAutofit fontScale="77500" lnSpcReduction="20000"/>
          </a:bodyPr>
          <a:lstStyle/>
          <a:p>
            <a:pPr>
              <a:buNone/>
            </a:pPr>
            <a:r>
              <a:rPr lang="ru-RU" dirty="0" smtClean="0"/>
              <a:t>	При </a:t>
            </a:r>
            <a:r>
              <a:rPr lang="ru-RU" dirty="0"/>
              <a:t>применении внешнего отступа следует помнить, что он отсчитывается от границы элемента до границы внутреннего отступа ("набивки", </a:t>
            </a:r>
            <a:r>
              <a:rPr lang="ru-RU" dirty="0" err="1"/>
              <a:t>padding</a:t>
            </a:r>
            <a:r>
              <a:rPr lang="ru-RU" dirty="0"/>
              <a:t>) охватывающего элемента. Если не учитывать этого факта, то общая ширина видимых полей может оказаться больше, чем указано во внешнем отступе. У блока текста существует четыре стороны. Соответственно </a:t>
            </a:r>
            <a:r>
              <a:rPr lang="ru-RU" dirty="0" err="1"/>
              <a:t>padding</a:t>
            </a:r>
            <a:r>
              <a:rPr lang="ru-RU" dirty="0"/>
              <a:t> может быть: </a:t>
            </a:r>
          </a:p>
          <a:p>
            <a:r>
              <a:rPr lang="ru-RU" dirty="0"/>
              <a:t>- </a:t>
            </a:r>
            <a:r>
              <a:rPr lang="ru-RU" dirty="0" err="1"/>
              <a:t>padding-left:левый</a:t>
            </a:r>
            <a:r>
              <a:rPr lang="ru-RU" dirty="0"/>
              <a:t> внутренний отступ, который определяет расстояние от левого края блока до его содержания;</a:t>
            </a:r>
          </a:p>
          <a:p>
            <a:r>
              <a:rPr lang="ru-RU" dirty="0"/>
              <a:t>- </a:t>
            </a:r>
            <a:r>
              <a:rPr lang="ru-RU" dirty="0" err="1"/>
              <a:t>padding-right</a:t>
            </a:r>
            <a:r>
              <a:rPr lang="ru-RU" dirty="0"/>
              <a:t>: правый внутренний отступ, который определяет расстояние от правого края блока до его содержания;</a:t>
            </a:r>
          </a:p>
          <a:p>
            <a:r>
              <a:rPr lang="ru-RU" dirty="0"/>
              <a:t>- </a:t>
            </a:r>
            <a:r>
              <a:rPr lang="ru-RU" dirty="0" err="1"/>
              <a:t>padding-top</a:t>
            </a:r>
            <a:r>
              <a:rPr lang="ru-RU" dirty="0"/>
              <a:t>: верхний внутренний отступ, который определяет расстояние от верхнего края блока до его содержания;</a:t>
            </a:r>
          </a:p>
          <a:p>
            <a:r>
              <a:rPr lang="ru-RU" dirty="0"/>
              <a:t>- </a:t>
            </a:r>
            <a:r>
              <a:rPr lang="ru-RU" dirty="0" err="1"/>
              <a:t>padding-bottom</a:t>
            </a:r>
            <a:r>
              <a:rPr lang="ru-RU" dirty="0"/>
              <a:t>: нижний внутренний отступ, который определяет расстояние от нижнего края блока до его содержания;</a:t>
            </a:r>
          </a:p>
          <a:p>
            <a:r>
              <a:rPr lang="ru-RU" dirty="0"/>
              <a:t>- </a:t>
            </a:r>
            <a:r>
              <a:rPr lang="ru-RU" dirty="0" err="1"/>
              <a:t>padding</a:t>
            </a:r>
            <a:r>
              <a:rPr lang="ru-RU" dirty="0"/>
              <a:t>: определяет единый размер внутреннего отступа блока.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71546"/>
            <a:ext cx="8229600" cy="5054617"/>
          </a:xfrm>
        </p:spPr>
        <p:txBody>
          <a:bodyPr>
            <a:normAutofit/>
          </a:bodyPr>
          <a:lstStyle/>
          <a:p>
            <a:pPr>
              <a:buNone/>
            </a:pPr>
            <a:r>
              <a:rPr lang="ru-RU" b="1" dirty="0" smtClean="0"/>
              <a:t>	</a:t>
            </a:r>
            <a:r>
              <a:rPr lang="ru-RU" b="1" dirty="0" smtClean="0"/>
              <a:t>Обтекание </a:t>
            </a:r>
            <a:r>
              <a:rPr lang="ru-RU" b="1" dirty="0"/>
              <a:t>блока текстом </a:t>
            </a:r>
            <a:r>
              <a:rPr lang="ru-RU" dirty="0"/>
              <a:t>понимают тот же самый эффект, который можно реализовать для графики, когда картинка не разрывает блок текста, а встраивается в него. </a:t>
            </a:r>
            <a:r>
              <a:rPr lang="ru-RU" dirty="0" smtClean="0"/>
              <a:t>"</a:t>
            </a:r>
            <a:r>
              <a:rPr lang="ru-RU" dirty="0"/>
              <a:t>Обтеканием" блока текста другим текстом управляют два атрибута CSS: </a:t>
            </a:r>
            <a:r>
              <a:rPr lang="ru-RU" u="sng" dirty="0" err="1">
                <a:hlinkClick r:id="rId2"/>
              </a:rPr>
              <a:t>float</a:t>
            </a:r>
            <a:r>
              <a:rPr lang="ru-RU" dirty="0"/>
              <a:t> и </a:t>
            </a:r>
            <a:r>
              <a:rPr lang="ru-RU" u="sng" dirty="0" err="1">
                <a:hlinkClick r:id="rId2"/>
              </a:rPr>
              <a:t>clear</a:t>
            </a:r>
            <a:r>
              <a:rPr lang="ru-RU" dirty="0"/>
              <a:t>. Атрибут </a:t>
            </a:r>
            <a:r>
              <a:rPr lang="ru-RU" dirty="0" err="1"/>
              <a:t>float</a:t>
            </a:r>
            <a:r>
              <a:rPr lang="ru-RU" dirty="0"/>
              <a:t> определяет плавающий блок текста. Он может принимать значения: </a:t>
            </a:r>
          </a:p>
          <a:p>
            <a:r>
              <a:rPr lang="ru-RU" dirty="0" err="1"/>
              <a:t>left</a:t>
            </a:r>
            <a:r>
              <a:rPr lang="ru-RU" dirty="0"/>
              <a:t> - блок прижат к левой границе охватывающего блок элемента, </a:t>
            </a:r>
            <a:r>
              <a:rPr lang="ru-RU" dirty="0" err="1"/>
              <a:t>rigth</a:t>
            </a:r>
            <a:r>
              <a:rPr lang="ru-RU" dirty="0"/>
              <a:t> - блок прижат к правой границе охватывающего блок элемента, </a:t>
            </a:r>
            <a:r>
              <a:rPr lang="ru-RU" dirty="0" err="1"/>
              <a:t>both</a:t>
            </a:r>
            <a:r>
              <a:rPr lang="ru-RU" dirty="0"/>
              <a:t> - текст может обтекать блок с обеих сторон. </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357158" y="714356"/>
            <a:ext cx="8786842" cy="6143644"/>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TotalTime>
  <Words>223</Words>
  <Application>Microsoft Office PowerPoint</Application>
  <PresentationFormat>Экран (4:3)</PresentationFormat>
  <Paragraphs>27</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Поток</vt:lpstr>
      <vt:lpstr>Лекция 9 Тема .Блоки текста и  поля </vt:lpstr>
      <vt:lpstr>Слайд 2</vt:lpstr>
      <vt:lpstr>В первом случае мы имеем дело с "набивкой" (padding), а во втором - с отступом (margin). Собственно, ширина поля будет определяться суммой ширины "набивки" и ширины отступа: </vt:lpstr>
      <vt:lpstr>Слайд 4</vt:lpstr>
      <vt:lpstr>Графически эти отступы можно представить следующим образом:  </vt:lpstr>
      <vt:lpstr>  В данном случае для параграфа использовалось следующее описание стиля:  p {margin-left:50px; margin-right:5px;  margin-top:15px; margin-bottom:50px;  padding:0px; text-align:left;}  Если размер всех внешних отступов одинаковый, то можно просто воспользоваться атрибутом margin:  p {margin:5px;} </vt:lpstr>
      <vt:lpstr>Слайд 7</vt:lpstr>
      <vt:lpstr>Слайд 8</vt:lpstr>
      <vt:lpstr>Слайд 9</vt:lpstr>
      <vt:lpstr>Слайд 10</vt:lpstr>
      <vt:lpstr>Слайд 11</vt:lpstr>
      <vt:lpstr>Вопросы:</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9 Тема .Блоки текста и  поля</dc:title>
  <dc:creator>Мадик</dc:creator>
  <cp:lastModifiedBy>Мадик</cp:lastModifiedBy>
  <cp:revision>5</cp:revision>
  <dcterms:created xsi:type="dcterms:W3CDTF">2021-09-26T13:37:24Z</dcterms:created>
  <dcterms:modified xsi:type="dcterms:W3CDTF">2021-10-26T02:50:14Z</dcterms:modified>
</cp:coreProperties>
</file>