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8332-A2FB-4B57-8BB8-F6B03931F338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FFFC-BF2C-4DD1-B1D8-9B824D9ED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8332-A2FB-4B57-8BB8-F6B03931F338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FFFC-BF2C-4DD1-B1D8-9B824D9ED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8332-A2FB-4B57-8BB8-F6B03931F338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FFFC-BF2C-4DD1-B1D8-9B824D9ED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8332-A2FB-4B57-8BB8-F6B03931F338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FFFC-BF2C-4DD1-B1D8-9B824D9ED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8332-A2FB-4B57-8BB8-F6B03931F338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FFFC-BF2C-4DD1-B1D8-9B824D9ED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8332-A2FB-4B57-8BB8-F6B03931F338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FFFC-BF2C-4DD1-B1D8-9B824D9ED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8332-A2FB-4B57-8BB8-F6B03931F338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FFFC-BF2C-4DD1-B1D8-9B824D9ED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8332-A2FB-4B57-8BB8-F6B03931F338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FFFC-BF2C-4DD1-B1D8-9B824D9ED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8332-A2FB-4B57-8BB8-F6B03931F338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FFFC-BF2C-4DD1-B1D8-9B824D9ED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8332-A2FB-4B57-8BB8-F6B03931F338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FFFC-BF2C-4DD1-B1D8-9B824D9ED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8332-A2FB-4B57-8BB8-F6B03931F338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42FFFC-BF2C-4DD1-B1D8-9B824D9ED5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118332-A2FB-4B57-8BB8-F6B03931F338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42FFFC-BF2C-4DD1-B1D8-9B824D9ED52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ebclass.polyn.kiae.su/classes/jsi/object.htm" TargetMode="External"/><Relationship Id="rId2" Type="http://schemas.openxmlformats.org/officeDocument/2006/relationships/hyperlink" Target="http://webclass.polyn.kiae.su/classes/jsi/func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00037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tx1"/>
                </a:solidFill>
              </a:rPr>
              <a:t>Лекция 13.</a:t>
            </a:r>
            <a:r>
              <a:rPr lang="ru-RU" sz="3100" dirty="0">
                <a:solidFill>
                  <a:schemeClr val="tx1"/>
                </a:solidFill>
              </a:rPr>
              <a:t/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i="1" dirty="0">
                <a:solidFill>
                  <a:schemeClr val="tx1"/>
                </a:solidFill>
              </a:rPr>
              <a:t>Тема: </a:t>
            </a:r>
            <a:r>
              <a:rPr lang="en-US" sz="3100" i="1" dirty="0">
                <a:solidFill>
                  <a:schemeClr val="tx1"/>
                </a:solidFill>
              </a:rPr>
              <a:t>JAVASCRIPT</a:t>
            </a:r>
            <a:r>
              <a:rPr lang="ru-RU" sz="3100" i="1" dirty="0">
                <a:solidFill>
                  <a:schemeClr val="tx1"/>
                </a:solidFill>
              </a:rPr>
              <a:t> – ЯЗЫК КЛИЕНТСКИХ СЦЕНАРИЕВ</a:t>
            </a:r>
            <a:r>
              <a:rPr lang="ru-RU" sz="3100" i="1" dirty="0" smtClean="0">
                <a:solidFill>
                  <a:schemeClr val="tx1"/>
                </a:solidFill>
              </a:rPr>
              <a:t>.  Фильтры.</a:t>
            </a:r>
            <a:r>
              <a:rPr lang="ru-RU" sz="3100" i="1" dirty="0" smtClean="0">
                <a:solidFill>
                  <a:schemeClr val="tx1"/>
                </a:solidFill>
              </a:rPr>
              <a:t/>
            </a:r>
            <a:br>
              <a:rPr lang="ru-RU" sz="3100" i="1" dirty="0" smtClean="0">
                <a:solidFill>
                  <a:schemeClr val="tx1"/>
                </a:solidFill>
              </a:rPr>
            </a:br>
            <a:r>
              <a:rPr lang="en-US" sz="3100" i="1" dirty="0">
                <a:solidFill>
                  <a:schemeClr val="tx1"/>
                </a:solidFill>
              </a:rPr>
              <a:t>JavaScript</a:t>
            </a:r>
            <a:r>
              <a:rPr lang="ru-RU" sz="3100" i="1" dirty="0">
                <a:solidFill>
                  <a:schemeClr val="tx1"/>
                </a:solidFill>
              </a:rPr>
              <a:t>: составление </a:t>
            </a:r>
            <a:r>
              <a:rPr lang="ru-RU" sz="3100" i="1" dirty="0" err="1">
                <a:solidFill>
                  <a:schemeClr val="tx1"/>
                </a:solidFill>
              </a:rPr>
              <a:t>сценариев,управляющие</a:t>
            </a:r>
            <a:r>
              <a:rPr lang="ru-RU" sz="3100" i="1" dirty="0">
                <a:solidFill>
                  <a:schemeClr val="tx1"/>
                </a:solidFill>
              </a:rPr>
              <a:t> структуры, функции.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643446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Старший преподаватель: </a:t>
            </a:r>
            <a:r>
              <a:rPr lang="ru-RU" dirty="0" err="1" smtClean="0">
                <a:solidFill>
                  <a:schemeClr val="tx1"/>
                </a:solidFill>
              </a:rPr>
              <a:t>Аяпбергенова</a:t>
            </a:r>
            <a:r>
              <a:rPr lang="ru-RU" dirty="0" smtClean="0">
                <a:solidFill>
                  <a:schemeClr val="tx1"/>
                </a:solidFill>
              </a:rPr>
              <a:t> А.Т.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Все </a:t>
            </a:r>
            <a:r>
              <a:rPr lang="ru-RU" dirty="0"/>
              <a:t>языки программирования имеют дело с циклами. В </a:t>
            </a:r>
            <a:r>
              <a:rPr lang="ru-RU" dirty="0" err="1"/>
              <a:t>JavaScript</a:t>
            </a:r>
            <a:r>
              <a:rPr lang="ru-RU" dirty="0"/>
              <a:t> бывают циклы двух видов: </a:t>
            </a:r>
            <a:r>
              <a:rPr lang="ru-RU" dirty="0" err="1"/>
              <a:t>While</a:t>
            </a:r>
            <a:r>
              <a:rPr lang="ru-RU" dirty="0"/>
              <a:t> и </a:t>
            </a:r>
            <a:r>
              <a:rPr lang="ru-RU" dirty="0" err="1"/>
              <a:t>For</a:t>
            </a:r>
            <a:r>
              <a:rPr lang="ru-RU" dirty="0"/>
              <a:t>. В двух словах, циклы </a:t>
            </a:r>
            <a:r>
              <a:rPr lang="ru-RU" dirty="0" err="1"/>
              <a:t>For</a:t>
            </a:r>
            <a:r>
              <a:rPr lang="ru-RU" dirty="0"/>
              <a:t> используются, когда известно количество повторений.</a:t>
            </a:r>
          </a:p>
          <a:p>
            <a:pPr>
              <a:buNone/>
            </a:pPr>
            <a:r>
              <a:rPr lang="ru-RU" dirty="0" smtClean="0"/>
              <a:t>		Синтаксис </a:t>
            </a:r>
            <a:r>
              <a:rPr lang="ru-RU" dirty="0"/>
              <a:t>оператора:</a:t>
            </a:r>
          </a:p>
          <a:p>
            <a:r>
              <a:rPr lang="en-US" dirty="0"/>
              <a:t>For</a:t>
            </a:r>
            <a:r>
              <a:rPr lang="ru-RU" dirty="0"/>
              <a:t> (инициализация; условие продолжения цикла; приращение )  { операторы }</a:t>
            </a:r>
          </a:p>
          <a:p>
            <a:r>
              <a:rPr lang="ru-RU" dirty="0"/>
              <a:t> Циклы </a:t>
            </a:r>
            <a:r>
              <a:rPr lang="ru-RU" dirty="0" err="1"/>
              <a:t>While</a:t>
            </a:r>
            <a:r>
              <a:rPr lang="ru-RU" dirty="0"/>
              <a:t> — когда вы не знаете точно, сколько раз нужно повторять команду.</a:t>
            </a:r>
          </a:p>
          <a:p>
            <a:pPr>
              <a:buNone/>
            </a:pPr>
            <a:r>
              <a:rPr lang="ru-RU" dirty="0" smtClean="0"/>
              <a:t>		Синтаксис </a:t>
            </a:r>
            <a:r>
              <a:rPr lang="ru-RU" dirty="0"/>
              <a:t>оператора:  </a:t>
            </a:r>
            <a:r>
              <a:rPr lang="en-US" dirty="0"/>
              <a:t>while</a:t>
            </a:r>
            <a:r>
              <a:rPr lang="ru-RU" dirty="0"/>
              <a:t>( условие ) {операторы }</a:t>
            </a:r>
          </a:p>
          <a:p>
            <a:r>
              <a:rPr lang="en-US" dirty="0"/>
              <a:t>Do</a:t>
            </a:r>
            <a:r>
              <a:rPr lang="ru-RU" dirty="0"/>
              <a:t>{ Оператор } </a:t>
            </a:r>
            <a:r>
              <a:rPr lang="en-US" dirty="0"/>
              <a:t>while</a:t>
            </a:r>
            <a:r>
              <a:rPr lang="ru-RU" dirty="0"/>
              <a:t>  ( условие 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		Функции</a:t>
            </a:r>
            <a:r>
              <a:rPr lang="ru-RU" dirty="0"/>
              <a:t>. </a:t>
            </a:r>
            <a:r>
              <a:rPr lang="ru-RU" dirty="0" err="1"/>
              <a:t>Cоздавая</a:t>
            </a:r>
            <a:r>
              <a:rPr lang="ru-RU" dirty="0"/>
              <a:t> переменную, вы присваиваете имя результату команды или события </a:t>
            </a:r>
            <a:r>
              <a:rPr lang="ru-RU" dirty="0" err="1"/>
              <a:t>JavaScript</a:t>
            </a:r>
            <a:r>
              <a:rPr lang="ru-RU" dirty="0"/>
              <a:t>. Создавая функцию, вы делаете почти то же самое, только имя присваивается целой серии команд. Множество команд </a:t>
            </a:r>
            <a:r>
              <a:rPr lang="ru-RU" dirty="0" err="1"/>
              <a:t>JavaScript</a:t>
            </a:r>
            <a:r>
              <a:rPr lang="ru-RU" dirty="0"/>
              <a:t> вы комбинируете в одну. Модули в </a:t>
            </a:r>
            <a:r>
              <a:rPr lang="ru-RU" dirty="0" err="1"/>
              <a:t>JavaScript</a:t>
            </a:r>
            <a:r>
              <a:rPr lang="ru-RU" dirty="0"/>
              <a:t> называются функциями.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Сначала </a:t>
            </a:r>
            <a:r>
              <a:rPr lang="ru-RU" dirty="0"/>
              <a:t>первая часть </a:t>
            </a:r>
            <a:r>
              <a:rPr lang="ru-RU" dirty="0" err="1"/>
              <a:t>скрипта</a:t>
            </a:r>
            <a:r>
              <a:rPr lang="ru-RU" dirty="0"/>
              <a:t> устанавливает функцию. Потом команда в строке &lt;BODY&gt; ее запускает. Давайте сначала разберем функцию.</a:t>
            </a:r>
          </a:p>
          <a:p>
            <a:r>
              <a:rPr lang="ru-RU" dirty="0" err="1"/>
              <a:t>function</a:t>
            </a:r>
            <a:r>
              <a:rPr lang="ru-RU" dirty="0"/>
              <a:t> </a:t>
            </a:r>
            <a:r>
              <a:rPr lang="ru-RU" dirty="0" err="1"/>
              <a:t>dateinbar</a:t>
            </a:r>
            <a:r>
              <a:rPr lang="ru-RU" dirty="0"/>
              <a:t>() { </a:t>
            </a:r>
            <a:r>
              <a:rPr lang="ru-RU" dirty="0" err="1"/>
              <a:t>var</a:t>
            </a:r>
            <a:r>
              <a:rPr lang="ru-RU" dirty="0"/>
              <a:t> </a:t>
            </a:r>
            <a:r>
              <a:rPr lang="ru-RU" dirty="0" err="1"/>
              <a:t>d</a:t>
            </a:r>
            <a:r>
              <a:rPr lang="ru-RU" dirty="0"/>
              <a:t> = </a:t>
            </a:r>
            <a:r>
              <a:rPr lang="ru-RU" dirty="0" err="1"/>
              <a:t>new</a:t>
            </a:r>
            <a:r>
              <a:rPr lang="ru-RU" dirty="0"/>
              <a:t> </a:t>
            </a:r>
            <a:r>
              <a:rPr lang="ru-RU" dirty="0" err="1"/>
              <a:t>Date</a:t>
            </a:r>
            <a:r>
              <a:rPr lang="ru-RU" dirty="0"/>
              <a:t>(); </a:t>
            </a:r>
            <a:endParaRPr lang="ru-RU" dirty="0" smtClean="0"/>
          </a:p>
          <a:p>
            <a:r>
              <a:rPr lang="ru-RU" dirty="0" err="1" smtClean="0"/>
              <a:t>var</a:t>
            </a:r>
            <a:r>
              <a:rPr lang="ru-RU" dirty="0" smtClean="0"/>
              <a:t> </a:t>
            </a:r>
            <a:r>
              <a:rPr lang="ru-RU" dirty="0" err="1"/>
              <a:t>y</a:t>
            </a:r>
            <a:r>
              <a:rPr lang="ru-RU" dirty="0"/>
              <a:t> = </a:t>
            </a:r>
            <a:r>
              <a:rPr lang="ru-RU" dirty="0" err="1"/>
              <a:t>d.getFullYear</a:t>
            </a:r>
            <a:r>
              <a:rPr lang="ru-RU" dirty="0"/>
              <a:t>(); </a:t>
            </a:r>
            <a:endParaRPr lang="ru-RU" dirty="0" smtClean="0"/>
          </a:p>
          <a:p>
            <a:r>
              <a:rPr lang="ru-RU" dirty="0" err="1" smtClean="0"/>
              <a:t>var</a:t>
            </a:r>
            <a:r>
              <a:rPr lang="ru-RU" dirty="0" smtClean="0"/>
              <a:t> </a:t>
            </a:r>
            <a:r>
              <a:rPr lang="ru-RU" dirty="0" err="1"/>
              <a:t>da</a:t>
            </a:r>
            <a:r>
              <a:rPr lang="ru-RU" dirty="0"/>
              <a:t> = </a:t>
            </a:r>
            <a:r>
              <a:rPr lang="ru-RU" dirty="0" err="1"/>
              <a:t>d.getDate</a:t>
            </a:r>
            <a:r>
              <a:rPr lang="ru-RU" dirty="0"/>
              <a:t>(); </a:t>
            </a:r>
            <a:endParaRPr lang="ru-RU" dirty="0" smtClean="0"/>
          </a:p>
          <a:p>
            <a:r>
              <a:rPr lang="ru-RU" dirty="0" err="1" smtClean="0"/>
              <a:t>var</a:t>
            </a:r>
            <a:r>
              <a:rPr lang="ru-RU" dirty="0" smtClean="0"/>
              <a:t> </a:t>
            </a:r>
            <a:r>
              <a:rPr lang="ru-RU" dirty="0" err="1"/>
              <a:t>m</a:t>
            </a:r>
            <a:r>
              <a:rPr lang="ru-RU" dirty="0"/>
              <a:t> = </a:t>
            </a:r>
            <a:r>
              <a:rPr lang="ru-RU" dirty="0" err="1"/>
              <a:t>d.getMonth</a:t>
            </a:r>
            <a:r>
              <a:rPr lang="ru-RU" dirty="0"/>
              <a:t>() + 1;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/>
              <a:t>var</a:t>
            </a:r>
            <a:r>
              <a:rPr lang="ru-RU" dirty="0"/>
              <a:t> </a:t>
            </a:r>
            <a:r>
              <a:rPr lang="ru-RU" dirty="0" err="1"/>
              <a:t>t</a:t>
            </a:r>
            <a:r>
              <a:rPr lang="ru-RU" dirty="0"/>
              <a:t> = </a:t>
            </a:r>
            <a:r>
              <a:rPr lang="ru-RU" dirty="0" err="1"/>
              <a:t>da</a:t>
            </a:r>
            <a:r>
              <a:rPr lang="ru-RU" dirty="0"/>
              <a:t> + '/' + </a:t>
            </a:r>
            <a:r>
              <a:rPr lang="ru-RU" dirty="0" err="1"/>
              <a:t>m</a:t>
            </a:r>
            <a:r>
              <a:rPr lang="ru-RU" dirty="0"/>
              <a:t> + '/' + </a:t>
            </a:r>
            <a:r>
              <a:rPr lang="ru-RU" dirty="0" err="1"/>
              <a:t>y</a:t>
            </a:r>
            <a:r>
              <a:rPr lang="ru-RU" dirty="0"/>
              <a:t>;  </a:t>
            </a:r>
            <a:endParaRPr lang="ru-RU" dirty="0" smtClean="0"/>
          </a:p>
          <a:p>
            <a:r>
              <a:rPr lang="ru-RU" dirty="0" err="1" smtClean="0"/>
              <a:t>defaultStatus</a:t>
            </a:r>
            <a:r>
              <a:rPr lang="ru-RU" dirty="0" smtClean="0"/>
              <a:t> </a:t>
            </a:r>
            <a:r>
              <a:rPr lang="ru-RU" dirty="0"/>
              <a:t>= "Вы прибыли на страницу " + </a:t>
            </a:r>
            <a:r>
              <a:rPr lang="ru-RU" dirty="0" err="1"/>
              <a:t>t</a:t>
            </a:r>
            <a:r>
              <a:rPr lang="ru-RU" dirty="0"/>
              <a:t> + ".";}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В </a:t>
            </a:r>
            <a:r>
              <a:rPr lang="ru-RU" dirty="0"/>
              <a:t>общем случае любой объект </a:t>
            </a:r>
            <a:r>
              <a:rPr lang="ru-RU" dirty="0" err="1"/>
              <a:t>JavaScript</a:t>
            </a:r>
            <a:r>
              <a:rPr lang="ru-RU" dirty="0"/>
              <a:t> определяется через функцию. Для создания объекта используется конструктор, который в свою очередь вводится через </a:t>
            </a:r>
            <a:r>
              <a:rPr lang="ru-RU" dirty="0" err="1"/>
              <a:t>Function</a:t>
            </a:r>
            <a:r>
              <a:rPr lang="ru-RU" dirty="0"/>
              <a:t>. Таким образом, с функциями в </a:t>
            </a:r>
            <a:r>
              <a:rPr lang="ru-RU" dirty="0" err="1"/>
              <a:t>JavaScript</a:t>
            </a:r>
            <a:r>
              <a:rPr lang="ru-RU" dirty="0"/>
              <a:t> связаны следующие ключевые вопросы: </a:t>
            </a:r>
          </a:p>
          <a:p>
            <a:r>
              <a:rPr lang="ru-RU" u="sng" dirty="0">
                <a:hlinkClick r:id="rId2"/>
              </a:rPr>
              <a:t>Функция - тип данных</a:t>
            </a:r>
            <a:endParaRPr lang="ru-RU" dirty="0"/>
          </a:p>
          <a:p>
            <a:r>
              <a:rPr lang="ru-RU" u="sng" dirty="0">
                <a:hlinkClick r:id="rId2"/>
              </a:rPr>
              <a:t>Функция - объект</a:t>
            </a:r>
            <a:endParaRPr lang="ru-RU" dirty="0"/>
          </a:p>
          <a:p>
            <a:r>
              <a:rPr lang="ru-RU" u="sng" dirty="0">
                <a:hlinkClick r:id="rId3"/>
              </a:rPr>
              <a:t>Конструкторы объектов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/>
              <a:t>		Функция </a:t>
            </a:r>
            <a:r>
              <a:rPr lang="ru-RU" b="1" i="1" dirty="0"/>
              <a:t>- тип данных. </a:t>
            </a:r>
            <a:r>
              <a:rPr lang="ru-RU" dirty="0"/>
              <a:t>Определяют функцию при помощи ключевого слова </a:t>
            </a:r>
            <a:r>
              <a:rPr lang="ru-RU" dirty="0" err="1"/>
              <a:t>function</a:t>
            </a:r>
            <a:r>
              <a:rPr lang="ru-RU" dirty="0"/>
              <a:t>: </a:t>
            </a:r>
          </a:p>
          <a:p>
            <a:r>
              <a:rPr lang="en-US" dirty="0" err="1"/>
              <a:t>functionf</a:t>
            </a:r>
            <a:r>
              <a:rPr lang="en-GB" dirty="0"/>
              <a:t>_</a:t>
            </a:r>
            <a:r>
              <a:rPr lang="en-US" dirty="0"/>
              <a:t>name</a:t>
            </a:r>
            <a:r>
              <a:rPr lang="en-GB" dirty="0"/>
              <a:t>(</a:t>
            </a:r>
            <a:r>
              <a:rPr lang="en-US" dirty="0" err="1"/>
              <a:t>arg</a:t>
            </a:r>
            <a:r>
              <a:rPr lang="en-GB" dirty="0"/>
              <a:t>1,</a:t>
            </a:r>
            <a:r>
              <a:rPr lang="en-US" dirty="0" err="1"/>
              <a:t>arg</a:t>
            </a:r>
            <a:r>
              <a:rPr lang="en-GB" dirty="0"/>
              <a:t>2,...) </a:t>
            </a:r>
            <a:r>
              <a:rPr lang="en-US" dirty="0"/>
              <a:t>{ /* function body */ }</a:t>
            </a:r>
            <a:endParaRPr lang="ru-RU" dirty="0"/>
          </a:p>
          <a:p>
            <a:r>
              <a:rPr lang="ru-RU" dirty="0"/>
              <a:t>Здесь следует обратить внимание на следующие моменты. Во-первых, </a:t>
            </a:r>
            <a:r>
              <a:rPr lang="ru-RU" dirty="0" err="1"/>
              <a:t>function</a:t>
            </a:r>
            <a:r>
              <a:rPr lang="ru-RU" dirty="0"/>
              <a:t> определяет переменную </a:t>
            </a:r>
            <a:r>
              <a:rPr lang="ru-RU" dirty="0" err="1"/>
              <a:t>f_name</a:t>
            </a:r>
            <a:r>
              <a:rPr lang="ru-RU" dirty="0"/>
              <a:t>. Это переменная имеет тип "</a:t>
            </a:r>
            <a:r>
              <a:rPr lang="ru-RU" dirty="0" err="1"/>
              <a:t>function</a:t>
            </a:r>
            <a:r>
              <a:rPr lang="ru-RU" dirty="0"/>
              <a:t>": </a:t>
            </a:r>
          </a:p>
          <a:p>
            <a:r>
              <a:rPr lang="en-GB" dirty="0"/>
              <a:t>document</a:t>
            </a:r>
            <a:r>
              <a:rPr lang="en-US" dirty="0"/>
              <a:t>.</a:t>
            </a:r>
            <a:r>
              <a:rPr lang="en-GB" dirty="0"/>
              <a:t>write</a:t>
            </a:r>
            <a:r>
              <a:rPr lang="en-US" dirty="0"/>
              <a:t>("</a:t>
            </a:r>
            <a:r>
              <a:rPr lang="ru-RU" dirty="0" err="1"/>
              <a:t>Типпеременной</a:t>
            </a:r>
            <a:r>
              <a:rPr lang="en-GB" dirty="0"/>
              <a:t>f</a:t>
            </a:r>
            <a:r>
              <a:rPr lang="en-US" dirty="0"/>
              <a:t>_</a:t>
            </a:r>
            <a:r>
              <a:rPr lang="en-GB" dirty="0"/>
              <a:t>name</a:t>
            </a:r>
            <a:r>
              <a:rPr lang="en-US" dirty="0"/>
              <a:t>:"+</a:t>
            </a:r>
            <a:r>
              <a:rPr lang="en-GB" dirty="0" err="1"/>
              <a:t>typeof</a:t>
            </a:r>
            <a:r>
              <a:rPr lang="en-US" dirty="0"/>
              <a:t>(</a:t>
            </a:r>
            <a:r>
              <a:rPr lang="en-GB" dirty="0"/>
              <a:t>f</a:t>
            </a:r>
            <a:r>
              <a:rPr lang="en-US" dirty="0"/>
              <a:t>_</a:t>
            </a:r>
            <a:r>
              <a:rPr lang="en-GB" dirty="0"/>
              <a:t>name</a:t>
            </a:r>
            <a:r>
              <a:rPr lang="en-US" dirty="0"/>
              <a:t>); </a:t>
            </a:r>
            <a:r>
              <a:rPr lang="ru-RU" dirty="0" err="1"/>
              <a:t>Типпеременной</a:t>
            </a:r>
            <a:r>
              <a:rPr lang="en-GB" dirty="0"/>
              <a:t>f</a:t>
            </a:r>
            <a:r>
              <a:rPr lang="en-US" dirty="0"/>
              <a:t>_</a:t>
            </a:r>
            <a:r>
              <a:rPr lang="en-GB" dirty="0"/>
              <a:t>name</a:t>
            </a:r>
            <a:r>
              <a:rPr lang="en-US" dirty="0"/>
              <a:t>:</a:t>
            </a:r>
            <a:r>
              <a:rPr lang="en-GB" dirty="0"/>
              <a:t>function</a:t>
            </a:r>
            <a:endParaRPr lang="ru-RU" dirty="0"/>
          </a:p>
          <a:p>
            <a:r>
              <a:rPr lang="ru-RU" dirty="0"/>
              <a:t>Во-вторых, этой переменной присваивается значение: </a:t>
            </a:r>
          </a:p>
          <a:p>
            <a:r>
              <a:rPr lang="ru-RU" dirty="0" err="1"/>
              <a:t>document.write</a:t>
            </a:r>
            <a:r>
              <a:rPr lang="ru-RU" dirty="0"/>
              <a:t>("Значение i:"+i.valueOf()); </a:t>
            </a:r>
            <a:r>
              <a:rPr lang="ru-RU" dirty="0" err="1"/>
              <a:t>document.write</a:t>
            </a:r>
            <a:r>
              <a:rPr lang="ru-RU" dirty="0"/>
              <a:t> ("Значение </a:t>
            </a:r>
            <a:r>
              <a:rPr lang="ru-RU" dirty="0" err="1"/>
              <a:t>f_name</a:t>
            </a:r>
            <a:r>
              <a:rPr lang="ru-RU" dirty="0"/>
              <a:t>:"+</a:t>
            </a:r>
            <a:r>
              <a:rPr lang="ru-RU" dirty="0" err="1"/>
              <a:t>f_name.valueOf</a:t>
            </a:r>
            <a:r>
              <a:rPr lang="ru-RU" dirty="0"/>
              <a:t>());Значение переменной f_name:10 Значение переменной </a:t>
            </a:r>
            <a:r>
              <a:rPr lang="ru-RU" dirty="0" err="1"/>
              <a:t>f_name:function</a:t>
            </a:r>
            <a:r>
              <a:rPr lang="ru-RU" dirty="0"/>
              <a:t> </a:t>
            </a:r>
            <a:r>
              <a:rPr lang="ru-RU" dirty="0" err="1"/>
              <a:t>f_name</a:t>
            </a:r>
            <a:r>
              <a:rPr lang="ru-RU" dirty="0"/>
              <a:t>(</a:t>
            </a:r>
            <a:r>
              <a:rPr lang="ru-RU" dirty="0" err="1"/>
              <a:t>a</a:t>
            </a:r>
            <a:r>
              <a:rPr lang="ru-RU" dirty="0"/>
              <a:t>) { </a:t>
            </a:r>
            <a:r>
              <a:rPr lang="ru-RU" dirty="0" err="1"/>
              <a:t>if</a:t>
            </a:r>
            <a:r>
              <a:rPr lang="ru-RU" dirty="0"/>
              <a:t>(</a:t>
            </a:r>
            <a:r>
              <a:rPr lang="ru-RU" dirty="0" err="1"/>
              <a:t>a</a:t>
            </a:r>
            <a:r>
              <a:rPr lang="ru-RU" dirty="0"/>
              <a:t>&gt;=0) </a:t>
            </a:r>
            <a:r>
              <a:rPr lang="ru-RU" dirty="0" err="1"/>
              <a:t>return</a:t>
            </a:r>
            <a:r>
              <a:rPr lang="ru-RU" dirty="0"/>
              <a:t> </a:t>
            </a:r>
            <a:r>
              <a:rPr lang="ru-RU" dirty="0" err="1"/>
              <a:t>true</a:t>
            </a:r>
            <a:r>
              <a:rPr lang="ru-RU" dirty="0"/>
              <a:t>; </a:t>
            </a:r>
            <a:r>
              <a:rPr lang="ru-RU" dirty="0" err="1"/>
              <a:t>else</a:t>
            </a:r>
            <a:r>
              <a:rPr lang="ru-RU" dirty="0"/>
              <a:t> </a:t>
            </a:r>
            <a:r>
              <a:rPr lang="ru-RU" dirty="0" err="1"/>
              <a:t>return</a:t>
            </a:r>
            <a:r>
              <a:rPr lang="ru-RU" dirty="0"/>
              <a:t> </a:t>
            </a:r>
            <a:r>
              <a:rPr lang="ru-RU" dirty="0" err="1"/>
              <a:t>false</a:t>
            </a:r>
            <a:r>
              <a:rPr lang="ru-RU" dirty="0"/>
              <a:t>; }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		Функция </a:t>
            </a:r>
            <a:r>
              <a:rPr lang="ru-RU" b="1" i="1" dirty="0"/>
              <a:t>– объект. </a:t>
            </a:r>
            <a:r>
              <a:rPr lang="ru-RU" dirty="0"/>
              <a:t>У любого типа данных </a:t>
            </a:r>
            <a:r>
              <a:rPr lang="ru-RU" dirty="0" err="1"/>
              <a:t>JavaScript</a:t>
            </a:r>
            <a:r>
              <a:rPr lang="ru-RU" dirty="0"/>
              <a:t> существует объектовая "обертка" - </a:t>
            </a:r>
            <a:r>
              <a:rPr lang="ru-RU" dirty="0" err="1"/>
              <a:t>wrapper</a:t>
            </a:r>
            <a:r>
              <a:rPr lang="ru-RU" dirty="0"/>
              <a:t>, которая позволяет применять методы типов данных к этим переменным и литералам, а также получать значения их свойств. Например, длина строки символов определяется свойством </a:t>
            </a:r>
            <a:r>
              <a:rPr lang="ru-RU" dirty="0" err="1"/>
              <a:t>length</a:t>
            </a:r>
            <a:r>
              <a:rPr lang="ru-RU" dirty="0"/>
              <a:t>. Аналогичная "обертка" есть и у функций - объект </a:t>
            </a:r>
            <a:r>
              <a:rPr lang="ru-RU" dirty="0" err="1"/>
              <a:t>Function</a:t>
            </a:r>
            <a:r>
              <a:rPr lang="ru-RU" dirty="0"/>
              <a:t>. Например, увидеть значение функции можно не только при помощи метода </a:t>
            </a:r>
            <a:r>
              <a:rPr lang="ru-RU" dirty="0" err="1"/>
              <a:t>valueOf</a:t>
            </a:r>
            <a:r>
              <a:rPr lang="ru-RU" dirty="0"/>
              <a:t>(), но и используя метод </a:t>
            </a:r>
            <a:r>
              <a:rPr lang="ru-RU" dirty="0" err="1"/>
              <a:t>toString</a:t>
            </a:r>
            <a:r>
              <a:rPr lang="ru-RU" dirty="0"/>
              <a:t>(): </a:t>
            </a:r>
          </a:p>
          <a:p>
            <a:r>
              <a:rPr lang="en-US" dirty="0"/>
              <a:t>function </a:t>
            </a:r>
            <a:r>
              <a:rPr lang="en-US" dirty="0" err="1"/>
              <a:t>f_name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){return x-y;}</a:t>
            </a:r>
            <a:r>
              <a:rPr lang="en-US" dirty="0" err="1"/>
              <a:t>document.write</a:t>
            </a:r>
            <a:r>
              <a:rPr lang="en-US" dirty="0"/>
              <a:t>(</a:t>
            </a:r>
            <a:r>
              <a:rPr lang="en-US" dirty="0" err="1"/>
              <a:t>f_name.toString</a:t>
            </a:r>
            <a:r>
              <a:rPr lang="en-US" dirty="0"/>
              <a:t>()+"&lt;</a:t>
            </a:r>
            <a:r>
              <a:rPr lang="en-US" dirty="0" err="1"/>
              <a:t>br</a:t>
            </a:r>
            <a:r>
              <a:rPr lang="en-US" dirty="0"/>
              <a:t>&gt;"); </a:t>
            </a:r>
            <a:endParaRPr lang="ru-RU" dirty="0"/>
          </a:p>
          <a:p>
            <a:r>
              <a:rPr lang="ru-RU" dirty="0" err="1"/>
              <a:t>Результатраспечатки</a:t>
            </a:r>
            <a:r>
              <a:rPr lang="en-US" dirty="0"/>
              <a:t>:function </a:t>
            </a:r>
            <a:r>
              <a:rPr lang="en-US" dirty="0" err="1"/>
              <a:t>f_name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 { return x-y; }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	Дело </a:t>
            </a:r>
            <a:r>
              <a:rPr lang="ru-RU" dirty="0"/>
              <a:t>в том, что переменные внутри функции можно рассматривать в качестве ее свойств, а функции - методов: </a:t>
            </a:r>
          </a:p>
          <a:p>
            <a:r>
              <a:rPr lang="en-US" dirty="0"/>
              <a:t>function Rectangle(</a:t>
            </a:r>
            <a:r>
              <a:rPr lang="en-US" dirty="0" err="1"/>
              <a:t>a,b,c,d</a:t>
            </a:r>
            <a:r>
              <a:rPr lang="en-US" dirty="0"/>
              <a:t>){this.x0 = a;this.y0 = b;this.x1 = c;this.y1 = </a:t>
            </a:r>
            <a:r>
              <a:rPr lang="en-US" dirty="0" err="1"/>
              <a:t>d;this.area</a:t>
            </a:r>
            <a:r>
              <a:rPr lang="en-US" dirty="0"/>
              <a:t> = new Function("return Math.abs(this.x0-this.x1)*</a:t>
            </a:r>
            <a:r>
              <a:rPr lang="en-US" dirty="0" err="1"/>
              <a:t>Math.abs</a:t>
            </a:r>
            <a:r>
              <a:rPr lang="en-US" dirty="0"/>
              <a:t>(this.y0-this.y1)");</a:t>
            </a:r>
            <a:r>
              <a:rPr lang="en-US" dirty="0" err="1"/>
              <a:t>this.perimeter</a:t>
            </a:r>
            <a:r>
              <a:rPr lang="en-US" dirty="0"/>
              <a:t> = new Function("return (Math.abs(this.x0-this.x1)+Math.abs(this.y0-this.y1))*2");}c = new Rectangle(0,0,100,100);</a:t>
            </a:r>
            <a:r>
              <a:rPr lang="en-US" dirty="0" err="1"/>
              <a:t>document.write</a:t>
            </a:r>
            <a:r>
              <a:rPr lang="en-US" dirty="0"/>
              <a:t>(</a:t>
            </a:r>
            <a:r>
              <a:rPr lang="en-US" dirty="0" err="1"/>
              <a:t>c.area</a:t>
            </a:r>
            <a:r>
              <a:rPr lang="en-US" dirty="0"/>
              <a:t>()); </a:t>
            </a:r>
            <a:endParaRPr lang="ru-RU" dirty="0"/>
          </a:p>
          <a:p>
            <a:pPr>
              <a:buNone/>
            </a:pPr>
            <a:r>
              <a:rPr lang="ru-RU" dirty="0" smtClean="0"/>
              <a:t>		Результат </a:t>
            </a:r>
            <a:r>
              <a:rPr lang="ru-RU" dirty="0"/>
              <a:t>исполнения: 10000</a:t>
            </a:r>
          </a:p>
          <a:p>
            <a:pPr>
              <a:buNone/>
            </a:pPr>
            <a:r>
              <a:rPr lang="ru-RU" dirty="0" smtClean="0"/>
              <a:t>		Обратите </a:t>
            </a:r>
            <a:r>
              <a:rPr lang="ru-RU" dirty="0"/>
              <a:t>внимание еще на одну особенность - ключевое слово </a:t>
            </a:r>
            <a:r>
              <a:rPr lang="ru-RU" dirty="0" err="1"/>
              <a:t>this</a:t>
            </a:r>
            <a:r>
              <a:rPr lang="ru-RU" dirty="0"/>
              <a:t>. Оно позволяет сослаться на текущий объект, в рамках которого происходит исполнение JavaScript-кода. В данном случае это объект </a:t>
            </a:r>
            <a:r>
              <a:rPr lang="ru-RU" dirty="0" err="1"/>
              <a:t>c</a:t>
            </a:r>
            <a:r>
              <a:rPr lang="ru-RU" dirty="0"/>
              <a:t> класса </a:t>
            </a:r>
            <a:r>
              <a:rPr lang="ru-RU" dirty="0" err="1"/>
              <a:t>Rectangle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Фильтры </a:t>
            </a:r>
            <a:r>
              <a:rPr lang="ru-RU" dirty="0"/>
              <a:t>и переходы можно применять, используя свойство </a:t>
            </a:r>
            <a:r>
              <a:rPr lang="en-US" dirty="0"/>
              <a:t>filter</a:t>
            </a:r>
            <a:r>
              <a:rPr lang="ru-RU" dirty="0"/>
              <a:t> каскадных таблиц стилей:  </a:t>
            </a:r>
          </a:p>
          <a:p>
            <a:r>
              <a:rPr lang="en-US" dirty="0"/>
              <a:t>&lt;STYLE&gt; .effect (filter : </a:t>
            </a:r>
            <a:r>
              <a:rPr lang="en-US" dirty="0" err="1"/>
              <a:t>fliph</a:t>
            </a:r>
            <a:r>
              <a:rPr lang="en-US" dirty="0"/>
              <a:t>) &lt;/STYLE&gt;</a:t>
            </a:r>
            <a:endParaRPr lang="ru-RU" dirty="0"/>
          </a:p>
          <a:p>
            <a:r>
              <a:rPr lang="en-US" dirty="0"/>
              <a:t>&lt;IMG class = effect  </a:t>
            </a:r>
            <a:r>
              <a:rPr lang="en-US" dirty="0" err="1"/>
              <a:t>src</a:t>
            </a:r>
            <a:r>
              <a:rPr lang="en-US" dirty="0"/>
              <a:t> = 1.gif &gt;.</a:t>
            </a:r>
            <a:endParaRPr lang="ru-RU" dirty="0"/>
          </a:p>
          <a:p>
            <a:pPr>
              <a:buNone/>
            </a:pPr>
            <a:r>
              <a:rPr lang="ru-RU" dirty="0" smtClean="0"/>
              <a:t>		Задание </a:t>
            </a:r>
            <a:r>
              <a:rPr lang="ru-RU" dirty="0"/>
              <a:t>свойств объектной модели браузера:</a:t>
            </a:r>
          </a:p>
          <a:p>
            <a:r>
              <a:rPr lang="en-US" dirty="0"/>
              <a:t>&lt;SCRIPT  language =</a:t>
            </a:r>
            <a:r>
              <a:rPr lang="en-US" dirty="0" smtClean="0"/>
              <a:t>JavaScript&gt;Image1.style.filter </a:t>
            </a:r>
            <a:r>
              <a:rPr lang="en-US" dirty="0"/>
              <a:t>= “ </a:t>
            </a:r>
            <a:r>
              <a:rPr lang="en-US" dirty="0" err="1"/>
              <a:t>fliph</a:t>
            </a:r>
            <a:r>
              <a:rPr lang="en-US" dirty="0"/>
              <a:t> ”</a:t>
            </a:r>
            <a:endParaRPr lang="ru-RU" dirty="0"/>
          </a:p>
          <a:p>
            <a:r>
              <a:rPr lang="en-US" dirty="0"/>
              <a:t>&lt;/SCRIPT</a:t>
            </a:r>
            <a:r>
              <a:rPr lang="en-US" dirty="0" smtClean="0"/>
              <a:t>&gt;&lt;</a:t>
            </a:r>
            <a:r>
              <a:rPr lang="en-US" dirty="0"/>
              <a:t>IMG ID = Image1 </a:t>
            </a:r>
            <a:r>
              <a:rPr lang="en-US" dirty="0" err="1"/>
              <a:t>src</a:t>
            </a:r>
            <a:r>
              <a:rPr lang="en-US" dirty="0"/>
              <a:t> = 1.gif&gt;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Существуют 14 статических фильтров: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alpha</a:t>
            </a:r>
            <a:r>
              <a:rPr lang="ru-RU" dirty="0" smtClean="0"/>
              <a:t> </a:t>
            </a:r>
            <a:r>
              <a:rPr lang="ru-RU" dirty="0"/>
              <a:t>– задает постоянный уровень прозрачности;</a:t>
            </a:r>
          </a:p>
          <a:p>
            <a:r>
              <a:rPr lang="en-US" dirty="0"/>
              <a:t>blur</a:t>
            </a:r>
            <a:r>
              <a:rPr lang="ru-RU" dirty="0"/>
              <a:t> – создает иллюзию движения, размывая текст или изображение в заданном направлении; </a:t>
            </a:r>
          </a:p>
          <a:p>
            <a:r>
              <a:rPr lang="en-US" dirty="0" err="1"/>
              <a:t>chroma</a:t>
            </a:r>
            <a:r>
              <a:rPr lang="ru-RU" dirty="0"/>
              <a:t> – создает одноцветный транспарант, позволяет динамически применять эффект прозрачности;</a:t>
            </a:r>
          </a:p>
          <a:p>
            <a:r>
              <a:rPr lang="en-US" dirty="0" err="1"/>
              <a:t>dropshadow</a:t>
            </a:r>
            <a:r>
              <a:rPr lang="ru-RU" dirty="0"/>
              <a:t> – создает теневое изображение оригинала и помещает его позади исходного изображения со смещением;</a:t>
            </a:r>
          </a:p>
          <a:p>
            <a:r>
              <a:rPr lang="en-US" dirty="0" err="1"/>
              <a:t>fliph</a:t>
            </a:r>
            <a:r>
              <a:rPr lang="ru-RU" dirty="0"/>
              <a:t> – делает горизонтальное отражение картинки или текста;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flipv</a:t>
            </a:r>
            <a:r>
              <a:rPr lang="ru-RU" dirty="0" smtClean="0"/>
              <a:t> – делает вертикальное отражение картинки или текста;</a:t>
            </a:r>
          </a:p>
          <a:p>
            <a:r>
              <a:rPr lang="en-US" dirty="0" smtClean="0"/>
              <a:t>glow</a:t>
            </a:r>
            <a:r>
              <a:rPr lang="ru-RU" dirty="0" smtClean="0"/>
              <a:t> – создает эффект «тления», т.е. наложения цветовой ауры вокруг текста;</a:t>
            </a:r>
          </a:p>
          <a:p>
            <a:r>
              <a:rPr lang="en-US" dirty="0" smtClean="0"/>
              <a:t>grayscale</a:t>
            </a:r>
            <a:r>
              <a:rPr lang="ru-RU" dirty="0" smtClean="0"/>
              <a:t> – преобразует объект в черно-белый;</a:t>
            </a:r>
          </a:p>
          <a:p>
            <a:r>
              <a:rPr lang="en-US" dirty="0" smtClean="0"/>
              <a:t>invert</a:t>
            </a:r>
            <a:r>
              <a:rPr lang="ru-RU" dirty="0" smtClean="0"/>
              <a:t> – для создания эффекта негативного изображения, инвертируются цвета, яркость и оттенки;</a:t>
            </a:r>
          </a:p>
          <a:p>
            <a:r>
              <a:rPr lang="en-US" dirty="0" smtClean="0"/>
              <a:t>light</a:t>
            </a:r>
            <a:r>
              <a:rPr lang="ru-RU" dirty="0" smtClean="0"/>
              <a:t> – позволяет моделировать эффект освещения страницы источником света;</a:t>
            </a:r>
          </a:p>
          <a:p>
            <a:r>
              <a:rPr lang="en-US" dirty="0" smtClean="0"/>
              <a:t>mask</a:t>
            </a:r>
            <a:r>
              <a:rPr lang="ru-RU" dirty="0" smtClean="0"/>
              <a:t> – позволяет наложить маску на изображение;</a:t>
            </a:r>
          </a:p>
          <a:p>
            <a:r>
              <a:rPr lang="en-US" dirty="0" smtClean="0"/>
              <a:t>shadow</a:t>
            </a:r>
            <a:r>
              <a:rPr lang="ru-RU" dirty="0" smtClean="0"/>
              <a:t> – накладывает теневой эффект, что придает тексту трехмерный вид;</a:t>
            </a:r>
          </a:p>
          <a:p>
            <a:r>
              <a:rPr lang="en-US" dirty="0" smtClean="0"/>
              <a:t>wave</a:t>
            </a:r>
            <a:r>
              <a:rPr lang="ru-RU" dirty="0" smtClean="0"/>
              <a:t> -  создает «волнистое » искажение объекта (синусоидальное);</a:t>
            </a:r>
          </a:p>
          <a:p>
            <a:r>
              <a:rPr lang="en-US" dirty="0" err="1" smtClean="0"/>
              <a:t>xray</a:t>
            </a:r>
            <a:r>
              <a:rPr lang="ru-RU" dirty="0" smtClean="0"/>
              <a:t>  -  использует эффект рентгеновских лучей.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	Введение </a:t>
            </a:r>
            <a:r>
              <a:rPr lang="ru-RU" b="1" dirty="0"/>
              <a:t>в </a:t>
            </a:r>
            <a:r>
              <a:rPr lang="ru-RU" b="1" dirty="0" err="1"/>
              <a:t>JavaScript</a:t>
            </a:r>
            <a:r>
              <a:rPr lang="ru-RU" b="1" dirty="0" smtClean="0"/>
              <a:t>. </a:t>
            </a:r>
            <a:r>
              <a:rPr lang="ru-RU" dirty="0" smtClean="0"/>
              <a:t>Обобщенно </a:t>
            </a:r>
            <a:r>
              <a:rPr lang="ru-RU" dirty="0"/>
              <a:t>гипертекстовая информационная система состоит из множества информационных узлов, множества гипертекстовых связей, определенных на этих узлах, и инструмента манипулирования узлами и связями. Технология </a:t>
            </a:r>
            <a:r>
              <a:rPr lang="ru-RU" dirty="0" err="1"/>
              <a:t>World</a:t>
            </a:r>
            <a:r>
              <a:rPr lang="ru-RU" dirty="0"/>
              <a:t> </a:t>
            </a:r>
            <a:r>
              <a:rPr lang="ru-RU" dirty="0" err="1"/>
              <a:t>Wide</a:t>
            </a:r>
            <a:r>
              <a:rPr lang="ru-RU" dirty="0"/>
              <a:t> </a:t>
            </a:r>
            <a:r>
              <a:rPr lang="ru-RU" dirty="0" err="1"/>
              <a:t>Web</a:t>
            </a:r>
            <a:r>
              <a:rPr lang="ru-RU" dirty="0"/>
              <a:t> - это технология ведения гипертекстовых распределенных систем в </a:t>
            </a:r>
            <a:r>
              <a:rPr lang="ru-RU" dirty="0" err="1"/>
              <a:t>Internet</a:t>
            </a:r>
            <a:r>
              <a:rPr lang="ru-RU" dirty="0"/>
              <a:t>, и, следовательно, она должна удовлетворять общему определению таких систем.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&lt;</a:t>
            </a:r>
            <a:r>
              <a:rPr lang="en-US" dirty="0"/>
              <a:t>SCRIPTLANGUAGE</a:t>
            </a:r>
            <a:r>
              <a:rPr lang="ru-RU" dirty="0"/>
              <a:t>="</a:t>
            </a:r>
            <a:r>
              <a:rPr lang="en-US" dirty="0" err="1"/>
              <a:t>javascript</a:t>
            </a:r>
            <a:r>
              <a:rPr lang="ru-RU" dirty="0"/>
              <a:t>"&gt;</a:t>
            </a:r>
            <a:r>
              <a:rPr lang="en-US" dirty="0"/>
              <a:t>document</a:t>
            </a:r>
            <a:r>
              <a:rPr lang="ru-RU" dirty="0"/>
              <a:t>.</a:t>
            </a:r>
            <a:r>
              <a:rPr lang="en-US" dirty="0"/>
              <a:t>write</a:t>
            </a:r>
            <a:r>
              <a:rPr lang="ru-RU" dirty="0"/>
              <a:t>("&lt;</a:t>
            </a:r>
            <a:r>
              <a:rPr lang="en-US" dirty="0"/>
              <a:t>FONTCOLOR</a:t>
            </a:r>
            <a:r>
              <a:rPr lang="ru-RU" dirty="0"/>
              <a:t>='</a:t>
            </a:r>
            <a:r>
              <a:rPr lang="en-US" dirty="0"/>
              <a:t>RED</a:t>
            </a:r>
            <a:r>
              <a:rPr lang="ru-RU" dirty="0"/>
              <a:t>'&gt;Это красный текст&lt;/</a:t>
            </a:r>
            <a:r>
              <a:rPr lang="en-US" dirty="0"/>
              <a:t>FONT</a:t>
            </a:r>
            <a:r>
              <a:rPr lang="ru-RU" dirty="0"/>
              <a:t>&gt;") &lt;/</a:t>
            </a:r>
            <a:r>
              <a:rPr lang="en-US" dirty="0"/>
              <a:t>SCRIPT</a:t>
            </a:r>
            <a:r>
              <a:rPr lang="ru-RU" dirty="0"/>
              <a:t>&gt;</a:t>
            </a:r>
          </a:p>
          <a:p>
            <a:r>
              <a:rPr lang="ru-RU" dirty="0"/>
              <a:t>&lt;SCRIPT LANGUAGE="</a:t>
            </a:r>
            <a:r>
              <a:rPr lang="ru-RU" dirty="0" err="1"/>
              <a:t>JavaScript</a:t>
            </a:r>
            <a:r>
              <a:rPr lang="ru-RU" dirty="0"/>
              <a:t>"&gt; Это код HTML, который дает браузеру понять, что с этого места начинается </a:t>
            </a:r>
            <a:r>
              <a:rPr lang="ru-RU" dirty="0" err="1"/>
              <a:t>JavaScript</a:t>
            </a:r>
            <a:r>
              <a:rPr lang="ru-RU" dirty="0"/>
              <a:t>. Все </a:t>
            </a:r>
            <a:r>
              <a:rPr lang="ru-RU" dirty="0" err="1"/>
              <a:t>скрипты</a:t>
            </a:r>
            <a:r>
              <a:rPr lang="ru-RU" dirty="0"/>
              <a:t> начинаются с такой команды.  </a:t>
            </a:r>
          </a:p>
          <a:p>
            <a:r>
              <a:rPr lang="ru-RU" dirty="0"/>
              <a:t>LANGUAGE(язык)="</a:t>
            </a:r>
            <a:r>
              <a:rPr lang="ru-RU" dirty="0" err="1"/>
              <a:t>JavaScript</a:t>
            </a:r>
            <a:r>
              <a:rPr lang="ru-RU" dirty="0"/>
              <a:t>" Есть еще и другие типы </a:t>
            </a:r>
            <a:r>
              <a:rPr lang="ru-RU" dirty="0" err="1"/>
              <a:t>скриптов</a:t>
            </a:r>
            <a:r>
              <a:rPr lang="ru-RU" dirty="0"/>
              <a:t>, например, VBS или </a:t>
            </a:r>
            <a:r>
              <a:rPr lang="ru-RU" dirty="0" err="1"/>
              <a:t>LiveScript</a:t>
            </a:r>
            <a:r>
              <a:rPr lang="ru-RU" dirty="0"/>
              <a:t>. 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Так </a:t>
            </a:r>
            <a:r>
              <a:rPr lang="ru-RU" dirty="0"/>
              <a:t>что команда LANGUAGE не даст браузеру запутаться. &lt;/SCRIPT&gt;заканчивается любой </a:t>
            </a:r>
            <a:r>
              <a:rPr lang="ru-RU" dirty="0" err="1"/>
              <a:t>JavaScript</a:t>
            </a:r>
            <a:r>
              <a:rPr lang="ru-RU" dirty="0"/>
              <a:t> без исключений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 </a:t>
            </a:r>
            <a:r>
              <a:rPr lang="ru-RU" dirty="0"/>
              <a:t>Основная часть </a:t>
            </a:r>
            <a:r>
              <a:rPr lang="ru-RU" dirty="0" err="1"/>
              <a:t>скрипта</a:t>
            </a:r>
            <a:r>
              <a:rPr lang="ru-RU" dirty="0"/>
              <a:t>: </a:t>
            </a:r>
            <a:r>
              <a:rPr lang="ru-RU" dirty="0" err="1"/>
              <a:t>document.write</a:t>
            </a:r>
            <a:r>
              <a:rPr lang="ru-RU" dirty="0"/>
              <a:t>("&lt;FONT COLOR='RED'&gt;Это красный текст&lt;/FONT&gt;")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Вот </a:t>
            </a:r>
            <a:r>
              <a:rPr lang="ru-RU" dirty="0"/>
              <a:t>из чего состоит </a:t>
            </a:r>
            <a:r>
              <a:rPr lang="ru-RU" dirty="0" err="1"/>
              <a:t>скрипт</a:t>
            </a:r>
            <a:r>
              <a:rPr lang="ru-RU" dirty="0"/>
              <a:t>: указывается DOCUMENT (документ HTML) и те изменения, которые в нем произойдут — что-то будет написано (WRITE). То, что будет написано, находится в скобках. DOCUMENT представляет собой </a:t>
            </a:r>
            <a:r>
              <a:rPr lang="ru-RU" dirty="0" err="1"/>
              <a:t>object</a:t>
            </a:r>
            <a:r>
              <a:rPr lang="ru-RU" dirty="0"/>
              <a:t> (объект). Слово WRITE (писать), отделенное точкой, называется </a:t>
            </a:r>
            <a:r>
              <a:rPr lang="ru-RU" dirty="0" err="1"/>
              <a:t>method</a:t>
            </a:r>
            <a:r>
              <a:rPr lang="ru-RU" dirty="0"/>
              <a:t> (методом объекта). Текст в скобках называется </a:t>
            </a:r>
            <a:r>
              <a:rPr lang="ru-RU" dirty="0" err="1"/>
              <a:t>instance</a:t>
            </a:r>
            <a:r>
              <a:rPr lang="ru-RU" dirty="0"/>
              <a:t> (примером метода), он передает то, что происходит, когда метод воздействует на объект. Имейте в виду, что текст внутри скобок находится в кавычках. Текст в кавычках представляет собой простой HTML. Команда &lt;FONT&gt;, которая делает текст красным.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	Управляющие </a:t>
            </a:r>
            <a:r>
              <a:rPr lang="ru-RU" b="1" dirty="0"/>
              <a:t>структуры. </a:t>
            </a:r>
            <a:r>
              <a:rPr lang="ru-RU" dirty="0"/>
              <a:t>При составлении программы необходимо выполнение различных действий в зависимости от результатов проверки некоторых условий. Для организации ветвлений можно воспользоваться условным оператором, который имеет вид:</a:t>
            </a:r>
          </a:p>
          <a:p>
            <a:r>
              <a:rPr lang="en-US" dirty="0"/>
              <a:t>If</a:t>
            </a:r>
            <a:r>
              <a:rPr lang="ru-RU" dirty="0"/>
              <a:t>  (выражение логического типа) { операторы1} </a:t>
            </a:r>
            <a:r>
              <a:rPr lang="en-US" dirty="0"/>
              <a:t>else</a:t>
            </a:r>
            <a:r>
              <a:rPr lang="ru-RU" dirty="0"/>
              <a:t>  { операторы2 } или сокращенная форма</a:t>
            </a:r>
          </a:p>
          <a:p>
            <a:r>
              <a:rPr lang="en-US" dirty="0"/>
              <a:t>If</a:t>
            </a:r>
            <a:r>
              <a:rPr lang="ru-RU" dirty="0"/>
              <a:t>  (выражение логического типа) { операторы1}.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Синтаксис </a:t>
            </a:r>
            <a:r>
              <a:rPr lang="ru-RU" dirty="0"/>
              <a:t>оператора </a:t>
            </a:r>
            <a:r>
              <a:rPr lang="en-US" dirty="0"/>
              <a:t>switch</a:t>
            </a:r>
            <a:r>
              <a:rPr lang="ru-RU" dirty="0"/>
              <a:t> следующий: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Switch</a:t>
            </a:r>
            <a:r>
              <a:rPr lang="ru-RU" dirty="0" smtClean="0"/>
              <a:t>  </a:t>
            </a:r>
            <a:r>
              <a:rPr lang="ru-RU" dirty="0"/>
              <a:t>( выражение )</a:t>
            </a:r>
          </a:p>
          <a:p>
            <a:pPr>
              <a:buNone/>
            </a:pPr>
            <a:r>
              <a:rPr lang="ru-RU" dirty="0" smtClean="0"/>
              <a:t>	{</a:t>
            </a:r>
            <a:r>
              <a:rPr lang="en-US" dirty="0" err="1"/>
              <a:t>CaseL</a:t>
            </a:r>
            <a:r>
              <a:rPr lang="ru-RU" dirty="0"/>
              <a:t>1:  операторы1;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caseL</a:t>
            </a:r>
            <a:r>
              <a:rPr lang="ru-RU" dirty="0"/>
              <a:t>2:  операторы2;</a:t>
            </a:r>
          </a:p>
          <a:p>
            <a:pPr>
              <a:buNone/>
            </a:pPr>
            <a:r>
              <a:rPr lang="ru-RU" dirty="0" smtClean="0"/>
              <a:t>	…………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caseLn</a:t>
            </a:r>
            <a:r>
              <a:rPr lang="ru-RU" dirty="0"/>
              <a:t>: операторы </a:t>
            </a:r>
            <a:r>
              <a:rPr lang="en-US" dirty="0"/>
              <a:t>n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default</a:t>
            </a:r>
            <a:r>
              <a:rPr lang="ru-RU" dirty="0" smtClean="0"/>
              <a:t> </a:t>
            </a:r>
            <a:r>
              <a:rPr lang="ru-RU" dirty="0"/>
              <a:t>: операторы</a:t>
            </a:r>
          </a:p>
          <a:p>
            <a:pPr>
              <a:buNone/>
            </a:pPr>
            <a:r>
              <a:rPr lang="ru-RU" dirty="0" smtClean="0"/>
              <a:t>	}</a:t>
            </a:r>
            <a:endParaRPr lang="ru-RU" dirty="0"/>
          </a:p>
          <a:p>
            <a:pPr lvl="1"/>
            <a:r>
              <a:rPr lang="ru-RU" dirty="0" smtClean="0"/>
              <a:t>где   </a:t>
            </a:r>
            <a:r>
              <a:rPr lang="en-US" dirty="0"/>
              <a:t>L</a:t>
            </a:r>
            <a:r>
              <a:rPr lang="ru-RU" dirty="0"/>
              <a:t>1, </a:t>
            </a:r>
            <a:r>
              <a:rPr lang="en-US" dirty="0"/>
              <a:t>L</a:t>
            </a:r>
            <a:r>
              <a:rPr lang="ru-RU" dirty="0"/>
              <a:t>2, .....</a:t>
            </a:r>
            <a:r>
              <a:rPr lang="en-US" dirty="0" err="1"/>
              <a:t>Ln</a:t>
            </a:r>
            <a:r>
              <a:rPr lang="ru-RU" dirty="0"/>
              <a:t> - литералы;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238</Words>
  <Application>Microsoft Office PowerPoint</Application>
  <PresentationFormat>Экран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Лекция 13. Тема: JAVASCRIPT – ЯЗЫК КЛИЕНТСКИХ СЦЕНАРИЕВ.  Фильтры. JavaScript: составление сценариев,управляющие структуры, функции.  </vt:lpstr>
      <vt:lpstr>Слайд 2</vt:lpstr>
      <vt:lpstr>Существуют 14 статических фильтров: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13. Тема: JAVASCRIPT – ЯЗЫК КЛИЕНТСКИХ СЦЕНАРИЕВ. JavaScript: составление сценариев,управляющие структуры, функции.</dc:title>
  <dc:creator>Мадик</dc:creator>
  <cp:lastModifiedBy>Мадик</cp:lastModifiedBy>
  <cp:revision>5</cp:revision>
  <dcterms:created xsi:type="dcterms:W3CDTF">2021-09-26T14:16:47Z</dcterms:created>
  <dcterms:modified xsi:type="dcterms:W3CDTF">2021-11-16T02:45:42Z</dcterms:modified>
</cp:coreProperties>
</file>