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sldIdLst>
    <p:sldId id="290" r:id="rId2"/>
    <p:sldId id="257" r:id="rId3"/>
    <p:sldId id="258" r:id="rId4"/>
    <p:sldId id="286" r:id="rId5"/>
    <p:sldId id="260" r:id="rId6"/>
    <p:sldId id="264" r:id="rId7"/>
    <p:sldId id="265" r:id="rId8"/>
    <p:sldId id="266" r:id="rId9"/>
    <p:sldId id="267" r:id="rId10"/>
    <p:sldId id="268" r:id="rId11"/>
    <p:sldId id="269" r:id="rId12"/>
    <p:sldId id="270" r:id="rId13"/>
    <p:sldId id="271" r:id="rId14"/>
    <p:sldId id="272" r:id="rId15"/>
    <p:sldId id="288" r:id="rId16"/>
    <p:sldId id="289" r:id="rId17"/>
    <p:sldId id="278" r:id="rId18"/>
    <p:sldId id="274" r:id="rId19"/>
    <p:sldId id="275" r:id="rId20"/>
    <p:sldId id="287" r:id="rId21"/>
    <p:sldId id="279" r:id="rId22"/>
    <p:sldId id="280" r:id="rId23"/>
    <p:sldId id="281" r:id="rId24"/>
    <p:sldId id="282" r:id="rId25"/>
    <p:sldId id="283" r:id="rId26"/>
    <p:sldId id="284" r:id="rId27"/>
    <p:sldId id="291"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6" d="100"/>
          <a:sy n="56" d="100"/>
        </p:scale>
        <p:origin x="-384"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Заголовок и два объекта">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B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P0x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A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wAMAANgJAADgJAAAsCUAABAAAAAmAAAACAAAAAGAAAAAAAAAMAAAABQAAAAAAAAAAAD//wAAAQAAAP//AAABAA=="/>
              </a:ext>
            </a:extLst>
          </p:cNvSpPr>
          <p:nvPr>
            <p:ph idx="1"/>
          </p:nvPr>
        </p:nvSpPr>
        <p:spPr>
          <a:xfrm>
            <a:off x="609600" y="1600200"/>
            <a:ext cx="53848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A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GMz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ICYAANgJAABARwAAsCUAABAAAAAmAAAACAAAAAGAAAAAAAAAMAAAABQAAAAAAAAAAAD//wAAAQAAAP//AAABAA=="/>
              </a:ext>
            </a:extLst>
          </p:cNvSpPr>
          <p:nvPr>
            <p:ph idx="2"/>
          </p:nvPr>
        </p:nvSpPr>
        <p:spPr>
          <a:xfrm>
            <a:off x="6197600" y="1600200"/>
            <a:ext cx="53848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B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G4M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wAMAABsnAABAFQAAWSkAABAAAAAmAAAACAAAAAAAAAAAAAAAMAAAABQAAAAAAAAAAAD//wAAAQAAAP//AAABAA=="/>
              </a:ext>
            </a:extLst>
          </p:cNvSpPr>
          <p:nvPr>
            <p:ph type="dt" sz="quarter" idx="10"/>
          </p:nvPr>
        </p:nvSpPr>
        <p:spPr/>
        <p:txBody>
          <a:bodyPr/>
          <a:lstStyle/>
          <a:p>
            <a:fld id="{3EC84F99-D7D3-9DB9-9D70-21EC013E6B74}" type="datetime1">
              <a:rPr/>
              <a:pPr/>
              <a:t>{Date/Time}</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B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IUs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oBkAABsnAABgMQAAWSkAABAAAAAmAAAACAAAAAAAAAAAAAAAMAAAABQAAAAAAAAAAAD//wAAAQAAAP//AAABAA=="/>
              </a:ext>
            </a:extLst>
          </p:cNvSpPr>
          <p:nvPr>
            <p:ph type="ftr" sz="quarter" idx="11"/>
          </p:nvPr>
        </p:nvSpPr>
        <p:spPr/>
        <p:txBody>
          <a:bodyPr/>
          <a:lstStyle/>
          <a:p>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B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Aox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wDUAABsnAABARwAAWSkAABAAAAAmAAAACAAAAAAAAAAAAAAAMAAAABQAAAAAAAAAAAD//wAAAQAAAP//AAABAA=="/>
              </a:ext>
            </a:extLst>
          </p:cNvSpPr>
          <p:nvPr>
            <p:ph type="sldNum" sz="quarter" idx="12"/>
          </p:nvPr>
        </p:nvSpPr>
        <p:spPr/>
        <p:txBody>
          <a:bodyPr/>
          <a:lstStyle/>
          <a:p>
            <a:fld id="{3EC812F9-B7D3-9DE4-9D70-41B15C3E6B14}"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48A87A34-81AB-432B-8DAE-1953F412C126}" type="datetimeFigureOut">
              <a:rPr lang="en-US" smtClean="0"/>
              <a:pPr/>
              <a:t>10/13/2021</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097904A-0577-7141-A9F6-442F1E610F0B}"/>
              </a:ext>
            </a:extLst>
          </p:cNvPr>
          <p:cNvSpPr>
            <a:spLocks noGrp="1"/>
          </p:cNvSpPr>
          <p:nvPr>
            <p:ph idx="1"/>
          </p:nvPr>
        </p:nvSpPr>
        <p:spPr>
          <a:xfrm>
            <a:off x="0" y="2387600"/>
            <a:ext cx="12192000" cy="2743199"/>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None/>
            </a:pPr>
            <a:r>
              <a:rPr lang="kk-KZ" sz="4500" b="1" dirty="0">
                <a:solidFill>
                  <a:srgbClr val="00B050"/>
                </a:solidFill>
              </a:rPr>
              <a:t>                         </a:t>
            </a:r>
            <a:endParaRPr lang="en-US" sz="4500" b="1" dirty="0" smtClean="0">
              <a:solidFill>
                <a:srgbClr val="00B050"/>
              </a:solidFill>
            </a:endParaRPr>
          </a:p>
          <a:p>
            <a:pPr marL="0" indent="0" algn="ctr">
              <a:spcBef>
                <a:spcPts val="0"/>
              </a:spcBef>
              <a:buNone/>
            </a:pPr>
            <a:r>
              <a:rPr lang="ru-RU"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Психология</a:t>
            </a:r>
            <a:r>
              <a:rPr lang="kk-KZ"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модуль</a:t>
            </a:r>
          </a:p>
          <a:p>
            <a:pPr marL="0" indent="0" algn="ctr">
              <a:spcBef>
                <a:spcPts val="0"/>
              </a:spcBef>
              <a:buNone/>
            </a:pPr>
            <a:r>
              <a:rPr lang="kk-KZ"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2 - дәріс</a:t>
            </a:r>
            <a:r>
              <a:rPr lang="en-US" sz="4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4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spcBef>
                <a:spcPts val="0"/>
              </a:spcBef>
            </a:pPr>
            <a:r>
              <a:rPr lang="kk-KZ" sz="46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Мен және менің мотивациям.</a:t>
            </a:r>
            <a:endParaRPr lang="kk-KZ" sz="4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endParaRPr lang="kk-KZ" sz="2100" b="1" dirty="0">
              <a:solidFill>
                <a:srgbClr val="00B050"/>
              </a:solidFill>
            </a:endParaRPr>
          </a:p>
          <a:p>
            <a:pPr marL="0" indent="0">
              <a:buNone/>
            </a:pPr>
            <a:endParaRPr lang="kk-KZ" sz="2100" b="1" dirty="0">
              <a:solidFill>
                <a:srgbClr val="00B050"/>
              </a:solidFill>
            </a:endParaRPr>
          </a:p>
          <a:p>
            <a:pPr marL="0" indent="0">
              <a:buNone/>
            </a:pPr>
            <a:endParaRPr lang="kk-KZ" sz="2100" b="1" dirty="0">
              <a:solidFill>
                <a:srgbClr val="00B050"/>
              </a:solidFill>
            </a:endParaRPr>
          </a:p>
          <a:p>
            <a:pPr marL="0" indent="0">
              <a:buNone/>
            </a:pPr>
            <a:endParaRPr lang="kk-KZ" sz="2100" b="1" dirty="0">
              <a:solidFill>
                <a:srgbClr val="00B050"/>
              </a:solidFill>
            </a:endParaRPr>
          </a:p>
          <a:p>
            <a:pPr marL="0" indent="0">
              <a:buNone/>
            </a:pPr>
            <a:endParaRPr lang="kk-KZ" sz="2100" b="1" dirty="0">
              <a:solidFill>
                <a:srgbClr val="00B050"/>
              </a:solidFill>
            </a:endParaRPr>
          </a:p>
          <a:p>
            <a:pPr marL="0" indent="0">
              <a:buNone/>
            </a:pPr>
            <a:endParaRPr lang="kk-KZ" sz="2100" b="1" dirty="0">
              <a:solidFill>
                <a:srgbClr val="00B050"/>
              </a:solidFill>
            </a:endParaRPr>
          </a:p>
          <a:p>
            <a:pPr marL="0" indent="0">
              <a:buNone/>
            </a:pPr>
            <a:endParaRPr lang="kk-KZ" sz="2100" b="1" dirty="0">
              <a:solidFill>
                <a:schemeClr val="bg1">
                  <a:lumMod val="10000"/>
                </a:schemeClr>
              </a:solidFill>
            </a:endParaRPr>
          </a:p>
        </p:txBody>
      </p:sp>
      <p:pic>
        <p:nvPicPr>
          <p:cNvPr id="6" name="Picture 2" descr="Эмблема психология: ᐈ Логотип психолог: 20+ примеров эмблем, советы по  созданию — Общие дети, г. Воронеж"/>
          <p:cNvPicPr>
            <a:picLocks noChangeAspect="1" noChangeArrowheads="1"/>
          </p:cNvPicPr>
          <p:nvPr/>
        </p:nvPicPr>
        <p:blipFill>
          <a:blip r:embed="rId2" cstate="print"/>
          <a:srcRect/>
          <a:stretch>
            <a:fillRect/>
          </a:stretch>
        </p:blipFill>
        <p:spPr bwMode="auto">
          <a:xfrm>
            <a:off x="3457576" y="0"/>
            <a:ext cx="5550957" cy="2286000"/>
          </a:xfrm>
          <a:prstGeom prst="rect">
            <a:avLst/>
          </a:prstGeom>
        </p:spPr>
        <p:style>
          <a:lnRef idx="3">
            <a:schemeClr val="lt1"/>
          </a:lnRef>
          <a:fillRef idx="1">
            <a:schemeClr val="accent3"/>
          </a:fillRef>
          <a:effectRef idx="1">
            <a:schemeClr val="accent3"/>
          </a:effectRef>
          <a:fontRef idx="minor">
            <a:schemeClr val="lt1"/>
          </a:fontRef>
        </p:style>
      </p:pic>
      <p:sp>
        <p:nvSpPr>
          <p:cNvPr id="7" name="Прямоугольник 6"/>
          <p:cNvSpPr/>
          <p:nvPr/>
        </p:nvSpPr>
        <p:spPr>
          <a:xfrm>
            <a:off x="332565" y="5105569"/>
            <a:ext cx="11425269"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2000" b="1" i="1" dirty="0" smtClean="0">
              <a:solidFill>
                <a:srgbClr val="FFFF00"/>
              </a:solidFill>
              <a:latin typeface="Times New Roman" pitchFamily="18" charset="0"/>
              <a:cs typeface="Times New Roman" pitchFamily="18" charset="0"/>
            </a:endParaRPr>
          </a:p>
          <a:p>
            <a:pPr algn="just"/>
            <a:r>
              <a:rPr lang="kk-KZ" sz="2000" b="1" i="1" dirty="0" smtClean="0">
                <a:solidFill>
                  <a:srgbClr val="0070C0"/>
                </a:solidFill>
                <a:latin typeface="Times New Roman" pitchFamily="18" charset="0"/>
                <a:cs typeface="Times New Roman" pitchFamily="18" charset="0"/>
              </a:rPr>
              <a:t>Дәріскер:"Қоғамдық пәндер" кафедрасының лекторы, әлеуметтік ғылымдар магистрі Есбергенова Гульнур Бакитбековна</a:t>
            </a:r>
            <a:endParaRPr lang="ru-RU" sz="2000" i="1" dirty="0" smtClean="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31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3720" y="336226"/>
            <a:ext cx="9905998" cy="899386"/>
          </a:xfrm>
        </p:spPr>
        <p:txBody>
          <a:bodyPr>
            <a:normAutofit fontScale="90000"/>
          </a:bodyPr>
          <a:lstStyle/>
          <a:p>
            <a:pPr algn="ctr"/>
            <a:r>
              <a:rPr lang="kk-KZ"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Мотивацияның </a:t>
            </a:r>
            <a:r>
              <a:rPr lang="kk-KZ"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психологиялық теориялары</a:t>
            </a:r>
            <a:r>
              <a:rPr lang="ru-RU" dirty="0"/>
              <a:t/>
            </a:r>
            <a:br>
              <a:rPr lang="ru-RU" dirty="0"/>
            </a:br>
            <a:endParaRPr lang="ru-RU" dirty="0"/>
          </a:p>
        </p:txBody>
      </p:sp>
      <p:sp>
        <p:nvSpPr>
          <p:cNvPr id="3" name="Объект 2"/>
          <p:cNvSpPr>
            <a:spLocks noGrp="1"/>
          </p:cNvSpPr>
          <p:nvPr>
            <p:ph idx="1"/>
          </p:nvPr>
        </p:nvSpPr>
        <p:spPr>
          <a:xfrm>
            <a:off x="762000" y="1399032"/>
            <a:ext cx="10738338" cy="5029200"/>
          </a:xfrm>
        </p:spPr>
        <p:txBody>
          <a:bodyPr>
            <a:normAutofit/>
          </a:bodyPr>
          <a:lstStyle/>
          <a:p>
            <a:pPr algn="just"/>
            <a:r>
              <a:rPr lang="en-US" sz="1800" dirty="0" smtClean="0">
                <a:latin typeface="Times New Roman" panose="02020603050405020304" pitchFamily="18" charset="0"/>
                <a:cs typeface="Times New Roman" panose="02020603050405020304" pitchFamily="18" charset="0"/>
              </a:rPr>
              <a:t>             </a:t>
            </a:r>
            <a:r>
              <a:rPr lang="kk-KZ" sz="1800" dirty="0" smtClean="0">
                <a:latin typeface="Times New Roman" panose="02020603050405020304" pitchFamily="18" charset="0"/>
                <a:cs typeface="Times New Roman" panose="02020603050405020304" pitchFamily="18" charset="0"/>
              </a:rPr>
              <a:t>Мотивтi </a:t>
            </a:r>
            <a:r>
              <a:rPr lang="kk-KZ" sz="1800" dirty="0">
                <a:latin typeface="Times New Roman" panose="02020603050405020304" pitchFamily="18" charset="0"/>
                <a:cs typeface="Times New Roman" panose="02020603050405020304" pitchFamily="18" charset="0"/>
              </a:rPr>
              <a:t>адамның белсендiлiгiнiң себептерi ретiнде түсiндiрудiң алғашқы талпыныстары антикалық дәуiрден басталады. Аристотель өзiнiң “Жан туралы” трактатында  жан функцияларының iшiнен “бiр нәрсеге” деген немесе “бiр нәрседен” адамның ұмтылысын бөлiп көрсетедi. </a:t>
            </a:r>
            <a:endParaRPr lang="ru-RU" sz="1800" dirty="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            </a:t>
            </a:r>
            <a:r>
              <a:rPr lang="kk-KZ" sz="1800" dirty="0" smtClean="0">
                <a:latin typeface="Times New Roman" panose="02020603050405020304" pitchFamily="18" charset="0"/>
                <a:cs typeface="Times New Roman" panose="02020603050405020304" pitchFamily="18" charset="0"/>
              </a:rPr>
              <a:t>Платон </a:t>
            </a:r>
            <a:r>
              <a:rPr lang="kk-KZ" sz="1800" dirty="0">
                <a:latin typeface="Times New Roman" panose="02020603050405020304" pitchFamily="18" charset="0"/>
                <a:cs typeface="Times New Roman" panose="02020603050405020304" pitchFamily="18" charset="0"/>
              </a:rPr>
              <a:t>мотивтердiң шиеленiсiн жанның ақылды бөлiгi  мен ашкөз бөлiгi арасындағы күрес ретiнде қарастырады. </a:t>
            </a:r>
            <a:endParaRPr lang="ru-RU" sz="1800" dirty="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              </a:t>
            </a:r>
            <a:r>
              <a:rPr lang="kk-KZ" sz="1800" dirty="0" smtClean="0">
                <a:latin typeface="Times New Roman" panose="02020603050405020304" pitchFamily="18" charset="0"/>
                <a:cs typeface="Times New Roman" panose="02020603050405020304" pitchFamily="18" charset="0"/>
              </a:rPr>
              <a:t>Мотивация </a:t>
            </a:r>
            <a:r>
              <a:rPr lang="kk-KZ" sz="1800" dirty="0">
                <a:latin typeface="Times New Roman" panose="02020603050405020304" pitchFamily="18" charset="0"/>
                <a:cs typeface="Times New Roman" panose="02020603050405020304" pitchFamily="18" charset="0"/>
              </a:rPr>
              <a:t>туралы теориялар ежелгi грек философтары мен теологтары iлiмдерiндегi</a:t>
            </a:r>
            <a:r>
              <a:rPr lang="kk-KZ" sz="1800" b="1" dirty="0">
                <a:latin typeface="Times New Roman" panose="02020603050405020304" pitchFamily="18" charset="0"/>
                <a:cs typeface="Times New Roman" panose="02020603050405020304" pitchFamily="18" charset="0"/>
              </a:rPr>
              <a:t> рационализм және ирррационализм</a:t>
            </a:r>
            <a:r>
              <a:rPr lang="kk-KZ" sz="1800" dirty="0">
                <a:latin typeface="Times New Roman" panose="02020603050405020304" pitchFamily="18" charset="0"/>
                <a:cs typeface="Times New Roman" panose="02020603050405020304" pitchFamily="18" charset="0"/>
              </a:rPr>
              <a:t> бағыттарымен бiрге дамыды. ХIХ ғасырдың ортасына дейiн ықпалы басым болған рационалистiк позициясы бойынша, адам жануарларға еш қатысы жоқ ерекше жаратылыс ретiнде қарастырылды. </a:t>
            </a:r>
            <a:r>
              <a:rPr lang="ru-RU" sz="1800" dirty="0">
                <a:latin typeface="Times New Roman" panose="02020603050405020304" pitchFamily="18" charset="0"/>
                <a:cs typeface="Times New Roman" panose="02020603050405020304" pitchFamily="18" charset="0"/>
              </a:rPr>
              <a:t>Тек </a:t>
            </a:r>
            <a:r>
              <a:rPr lang="ru-RU" sz="1800" dirty="0" err="1">
                <a:latin typeface="Times New Roman" panose="02020603050405020304" pitchFamily="18" charset="0"/>
                <a:cs typeface="Times New Roman" panose="02020603050405020304" pitchFamily="18" charset="0"/>
              </a:rPr>
              <a:t>адам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ғана</a:t>
            </a:r>
            <a:r>
              <a:rPr lang="ru-RU" sz="1800" dirty="0">
                <a:latin typeface="Times New Roman" panose="02020603050405020304" pitchFamily="18" charset="0"/>
                <a:cs typeface="Times New Roman" panose="02020603050405020304" pitchFamily="18" charset="0"/>
              </a:rPr>
              <a:t> сана, </a:t>
            </a:r>
            <a:r>
              <a:rPr lang="ru-RU" sz="1800" dirty="0" err="1">
                <a:latin typeface="Times New Roman" panose="02020603050405020304" pitchFamily="18" charset="0"/>
                <a:cs typeface="Times New Roman" panose="02020603050405020304" pitchFamily="18" charset="0"/>
              </a:rPr>
              <a:t>ақыл</a:t>
            </a:r>
            <a:r>
              <a:rPr lang="ru-RU" sz="1800" dirty="0">
                <a:latin typeface="Times New Roman" panose="02020603050405020304" pitchFamily="18" charset="0"/>
                <a:cs typeface="Times New Roman" panose="02020603050405020304" pitchFamily="18" charset="0"/>
              </a:rPr>
              <a:t>-ой, </a:t>
            </a:r>
            <a:r>
              <a:rPr lang="ru-RU" sz="1800" dirty="0" err="1">
                <a:latin typeface="Times New Roman" panose="02020603050405020304" pitchFamily="18" charset="0"/>
                <a:cs typeface="Times New Roman" panose="02020603050405020304" pitchFamily="18" charset="0"/>
              </a:rPr>
              <a:t>ерiк-жiгерге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ие</a:t>
            </a:r>
            <a:r>
              <a:rPr lang="ru-RU" sz="1800" dirty="0">
                <a:latin typeface="Times New Roman" panose="02020603050405020304" pitchFamily="18" charset="0"/>
                <a:cs typeface="Times New Roman" panose="02020603050405020304" pitchFamily="18" charset="0"/>
              </a:rPr>
              <a:t> бола </a:t>
            </a:r>
            <a:r>
              <a:rPr lang="ru-RU" sz="1800" dirty="0" err="1">
                <a:latin typeface="Times New Roman" panose="02020603050405020304" pitchFamily="18" charset="0"/>
                <a:cs typeface="Times New Roman" panose="02020603050405020304" pitchFamily="18" charset="0"/>
              </a:rPr>
              <a:t>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бағыт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бойынша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мотивацияның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қозғаушы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күшi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ақыл-ойы</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санасы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еркiмен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байланысты</a:t>
            </a:r>
            <a:r>
              <a:rPr lang="ru-RU" sz="1800" dirty="0">
                <a:latin typeface="Times New Roman" panose="02020603050405020304" pitchFamily="18" charset="0"/>
                <a:cs typeface="Times New Roman" panose="02020603050405020304" pitchFamily="18" charset="0"/>
              </a:rPr>
              <a:t>.</a:t>
            </a:r>
          </a:p>
          <a:p>
            <a:pPr algn="just"/>
            <a:r>
              <a:rPr lang="en-US" dirty="0" smtClean="0"/>
              <a:t>  </a:t>
            </a:r>
            <a:endParaRPr lang="ru-RU" dirty="0"/>
          </a:p>
        </p:txBody>
      </p:sp>
    </p:spTree>
    <p:extLst>
      <p:ext uri="{BB962C8B-B14F-4D97-AF65-F5344CB8AC3E}">
        <p14:creationId xmlns="" xmlns:p14="http://schemas.microsoft.com/office/powerpoint/2010/main" val="282892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2057" y="678766"/>
            <a:ext cx="7108405" cy="5998464"/>
          </a:xfrm>
        </p:spPr>
        <p:txBody>
          <a:bodyPr>
            <a:normAutofit/>
          </a:bodyPr>
          <a:lstStyle/>
          <a:p>
            <a:pPr algn="just">
              <a:spcBef>
                <a:spcPts val="0"/>
              </a:spcBef>
            </a:pPr>
            <a:r>
              <a:rPr lang="en-US" sz="2000" b="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Иррационализм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негiзiнен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жануарлар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әлемi туралы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iлiм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Мұнда жануардың адамнан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ерекшелiгi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оның жүрiс -тұрысы ерiксiз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санасыз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биологиялық жоспарда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жүзеге асып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органикалық қажеттiлiктерге сүйенедi.</a:t>
            </a:r>
            <a:r>
              <a:rPr lang="ru-RU" sz="2000" dirty="0" smtClean="0">
                <a:latin typeface="Times New Roman" panose="02020603050405020304" pitchFamily="18" charset="0"/>
                <a:cs typeface="Times New Roman" panose="02020603050405020304" pitchFamily="18" charset="0"/>
              </a:rPr>
              <a:t> </a:t>
            </a:r>
          </a:p>
          <a:p>
            <a:pPr algn="just">
              <a:spcBef>
                <a:spcPts val="0"/>
              </a:spcBef>
            </a:pP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Мотивация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психологиялық теориялардың дамуында</a:t>
            </a:r>
            <a:r>
              <a:rPr lang="ru-RU" sz="2000" dirty="0">
                <a:latin typeface="Times New Roman" panose="02020603050405020304" pitchFamily="18" charset="0"/>
                <a:cs typeface="Times New Roman" panose="02020603050405020304" pitchFamily="18" charset="0"/>
              </a:rPr>
              <a:t>  ХVII-ХVIII </a:t>
            </a:r>
            <a:r>
              <a:rPr lang="ru-RU" sz="2000" dirty="0" err="1">
                <a:latin typeface="Times New Roman" panose="02020603050405020304" pitchFamily="18" charset="0"/>
                <a:cs typeface="Times New Roman" panose="02020603050405020304" pitchFamily="18" charset="0"/>
              </a:rPr>
              <a:t>ғасырда жоғарыдағы аталған  идеялар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рационалистiк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иррационалистiк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негiзiнде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құрылған екi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теорияның маңызы зор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Бiрiншi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iс-әрекетi</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жүрiс-тұрысын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рационалистiк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тұрғыда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түсiндiрушi</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Шешiм</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қабылдау</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теориясы</a:t>
            </a:r>
            <a:r>
              <a:rPr lang="ru-RU" sz="2000" dirty="0">
                <a:latin typeface="Times New Roman" panose="02020603050405020304" pitchFamily="18" charset="0"/>
                <a:cs typeface="Times New Roman" panose="02020603050405020304" pitchFamily="18" charset="0"/>
              </a:rPr>
              <a:t>-экономика </a:t>
            </a:r>
            <a:r>
              <a:rPr lang="ru-RU" sz="2000" dirty="0" err="1">
                <a:latin typeface="Times New Roman" panose="02020603050405020304" pitchFamily="18" charset="0"/>
                <a:cs typeface="Times New Roman" panose="02020603050405020304" pitchFamily="18" charset="0"/>
              </a:rPr>
              <a:t>саласына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математикалық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бiлiмдердiң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енгiзiлуiне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экономикалық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жүрiс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тұрыстық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шешiм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Кейiннен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iс-әрекетiнiң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сферасына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қатыстырылды</a:t>
            </a:r>
            <a:r>
              <a:rPr lang="ru-RU" sz="2000" dirty="0">
                <a:latin typeface="Times New Roman" panose="02020603050405020304" pitchFamily="18" charset="0"/>
                <a:cs typeface="Times New Roman" panose="02020603050405020304" pitchFamily="18" charset="0"/>
              </a:rPr>
              <a:t>. </a:t>
            </a:r>
          </a:p>
          <a:p>
            <a:pPr algn="just"/>
            <a:endParaRPr lang="ru-RU" sz="1800" dirty="0"/>
          </a:p>
        </p:txBody>
      </p:sp>
      <p:pic>
        <p:nvPicPr>
          <p:cNvPr id="4" name="Рисунок 3"/>
          <p:cNvPicPr>
            <a:picLocks noChangeAspect="1"/>
          </p:cNvPicPr>
          <p:nvPr/>
        </p:nvPicPr>
        <p:blipFill rotWithShape="1">
          <a:blip r:embed="rId2"/>
          <a:srcRect r="32981"/>
          <a:stretch/>
        </p:blipFill>
        <p:spPr>
          <a:xfrm>
            <a:off x="7586133" y="451104"/>
            <a:ext cx="3984545" cy="43201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24486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0616" y="182943"/>
            <a:ext cx="10539046" cy="4023297"/>
          </a:xfrm>
        </p:spPr>
        <p:txBody>
          <a:bodyPr>
            <a:normAutofit/>
          </a:bodyPr>
          <a:lstStyle/>
          <a:p>
            <a:pPr marL="0" indent="0" algn="just">
              <a:buNone/>
            </a:pPr>
            <a:r>
              <a:rPr lang="en-US"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Екiншiсi</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iс-әрекетi </a:t>
            </a:r>
            <a:r>
              <a:rPr lang="ru-RU" sz="1800" dirty="0">
                <a:latin typeface="Times New Roman" panose="02020603050405020304" pitchFamily="18" charset="0"/>
                <a:cs typeface="Times New Roman" panose="02020603050405020304" pitchFamily="18" charset="0"/>
              </a:rPr>
              <a:t>мен </a:t>
            </a:r>
            <a:r>
              <a:rPr lang="ru-RU" sz="1800" dirty="0" err="1">
                <a:latin typeface="Times New Roman" panose="02020603050405020304" pitchFamily="18" charset="0"/>
                <a:cs typeface="Times New Roman" panose="02020603050405020304" pitchFamily="18" charset="0"/>
              </a:rPr>
              <a:t>жүрiс-тұрысын иррационалдық тұрғыда түсiндiрушi </a:t>
            </a:r>
            <a:r>
              <a:rPr lang="ru-RU" sz="1800" dirty="0">
                <a:latin typeface="Times New Roman" panose="02020603050405020304" pitchFamily="18" charset="0"/>
                <a:cs typeface="Times New Roman" panose="02020603050405020304" pitchFamily="18" charset="0"/>
              </a:rPr>
              <a:t>“</a:t>
            </a:r>
            <a:r>
              <a:rPr lang="ru-RU" sz="1800" b="1" dirty="0">
                <a:latin typeface="Times New Roman" panose="02020603050405020304" pitchFamily="18" charset="0"/>
                <a:cs typeface="Times New Roman" panose="02020603050405020304" pitchFamily="18" charset="0"/>
              </a:rPr>
              <a:t>Автоматизм” </a:t>
            </a:r>
            <a:r>
              <a:rPr lang="ru-RU" sz="1800" dirty="0" err="1">
                <a:latin typeface="Times New Roman" panose="02020603050405020304" pitchFamily="18" charset="0"/>
                <a:cs typeface="Times New Roman" panose="02020603050405020304" pitchFamily="18" charset="0"/>
              </a:rPr>
              <a:t>теориясы</a:t>
            </a:r>
            <a:r>
              <a:rPr lang="ru-RU" sz="1800" dirty="0">
                <a:latin typeface="Times New Roman" panose="02020603050405020304" pitchFamily="18" charset="0"/>
                <a:cs typeface="Times New Roman" panose="02020603050405020304" pitchFamily="18" charset="0"/>
              </a:rPr>
              <a:t>- осы </a:t>
            </a:r>
            <a:r>
              <a:rPr lang="ru-RU" sz="1800" dirty="0" err="1">
                <a:latin typeface="Times New Roman" panose="02020603050405020304" pitchFamily="18" charset="0"/>
                <a:cs typeface="Times New Roman" panose="02020603050405020304" pitchFamily="18" charset="0"/>
              </a:rPr>
              <a:t>ғасырдағы </a:t>
            </a:r>
            <a:r>
              <a:rPr lang="ru-RU" sz="1800" dirty="0">
                <a:latin typeface="Times New Roman" panose="02020603050405020304" pitchFamily="18" charset="0"/>
                <a:cs typeface="Times New Roman" panose="02020603050405020304" pitchFamily="18" charset="0"/>
              </a:rPr>
              <a:t>механика </a:t>
            </a:r>
            <a:r>
              <a:rPr lang="ru-RU" sz="1800" dirty="0" err="1">
                <a:latin typeface="Times New Roman" panose="02020603050405020304" pitchFamily="18" charset="0"/>
                <a:cs typeface="Times New Roman" panose="02020603050405020304" pitchFamily="18" charset="0"/>
              </a:rPr>
              <a:t>жетiстiктерi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нәтижесiнде пайда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болып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кейiннен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тiрi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организмнiң сыртқы әсерге тума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автоматты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механикалық жауабын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қарастыратын </a:t>
            </a:r>
            <a:r>
              <a:rPr lang="ru-RU" sz="1800" dirty="0">
                <a:latin typeface="Times New Roman" panose="02020603050405020304" pitchFamily="18" charset="0"/>
                <a:cs typeface="Times New Roman" panose="02020603050405020304" pitchFamily="18" charset="0"/>
              </a:rPr>
              <a:t>рефлекс </a:t>
            </a:r>
            <a:r>
              <a:rPr lang="ru-RU" sz="1800" dirty="0" err="1">
                <a:latin typeface="Times New Roman" panose="02020603050405020304" pitchFamily="18" charset="0"/>
                <a:cs typeface="Times New Roman" panose="02020603050405020304" pitchFamily="18" charset="0"/>
              </a:rPr>
              <a:t>идеясымен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жалғасты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теориялардың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бiрi-адам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екiншiсi-жануар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жүрiс-тұрысын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түсiндiруге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бағытталған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бiр-бiрiне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тәуелсiз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философиялық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iлiмдердiң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үлкен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лагерiне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негiзделген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мотивациясының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қозғаушы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күшi</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туралы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теориялар</a:t>
            </a:r>
            <a:r>
              <a:rPr lang="ru-RU" sz="1800" dirty="0">
                <a:latin typeface="Times New Roman" panose="02020603050405020304" pitchFamily="18" charset="0"/>
                <a:cs typeface="Times New Roman" panose="02020603050405020304" pitchFamily="18" charset="0"/>
              </a:rPr>
              <a:t> ХIХ ғ. </a:t>
            </a:r>
            <a:r>
              <a:rPr lang="ru-RU" sz="1800" dirty="0" err="1">
                <a:latin typeface="Times New Roman" panose="02020603050405020304" pitchFamily="18" charset="0"/>
                <a:cs typeface="Times New Roman" panose="02020603050405020304" pitchFamily="18" charset="0"/>
              </a:rPr>
              <a:t>аяғына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дейiн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өмiр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сүрдi</a:t>
            </a:r>
            <a:r>
              <a:rPr lang="ru-RU" sz="1800" dirty="0">
                <a:latin typeface="Times New Roman" panose="02020603050405020304" pitchFamily="18" charset="0"/>
                <a:cs typeface="Times New Roman" panose="02020603050405020304" pitchFamily="18" charset="0"/>
              </a:rPr>
              <a:t>.</a:t>
            </a:r>
          </a:p>
          <a:p>
            <a:pPr algn="just"/>
            <a:endParaRPr lang="ru-RU" sz="1800" dirty="0"/>
          </a:p>
        </p:txBody>
      </p:sp>
      <p:pic>
        <p:nvPicPr>
          <p:cNvPr id="4" name="Рисунок 3"/>
          <p:cNvPicPr>
            <a:picLocks noChangeAspect="1"/>
          </p:cNvPicPr>
          <p:nvPr/>
        </p:nvPicPr>
        <p:blipFill rotWithShape="1">
          <a:blip r:embed="rId2"/>
          <a:srcRect l="2533" t="50533" r="19966" b="3067"/>
          <a:stretch/>
        </p:blipFill>
        <p:spPr>
          <a:xfrm>
            <a:off x="1540933" y="2336800"/>
            <a:ext cx="8151707" cy="2743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80296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8246" y="363414"/>
            <a:ext cx="7725508" cy="4601777"/>
          </a:xfrm>
        </p:spPr>
        <p:txBody>
          <a:bodyPr>
            <a:normAutofit fontScale="77500" lnSpcReduction="20000"/>
          </a:bodyPr>
          <a:lstStyle/>
          <a:p>
            <a:pPr algn="just"/>
            <a:r>
              <a:rPr lang="en-US"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ХIХғ</a:t>
            </a:r>
            <a:r>
              <a:rPr lang="ru-RU" sz="2800" dirty="0" err="1">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екiншi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жартысы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барлық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ғылымдар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саласы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үшiн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күрделi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жаңалықтарға</a:t>
            </a:r>
            <a:r>
              <a:rPr lang="ru-RU" sz="2800" dirty="0">
                <a:latin typeface="Times New Roman" panose="02020603050405020304" pitchFamily="18" charset="0"/>
                <a:cs typeface="Times New Roman" panose="02020603050405020304" pitchFamily="18" charset="0"/>
              </a:rPr>
              <a:t> толы </a:t>
            </a:r>
            <a:r>
              <a:rPr lang="ru-RU" sz="2800" dirty="0" err="1">
                <a:latin typeface="Times New Roman" panose="02020603050405020304" pitchFamily="18" charset="0"/>
                <a:cs typeface="Times New Roman" panose="02020603050405020304" pitchFamily="18" charset="0"/>
              </a:rPr>
              <a:t>болды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Соның</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бiрi-Дарвиннiң</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эволюциялық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теориясы</a:t>
            </a:r>
            <a:r>
              <a:rPr lang="ru-RU" sz="2800" dirty="0" smtClean="0">
                <a:latin typeface="Times New Roman" panose="02020603050405020304" pitchFamily="18" charset="0"/>
                <a:cs typeface="Times New Roman" panose="02020603050405020304" pitchFamily="18" charset="0"/>
              </a:rPr>
              <a:t>”.Дарвин </a:t>
            </a:r>
            <a:r>
              <a:rPr lang="ru-RU" sz="2800" dirty="0" err="1">
                <a:latin typeface="Times New Roman" panose="02020603050405020304" pitchFamily="18" charset="0"/>
                <a:cs typeface="Times New Roman" panose="02020603050405020304" pitchFamily="18" charset="0"/>
              </a:rPr>
              <a:t>өз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iлiмi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арқылы</a:t>
            </a:r>
            <a:r>
              <a:rPr lang="ru-RU" sz="2800" dirty="0">
                <a:latin typeface="Times New Roman" panose="02020603050405020304" pitchFamily="18" charset="0"/>
                <a:cs typeface="Times New Roman" panose="02020603050405020304" pitchFamily="18" charset="0"/>
              </a:rPr>
              <a:t> осы </a:t>
            </a:r>
            <a:r>
              <a:rPr lang="ru-RU" sz="2800" dirty="0" err="1">
                <a:latin typeface="Times New Roman" panose="02020603050405020304" pitchFamily="18" charset="0"/>
                <a:cs typeface="Times New Roman" panose="02020603050405020304" pitchFamily="18" charset="0"/>
              </a:rPr>
              <a:t>уақытқа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дейiн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адам</a:t>
            </a:r>
            <a:r>
              <a:rPr lang="ru-RU" sz="2800" dirty="0">
                <a:latin typeface="Times New Roman" panose="02020603050405020304" pitchFamily="18" charset="0"/>
                <a:cs typeface="Times New Roman" panose="02020603050405020304" pitchFamily="18" charset="0"/>
              </a:rPr>
              <a:t> мен </a:t>
            </a:r>
            <a:r>
              <a:rPr lang="ru-RU" sz="2800" dirty="0" err="1">
                <a:latin typeface="Times New Roman" panose="02020603050405020304" pitchFamily="18" charset="0"/>
                <a:cs typeface="Times New Roman" panose="02020603050405020304" pitchFamily="18" charset="0"/>
              </a:rPr>
              <a:t>жануарды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анатомиялық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физиологиялық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психологиялық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тұрғыда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өзара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сиыспайтын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үлкен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топқа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бөлiп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қарастырып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келген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бағыттар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арасында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ғылыми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негiзделген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көпiр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орнатты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алғаш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рет</a:t>
            </a:r>
            <a:r>
              <a:rPr lang="ru-RU" sz="2800" dirty="0">
                <a:latin typeface="Times New Roman" panose="02020603050405020304" pitchFamily="18" charset="0"/>
                <a:cs typeface="Times New Roman" panose="02020603050405020304" pitchFamily="18" charset="0"/>
              </a:rPr>
              <a:t> осы </a:t>
            </a:r>
            <a:r>
              <a:rPr lang="ru-RU" sz="2800" dirty="0" err="1">
                <a:latin typeface="Times New Roman" panose="02020603050405020304" pitchFamily="18" charset="0"/>
                <a:cs typeface="Times New Roman" panose="02020603050405020304" pitchFamily="18" charset="0"/>
              </a:rPr>
              <a:t>екi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тiрi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жаратылысты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жүрiс-тұрыстық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мотивациялық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тұрғыдан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бiр-бiрiне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жақындастырып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әсiресе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қажеттiлiктер</a:t>
            </a:r>
            <a:r>
              <a:rPr lang="ru-RU" sz="2800" dirty="0">
                <a:latin typeface="Times New Roman" panose="02020603050405020304" pitchFamily="18" charset="0"/>
                <a:cs typeface="Times New Roman" panose="02020603050405020304" pitchFamily="18" charset="0"/>
              </a:rPr>
              <a:t> мен </a:t>
            </a:r>
            <a:r>
              <a:rPr lang="ru-RU" sz="2800" dirty="0" err="1">
                <a:latin typeface="Times New Roman" panose="02020603050405020304" pitchFamily="18" charset="0"/>
                <a:cs typeface="Times New Roman" panose="02020603050405020304" pitchFamily="18" charset="0"/>
              </a:rPr>
              <a:t>инстинктердiң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эмоционалды-экспрессивтi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түрде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көрiнуiнде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екеуiне</a:t>
            </a:r>
            <a:r>
              <a:rPr lang="ru-RU" sz="2800" dirty="0">
                <a:latin typeface="Times New Roman" panose="02020603050405020304" pitchFamily="18" charset="0"/>
                <a:cs typeface="Times New Roman" panose="02020603050405020304" pitchFamily="18" charset="0"/>
              </a:rPr>
              <a:t> де </a:t>
            </a:r>
            <a:r>
              <a:rPr lang="ru-RU" sz="2800" dirty="0" err="1">
                <a:latin typeface="Times New Roman" panose="02020603050405020304" pitchFamily="18" charset="0"/>
                <a:cs typeface="Times New Roman" panose="02020603050405020304" pitchFamily="18" charset="0"/>
              </a:rPr>
              <a:t>ортақ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формалар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болатынын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анықтады</a:t>
            </a:r>
            <a:r>
              <a:rPr lang="ru-RU" sz="2800" dirty="0">
                <a:latin typeface="Times New Roman" panose="02020603050405020304" pitchFamily="18" charset="0"/>
                <a:cs typeface="Times New Roman" panose="02020603050405020304" pitchFamily="18" charset="0"/>
              </a:rPr>
              <a:t>. Осы теория </a:t>
            </a:r>
            <a:r>
              <a:rPr lang="ru-RU" sz="2800" dirty="0" err="1">
                <a:latin typeface="Times New Roman" panose="02020603050405020304" pitchFamily="18" charset="0"/>
                <a:cs typeface="Times New Roman" panose="02020603050405020304" pitchFamily="18" charset="0"/>
              </a:rPr>
              <a:t>ықпалымен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адам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жануар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жүрiс-тұрысының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формаларын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зерттеу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қарқыны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өсе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түстi</a:t>
            </a:r>
            <a:r>
              <a:rPr lang="ru-RU" sz="2800" dirty="0">
                <a:latin typeface="Times New Roman" panose="02020603050405020304" pitchFamily="18" charset="0"/>
                <a:cs typeface="Times New Roman" panose="02020603050405020304" pitchFamily="18" charset="0"/>
              </a:rPr>
              <a:t>. </a:t>
            </a:r>
          </a:p>
          <a:p>
            <a:pPr algn="just"/>
            <a:endParaRPr lang="ru-RU" dirty="0"/>
          </a:p>
        </p:txBody>
      </p:sp>
      <p:pic>
        <p:nvPicPr>
          <p:cNvPr id="4" name="Рисунок 3"/>
          <p:cNvPicPr>
            <a:picLocks noChangeAspect="1"/>
          </p:cNvPicPr>
          <p:nvPr/>
        </p:nvPicPr>
        <p:blipFill rotWithShape="1">
          <a:blip r:embed="rId2"/>
          <a:srcRect l="21170" t="55733" r="31391"/>
          <a:stretch/>
        </p:blipFill>
        <p:spPr>
          <a:xfrm>
            <a:off x="8231450" y="342000"/>
            <a:ext cx="3604950" cy="44162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423370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283464"/>
            <a:ext cx="11018520" cy="6236208"/>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Жануарлардың </a:t>
            </a:r>
            <a:r>
              <a:rPr lang="ru-RU" sz="2000" dirty="0" err="1">
                <a:latin typeface="Times New Roman" panose="02020603050405020304" pitchFamily="18" charset="0"/>
                <a:cs typeface="Times New Roman" panose="02020603050405020304" pitchFamily="18" charset="0"/>
              </a:rPr>
              <a:t>жүрiс-тұрысын зерттеуде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В.Келер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Э.Торндайк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адамдардағы инстинкттi</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зерттеуде</a:t>
            </a:r>
            <a:r>
              <a:rPr lang="ru-RU" sz="2000" dirty="0">
                <a:latin typeface="Times New Roman" panose="02020603050405020304" pitchFamily="18" charset="0"/>
                <a:cs typeface="Times New Roman" panose="02020603050405020304" pitchFamily="18" charset="0"/>
              </a:rPr>
              <a:t> З.Фрейд, </a:t>
            </a:r>
            <a:r>
              <a:rPr lang="ru-RU" sz="2000" dirty="0" err="1">
                <a:latin typeface="Times New Roman" panose="02020603050405020304" pitchFamily="18" charset="0"/>
                <a:cs typeface="Times New Roman" panose="02020603050405020304" pitchFamily="18" charset="0"/>
              </a:rPr>
              <a:t>У.Макдауголл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И.Павловтың теорияларын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айтуға болады</a:t>
            </a:r>
            <a:r>
              <a:rPr lang="kk-KZ"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indent="0" algn="just">
              <a:buNone/>
            </a:pPr>
            <a:r>
              <a:rPr lang="kk-KZ" sz="2000" dirty="0">
                <a:latin typeface="Times New Roman" panose="02020603050405020304" pitchFamily="18" charset="0"/>
                <a:cs typeface="Times New Roman" panose="02020603050405020304" pitchFamily="18" charset="0"/>
              </a:rPr>
              <a:t>Бiздiң ғасырымыздың 20-шы жылдарында шетел психологиясында “инстинкт” түсiнiгi неғұрлым әйгiлi түсiнiк болды. Осындай мәнi бойынша, биологиялық иррационалдық теориялардың бiрi-З.Фрейд пен У.Макдоуголл негiзiн салған “Инстинкттер теориясы” болды. Олар адам жүрiс-тұрысының қозғаушы күштерiнiң себебiн тума инстинктерден iздеуге батыл қадам жасады. З.Фрейд бойынша мұндай инстинкттер саны үшеу; өмiр сүру, өлiм, агрессивтiлiк инстинктерi. </a:t>
            </a:r>
            <a:endParaRPr lang="ru-RU"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У.Макдауголл </a:t>
            </a:r>
            <a:r>
              <a:rPr lang="kk-KZ" sz="2000" dirty="0">
                <a:latin typeface="Times New Roman" panose="02020603050405020304" pitchFamily="18" charset="0"/>
                <a:cs typeface="Times New Roman" panose="02020603050405020304" pitchFamily="18" charset="0"/>
              </a:rPr>
              <a:t>инстинктiнiң негiзгi санына қатысты ретпен белгiленген ұғымды кеңейтiп және он инстинктiден тұратын жиынтықты ұсынды: өнертапқыштық, құрылыс, әуес, қашу, кезең, төбелесу, ата-аналық, жек көрушiлiк, өзiн кем тұту, өз-өзiн сендiру инстинктiсi. У.Макдауголл өзiнiң кейiнгi жұмысында негiзiнен органикалық қажеттiлiкке тиiстi тағы 8-инстинктiнi қосты. өсынылған инстинктер санының көбеюiне қарамастан, оның теориясының негiзi жануарлардың жүрiс-тұрысымен ұқсастықта қолданылды.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1102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9_yMpsXxMAAAAlAAAAEQAAAC8BAAAAkAAAAEgAAACQAAAASAAAAAAAAAAA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AcAAAA4AAAAAAAAAAAAAAAAAAAA////AAAAAAAAAAAAAAAAAAAAAAAAAAAAAAAAAAAAAABkAAAAZAAAAAAAAAAjAAAABAAAAGQAAAAXAAAAFAAAAAAAAAAAAAAA/38AAP9/AAAAAAAACQAAAAQAAABQHw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9wV/f38BAAAAAAAAAAAAAAAAAAAAAAAAAAAAAAAAAAAAAAAAAAD//9kCf39/AHd3dwPMzMwAwMD/AH9/fwAAAAAAAAAAAAAAAAD///8AAAAAACEAAAAYAAAAFAAAAIALAACqAgAA6jwAALonAAAAAAAAJgAAAAgAAAD//////////zAAAAAUAAAAAAAAAAAA//8AAAEAAAD//wAAAQA="/>
              </a:ext>
            </a:extLst>
          </p:cNvPicPr>
          <p:nvPr/>
        </p:nvPicPr>
        <p:blipFill>
          <a:blip r:embed="rId2" cstate="print"/>
          <a:stretch>
            <a:fillRect/>
          </a:stretch>
        </p:blipFill>
        <p:spPr>
          <a:xfrm>
            <a:off x="0" y="0"/>
            <a:ext cx="12192000" cy="6858000"/>
          </a:xfrm>
          <a:prstGeom prst="rect">
            <a:avLst/>
          </a:prstGeom>
          <a:noFill/>
          <a:ln>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9_yMpsXxMAAAAlAAAAEQAAAC8BAAAAkAAAAEgAAACQAAAASAAAAAAAAAAA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AcAAAA4AAAAAAAAAAAAAAAAAAAA////AAAAAAAAAAAAAAAAAAAAAAAAAAAAAAAAAAAAAABkAAAAZAAAAAAAAAAjAAAABAAAAGQAAAAXAAAAFAAAAAAAAAAAAAAA/38AAP9/AAAAAAAACQAAAAQAAABQHw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9wV/f38BAAAAAAAAAAAAAAAAAAAAAAAAAAAAAAAAAAAAAAAAAAD//9kCf39/AHd3dwPMzMwAwMD/AH9/fwAAAAAAAAAAAAAAAAD///8AAAAAACEAAAAYAAAAFAAAAOsLAABKAwAAdzsAAOcmAAAAAAAAJgAAAAgAAAD//////////zAAAAAUAAAAAAAAAAAA//8AAAEAAAD//wAAAQA="/>
              </a:ext>
            </a:extLst>
          </p:cNvPicPr>
          <p:nvPr/>
        </p:nvPicPr>
        <p:blipFill>
          <a:blip r:embed="rId2" cstate="print"/>
          <a:stretch>
            <a:fillRect/>
          </a:stretch>
        </p:blipFill>
        <p:spPr>
          <a:xfrm>
            <a:off x="1" y="0"/>
            <a:ext cx="12192000" cy="6858000"/>
          </a:xfrm>
          <a:prstGeom prst="rect">
            <a:avLst/>
          </a:prstGeom>
          <a:noFill/>
          <a:ln>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152400" y="172428"/>
            <a:ext cx="11863753" cy="4563696"/>
          </a:xfrm>
        </p:spPr>
        <p:txBody>
          <a:bodyPr>
            <a:noAutofit/>
          </a:bodyPr>
          <a:lstStyle/>
          <a:p>
            <a:r>
              <a:rPr lang="en-US"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А.Маслоудың </a:t>
            </a:r>
            <a:r>
              <a:rPr lang="ru-RU" sz="2200" dirty="0" err="1">
                <a:latin typeface="Times New Roman" panose="02020603050405020304" pitchFamily="18" charset="0"/>
                <a:cs typeface="Times New Roman" panose="02020603050405020304" pitchFamily="18" charset="0"/>
              </a:rPr>
              <a:t>көзқарысы «қажеттілік иерархиясы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аталады</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1. </a:t>
            </a:r>
            <a:r>
              <a:rPr lang="ru-RU" sz="2200" dirty="0" err="1">
                <a:latin typeface="Times New Roman" panose="02020603050405020304" pitchFamily="18" charset="0"/>
                <a:cs typeface="Times New Roman" panose="02020603050405020304" pitchFamily="18" charset="0"/>
              </a:rPr>
              <a:t>Физиологиялық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өмір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сүру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үшін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Бұған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жалпы</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адамдардың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тыныс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тіршілігі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үшін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ауа</a:t>
            </a:r>
            <a:r>
              <a:rPr lang="ru-RU" sz="2200" dirty="0">
                <a:latin typeface="Times New Roman" panose="02020603050405020304" pitchFamily="18" charset="0"/>
                <a:cs typeface="Times New Roman" panose="02020603050405020304" pitchFamily="18" charset="0"/>
              </a:rPr>
              <a:t>, су, </a:t>
            </a:r>
            <a:r>
              <a:rPr lang="ru-RU" sz="2200" dirty="0" err="1">
                <a:latin typeface="Times New Roman" panose="02020603050405020304" pitchFamily="18" charset="0"/>
                <a:cs typeface="Times New Roman" panose="02020603050405020304" pitchFamily="18" charset="0"/>
              </a:rPr>
              <a:t>баспана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демалу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тамақ</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сияқты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қажеттіліктер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жатады</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2. </a:t>
            </a:r>
            <a:r>
              <a:rPr lang="ru-RU" sz="2200" dirty="0" err="1">
                <a:latin typeface="Times New Roman" panose="02020603050405020304" pitchFamily="18" charset="0"/>
                <a:cs typeface="Times New Roman" panose="02020603050405020304" pitchFamily="18" charset="0"/>
              </a:rPr>
              <a:t>Қауіпсіздік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қорғану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қажеттілігіне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қоршаған</a:t>
            </a:r>
            <a:r>
              <a:rPr lang="ru-RU" sz="2200" dirty="0">
                <a:latin typeface="Times New Roman" panose="02020603050405020304" pitchFamily="18" charset="0"/>
                <a:cs typeface="Times New Roman" panose="02020603050405020304" pitchFamily="18" charset="0"/>
              </a:rPr>
              <a:t> орта </a:t>
            </a:r>
            <a:r>
              <a:rPr lang="ru-RU" sz="2200" dirty="0" err="1">
                <a:latin typeface="Times New Roman" panose="02020603050405020304" pitchFamily="18" charset="0"/>
                <a:cs typeface="Times New Roman" panose="02020603050405020304" pitchFamily="18" charset="0"/>
              </a:rPr>
              <a:t>тарапынан</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болатын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физикалық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психологиялық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қауіп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қатерден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қорғану</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қажетілігі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жатады</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3. </a:t>
            </a:r>
            <a:r>
              <a:rPr lang="ru-RU" sz="2200" dirty="0" err="1">
                <a:latin typeface="Times New Roman" panose="02020603050405020304" pitchFamily="18" charset="0"/>
                <a:cs typeface="Times New Roman" panose="02020603050405020304" pitchFamily="18" charset="0"/>
              </a:rPr>
              <a:t>Әлеуметтік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қажеттілік</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бір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біреуге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қатысты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сезімі</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өзіңді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біреулердің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құрметтеу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сезімі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әлеуметтік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қарым-қатынас</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сүйемелдеушілік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сезімдері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жатады</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4. </a:t>
            </a:r>
            <a:r>
              <a:rPr lang="ru-RU" sz="2200" dirty="0" err="1">
                <a:latin typeface="Times New Roman" panose="02020603050405020304" pitchFamily="18" charset="0"/>
                <a:cs typeface="Times New Roman" panose="02020603050405020304" pitchFamily="18" charset="0"/>
              </a:rPr>
              <a:t>Құрметтеу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қажеттілігі</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өзін-өзі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құрметтеу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жеке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басының</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жетістіктері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біліктілігі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басқалардың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өзін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құрметтеуі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жатады</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5. </a:t>
            </a:r>
            <a:r>
              <a:rPr lang="ru-RU" sz="2200" dirty="0" err="1">
                <a:latin typeface="Times New Roman" panose="02020603050405020304" pitchFamily="18" charset="0"/>
                <a:cs typeface="Times New Roman" panose="02020603050405020304" pitchFamily="18" charset="0"/>
              </a:rPr>
              <a:t>Өзін-өзі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көрсету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қажеттілігі</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өзінің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жеке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басының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өсіп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жетілуін</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барлық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мүмкіндіктерін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жүзеге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асыру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қажеттілігі</a:t>
            </a:r>
            <a:r>
              <a:rPr lang="ru-RU" sz="22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215904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7881" y="269396"/>
            <a:ext cx="11365993" cy="2541537"/>
          </a:xfrm>
        </p:spPr>
        <p:txBody>
          <a:bodyPr>
            <a:normAutofit lnSpcReduction="10000"/>
          </a:bodyPr>
          <a:lstStyle/>
          <a:p>
            <a:pPr marL="0" indent="0">
              <a:buNone/>
            </a:pPr>
            <a:r>
              <a:rPr lang="en-US"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Мотивацияның </a:t>
            </a:r>
            <a:r>
              <a:rPr lang="ru-RU" sz="1800" dirty="0" err="1">
                <a:latin typeface="Times New Roman" panose="02020603050405020304" pitchFamily="18" charset="0"/>
                <a:cs typeface="Times New Roman" panose="02020603050405020304" pitchFamily="18" charset="0"/>
              </a:rPr>
              <a:t>іс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жүргізу </a:t>
            </a:r>
            <a:r>
              <a:rPr lang="ru-RU" sz="1800" dirty="0" err="1" smtClean="0">
                <a:latin typeface="Times New Roman" panose="02020603050405020304" pitchFamily="18" charset="0"/>
                <a:cs typeface="Times New Roman" panose="02020603050405020304" pitchFamily="18" charset="0"/>
              </a:rPr>
              <a:t>теориясы</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адамдардың көзқарасын, </a:t>
            </a:r>
            <a:r>
              <a:rPr lang="ru-RU" sz="1800" dirty="0" err="1" smtClean="0">
                <a:latin typeface="Times New Roman" panose="02020603050405020304" pitchFamily="18" charset="0"/>
                <a:cs typeface="Times New Roman" panose="02020603050405020304" pitchFamily="18" charset="0"/>
              </a:rPr>
              <a:t>түсінігін </a:t>
            </a:r>
            <a:r>
              <a:rPr lang="ru-RU" sz="1800" dirty="0" err="1">
                <a:latin typeface="Times New Roman" panose="02020603050405020304" pitchFamily="18" charset="0"/>
                <a:cs typeface="Times New Roman" panose="02020603050405020304" pitchFamily="18" charset="0"/>
              </a:rPr>
              <a:t>ескере</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отырып,олардың </a:t>
            </a:r>
            <a:r>
              <a:rPr lang="ru-RU" sz="1800" dirty="0" err="1">
                <a:latin typeface="Times New Roman" panose="02020603050405020304" pitchFamily="18" charset="0"/>
                <a:cs typeface="Times New Roman" panose="02020603050405020304" pitchFamily="18" charset="0"/>
              </a:rPr>
              <a:t>өздерін </a:t>
            </a:r>
            <a:r>
              <a:rPr lang="ru-RU" sz="1800" dirty="0" err="1" smtClean="0">
                <a:latin typeface="Times New Roman" panose="02020603050405020304" pitchFamily="18" charset="0"/>
                <a:cs typeface="Times New Roman" panose="02020603050405020304" pitchFamily="18" charset="0"/>
              </a:rPr>
              <a:t>қалай </a:t>
            </a:r>
            <a:r>
              <a:rPr lang="ru-RU" sz="1800" dirty="0" err="1">
                <a:latin typeface="Times New Roman" panose="02020603050405020304" pitchFamily="18" charset="0"/>
                <a:cs typeface="Times New Roman" panose="02020603050405020304" pitchFamily="18" charset="0"/>
              </a:rPr>
              <a:t>ұстайтындықтарына қарай негізделген</a:t>
            </a:r>
            <a:r>
              <a:rPr lang="ru-RU"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Мотивацияның</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іс</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жүргізу</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теориясы</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3-ке </a:t>
            </a:r>
            <a:r>
              <a:rPr lang="ru-RU" sz="1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бөлінеді</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Үміттену</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жұмсалған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күш-жігермен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алынатын</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нәтиже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арасындағы</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байланыс</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Әділеттілік</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екі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жұмыс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орындауын</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салыстыру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арқылы</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бағалау</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Портер-</a:t>
            </a:r>
            <a:r>
              <a:rPr lang="ru-RU" sz="1800" dirty="0" err="1">
                <a:latin typeface="Times New Roman" panose="02020603050405020304" pitchFamily="18" charset="0"/>
                <a:cs typeface="Times New Roman" panose="02020603050405020304" pitchFamily="18" charset="0"/>
              </a:rPr>
              <a:t>Лоулер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моделі</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қажетсіну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үміттену</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әділеттілікті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көтермелеу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еңбек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нәтижесіне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қанағаттану</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сезімі</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7189" t="58267" r="44973" b="7467"/>
          <a:stretch/>
        </p:blipFill>
        <p:spPr>
          <a:xfrm>
            <a:off x="1964268" y="2878667"/>
            <a:ext cx="8669866" cy="21844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52305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sz="half" idx="1"/>
          </p:nvPr>
        </p:nvSpPr>
        <p:spPr>
          <a:xfrm>
            <a:off x="93785" y="1308296"/>
            <a:ext cx="5158153" cy="5138928"/>
          </a:xfrm>
        </p:spPr>
        <p:txBody>
          <a:bodyPr>
            <a:noAutofit/>
          </a:bodyPr>
          <a:lstStyle/>
          <a:p>
            <a:pPr marL="0" indent="0" algn="just">
              <a:buNone/>
            </a:pPr>
            <a:r>
              <a:rPr lang="en-US" sz="1600" b="1" dirty="0" smtClean="0">
                <a:latin typeface="Times New Roman" panose="02020603050405020304" pitchFamily="18" charset="0"/>
                <a:cs typeface="Times New Roman" panose="02020603050405020304" pitchFamily="18" charset="0"/>
              </a:rPr>
              <a:t>       </a:t>
            </a:r>
            <a:r>
              <a:rPr lang="ru-RU" sz="1600" b="1" dirty="0" err="1" smtClean="0">
                <a:solidFill>
                  <a:srgbClr val="002060"/>
                </a:solidFill>
                <a:latin typeface="Times New Roman" panose="02020603050405020304" pitchFamily="18" charset="0"/>
                <a:cs typeface="Times New Roman" panose="02020603050405020304" pitchFamily="18" charset="0"/>
              </a:rPr>
              <a:t>Ішкі</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b="1" dirty="0">
                <a:solidFill>
                  <a:srgbClr val="002060"/>
                </a:solidFill>
                <a:latin typeface="Times New Roman" panose="02020603050405020304" pitchFamily="18" charset="0"/>
                <a:cs typeface="Times New Roman" panose="02020603050405020304" pitchFamily="18" charset="0"/>
              </a:rPr>
              <a:t>мотивация </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сыртқы </a:t>
            </a:r>
            <a:r>
              <a:rPr lang="ru-RU" sz="1600" dirty="0">
                <a:solidFill>
                  <a:srgbClr val="002060"/>
                </a:solidFill>
                <a:latin typeface="Times New Roman" panose="02020603050405020304" pitchFamily="18" charset="0"/>
                <a:cs typeface="Times New Roman" panose="02020603050405020304" pitchFamily="18" charset="0"/>
              </a:rPr>
              <a:t>орта </a:t>
            </a:r>
            <a:r>
              <a:rPr lang="ru-RU" sz="1600" dirty="0" err="1">
                <a:solidFill>
                  <a:srgbClr val="002060"/>
                </a:solidFill>
                <a:latin typeface="Times New Roman" panose="02020603050405020304" pitchFamily="18" charset="0"/>
                <a:cs typeface="Times New Roman" panose="02020603050405020304" pitchFamily="18" charset="0"/>
              </a:rPr>
              <a:t>қалай болуына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қарамастан мотивациялық </a:t>
            </a:r>
            <a:r>
              <a:rPr lang="ru-RU" sz="1600" dirty="0" err="1">
                <a:solidFill>
                  <a:srgbClr val="002060"/>
                </a:solidFill>
                <a:latin typeface="Times New Roman" panose="02020603050405020304" pitchFamily="18" charset="0"/>
                <a:cs typeface="Times New Roman" panose="02020603050405020304" pitchFamily="18" charset="0"/>
              </a:rPr>
              <a:t>талпыныс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ішкі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ниеттен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оянады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 мақсат </a:t>
            </a:r>
            <a:r>
              <a:rPr lang="ru-RU" sz="1600" dirty="0" err="1" smtClean="0">
                <a:solidFill>
                  <a:srgbClr val="002060"/>
                </a:solidFill>
                <a:latin typeface="Times New Roman" panose="02020603050405020304" pitchFamily="18" charset="0"/>
                <a:cs typeface="Times New Roman" panose="02020603050405020304" pitchFamily="18" charset="0"/>
              </a:rPr>
              <a:t>атаулы</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субъективті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болады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Онда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міндеттің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өзі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құштарлық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шаттық</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туғызады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Сыртқы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себеп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емес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ішкі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ұнату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негізгі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қозғалыс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түрткісі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болады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Ішкі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мотивацияның артықшылығы, міндетке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қарата </a:t>
            </a:r>
            <a:r>
              <a:rPr lang="ru-RU" sz="1600" dirty="0" err="1" smtClean="0">
                <a:solidFill>
                  <a:srgbClr val="002060"/>
                </a:solidFill>
                <a:latin typeface="Times New Roman" panose="02020603050405020304" pitchFamily="18" charset="0"/>
                <a:cs typeface="Times New Roman" panose="02020603050405020304" pitchFamily="18" charset="0"/>
              </a:rPr>
              <a:t>ішкі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құштарлық </a:t>
            </a:r>
            <a:r>
              <a:rPr lang="ru-RU" sz="1600" dirty="0" err="1">
                <a:solidFill>
                  <a:srgbClr val="002060"/>
                </a:solidFill>
                <a:latin typeface="Times New Roman" panose="02020603050405020304" pitchFamily="18" charset="0"/>
                <a:cs typeface="Times New Roman" panose="02020603050405020304" pitchFamily="18" charset="0"/>
              </a:rPr>
              <a:t>оянған жағдайда адамның өз артықшылықтары түгел </a:t>
            </a:r>
            <a:r>
              <a:rPr lang="ru-RU" sz="1600" dirty="0" err="1" smtClean="0">
                <a:solidFill>
                  <a:srgbClr val="002060"/>
                </a:solidFill>
                <a:latin typeface="Times New Roman" panose="02020603050405020304" pitchFamily="18" charset="0"/>
                <a:cs typeface="Times New Roman" panose="02020603050405020304" pitchFamily="18" charset="0"/>
              </a:rPr>
              <a:t>іске</a:t>
            </a:r>
            <a:r>
              <a:rPr lang="en-US"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қосылады </a:t>
            </a:r>
            <a:r>
              <a:rPr lang="ru-RU" sz="1600" dirty="0" err="1">
                <a:solidFill>
                  <a:srgbClr val="002060"/>
                </a:solidFill>
                <a:latin typeface="Times New Roman" panose="02020603050405020304" pitchFamily="18" charset="0"/>
                <a:cs typeface="Times New Roman" panose="02020603050405020304" pitchFamily="18" charset="0"/>
              </a:rPr>
              <a:t>және міндетті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орындауға қажетті қабілет </a:t>
            </a:r>
            <a:r>
              <a:rPr lang="ru-RU" sz="1600" dirty="0">
                <a:solidFill>
                  <a:srgbClr val="002060"/>
                </a:solidFill>
                <a:latin typeface="Times New Roman" panose="02020603050405020304" pitchFamily="18" charset="0"/>
                <a:cs typeface="Times New Roman" panose="02020603050405020304" pitchFamily="18" charset="0"/>
              </a:rPr>
              <a:t>пен </a:t>
            </a:r>
            <a:r>
              <a:rPr lang="ru-RU" sz="1600" dirty="0" err="1" smtClean="0">
                <a:solidFill>
                  <a:srgbClr val="002060"/>
                </a:solidFill>
                <a:latin typeface="Times New Roman" panose="02020603050405020304" pitchFamily="18" charset="0"/>
                <a:cs typeface="Times New Roman" panose="02020603050405020304" pitchFamily="18" charset="0"/>
              </a:rPr>
              <a:t>өнерді өздігінен </a:t>
            </a:r>
            <a:r>
              <a:rPr lang="ru-RU" sz="1600" dirty="0" err="1">
                <a:solidFill>
                  <a:srgbClr val="002060"/>
                </a:solidFill>
                <a:latin typeface="Times New Roman" panose="02020603050405020304" pitchFamily="18" charset="0"/>
                <a:cs typeface="Times New Roman" panose="02020603050405020304" pitchFamily="18" charset="0"/>
              </a:rPr>
              <a:t>үйренеді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Ішкі</a:t>
            </a:r>
            <a:r>
              <a:rPr lang="ru-RU" sz="1600" dirty="0">
                <a:solidFill>
                  <a:srgbClr val="002060"/>
                </a:solidFill>
                <a:latin typeface="Times New Roman" panose="02020603050405020304" pitchFamily="18" charset="0"/>
                <a:cs typeface="Times New Roman" panose="02020603050405020304" pitchFamily="18" charset="0"/>
              </a:rPr>
              <a:t> мотивация </a:t>
            </a:r>
            <a:r>
              <a:rPr lang="en-US" sz="1600" dirty="0">
                <a:solidFill>
                  <a:srgbClr val="002060"/>
                </a:solidFill>
                <a:latin typeface="Times New Roman" panose="02020603050405020304" pitchFamily="18" charset="0"/>
                <a:cs typeface="Times New Roman" panose="02020603050405020304" pitchFamily="18" charset="0"/>
              </a:rPr>
              <a:t>XX</a:t>
            </a:r>
            <a:r>
              <a:rPr lang="ru-RU" sz="1600" dirty="0">
                <a:solidFill>
                  <a:srgbClr val="002060"/>
                </a:solidFill>
                <a:latin typeface="Times New Roman" panose="02020603050405020304" pitchFamily="18" charset="0"/>
                <a:cs typeface="Times New Roman" panose="02020603050405020304" pitchFamily="18" charset="0"/>
              </a:rPr>
              <a:t>ғ. 70 </a:t>
            </a:r>
            <a:r>
              <a:rPr lang="ru-RU" sz="1600" dirty="0" err="1">
                <a:solidFill>
                  <a:srgbClr val="002060"/>
                </a:solidFill>
                <a:latin typeface="Times New Roman" panose="02020603050405020304" pitchFamily="18" charset="0"/>
                <a:cs typeface="Times New Roman" panose="02020603050405020304" pitchFamily="18" charset="0"/>
              </a:rPr>
              <a:t>жылдары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әлеуметтік</a:t>
            </a:r>
            <a:r>
              <a:rPr lang="ru-RU" sz="1600" dirty="0" smtClean="0">
                <a:solidFill>
                  <a:srgbClr val="002060"/>
                </a:solidFill>
                <a:latin typeface="Times New Roman" panose="02020603050405020304" pitchFamily="18" charset="0"/>
                <a:cs typeface="Times New Roman" panose="02020603050405020304" pitchFamily="18" charset="0"/>
              </a:rPr>
              <a:t> психология </a:t>
            </a:r>
            <a:r>
              <a:rPr lang="ru-RU" sz="1600" dirty="0">
                <a:solidFill>
                  <a:srgbClr val="002060"/>
                </a:solidFill>
                <a:latin typeface="Times New Roman" panose="02020603050405020304" pitchFamily="18" charset="0"/>
                <a:cs typeface="Times New Roman" panose="02020603050405020304" pitchFamily="18" charset="0"/>
              </a:rPr>
              <a:t>мен </a:t>
            </a:r>
            <a:r>
              <a:rPr lang="ru-RU" sz="1600" dirty="0" err="1">
                <a:solidFill>
                  <a:srgbClr val="002060"/>
                </a:solidFill>
                <a:latin typeface="Times New Roman" panose="02020603050405020304" pitchFamily="18" charset="0"/>
                <a:cs typeface="Times New Roman" panose="02020603050405020304" pitchFamily="18" charset="0"/>
              </a:rPr>
              <a:t>педагогикалық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назарын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аударған</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болатын</a:t>
            </a:r>
            <a:r>
              <a:rPr lang="ru-RU" sz="1600" dirty="0">
                <a:solidFill>
                  <a:srgbClr val="002060"/>
                </a:solidFill>
                <a:latin typeface="Times New Roman" panose="02020603050405020304" pitchFamily="18" charset="0"/>
                <a:cs typeface="Times New Roman" panose="02020603050405020304" pitchFamily="18" charset="0"/>
              </a:rPr>
              <a:t>.</a:t>
            </a:r>
          </a:p>
        </p:txBody>
      </p:sp>
      <p:sp>
        <p:nvSpPr>
          <p:cNvPr id="11" name="Объект 10"/>
          <p:cNvSpPr>
            <a:spLocks noGrp="1"/>
          </p:cNvSpPr>
          <p:nvPr>
            <p:ph sz="half" idx="2"/>
          </p:nvPr>
        </p:nvSpPr>
        <p:spPr>
          <a:xfrm>
            <a:off x="5503333" y="1344168"/>
            <a:ext cx="6390380" cy="5513832"/>
          </a:xfrm>
        </p:spPr>
        <p:txBody>
          <a:bodyPr>
            <a:noAutofit/>
          </a:bodyPr>
          <a:lstStyle/>
          <a:p>
            <a:pPr marL="0" indent="0" algn="just">
              <a:buNone/>
            </a:pPr>
            <a:r>
              <a:rPr lang="en-US" sz="1600" b="1" dirty="0" smtClean="0">
                <a:latin typeface="Times New Roman" panose="02020603050405020304" pitchFamily="18" charset="0"/>
                <a:cs typeface="Times New Roman" panose="02020603050405020304" pitchFamily="18" charset="0"/>
              </a:rPr>
              <a:t>       </a:t>
            </a:r>
            <a:r>
              <a:rPr lang="ru-RU" sz="1600" b="1" dirty="0" err="1" smtClean="0">
                <a:solidFill>
                  <a:srgbClr val="0070C0"/>
                </a:solidFill>
                <a:latin typeface="Times New Roman" panose="02020603050405020304" pitchFamily="18" charset="0"/>
                <a:cs typeface="Times New Roman" panose="02020603050405020304" pitchFamily="18" charset="0"/>
              </a:rPr>
              <a:t>Сыртқы </a:t>
            </a:r>
            <a:r>
              <a:rPr lang="ru-RU" sz="1600" b="1" dirty="0">
                <a:solidFill>
                  <a:srgbClr val="0070C0"/>
                </a:solidFill>
                <a:latin typeface="Times New Roman" panose="02020603050405020304" pitchFamily="18" charset="0"/>
                <a:cs typeface="Times New Roman" panose="02020603050405020304" pitchFamily="18" charset="0"/>
              </a:rPr>
              <a:t>мотивация </a:t>
            </a:r>
            <a:r>
              <a:rPr lang="ru-RU" sz="1600" dirty="0">
                <a:solidFill>
                  <a:srgbClr val="0070C0"/>
                </a:solidFill>
                <a:latin typeface="Times New Roman" panose="02020603050405020304" pitchFamily="18" charset="0"/>
                <a:cs typeface="Times New Roman" panose="02020603050405020304" pitchFamily="18" charset="0"/>
              </a:rPr>
              <a:t>- мотивация </a:t>
            </a:r>
            <a:r>
              <a:rPr lang="ru-RU" sz="1600" dirty="0" err="1">
                <a:solidFill>
                  <a:srgbClr val="0070C0"/>
                </a:solidFill>
                <a:latin typeface="Times New Roman" panose="02020603050405020304" pitchFamily="18" charset="0"/>
                <a:cs typeface="Times New Roman" panose="02020603050405020304" pitchFamily="18" charset="0"/>
              </a:rPr>
              <a:t>тұрақты талпындырушы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ретінде</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көбінесе сыртқы </a:t>
            </a:r>
            <a:r>
              <a:rPr lang="ru-RU" sz="1600" dirty="0">
                <a:solidFill>
                  <a:srgbClr val="0070C0"/>
                </a:solidFill>
                <a:latin typeface="Times New Roman" panose="02020603050405020304" pitchFamily="18" charset="0"/>
                <a:cs typeface="Times New Roman" panose="02020603050405020304" pitchFamily="18" charset="0"/>
              </a:rPr>
              <a:t>орта </a:t>
            </a:r>
            <a:r>
              <a:rPr lang="ru-RU" sz="1600" dirty="0" err="1">
                <a:solidFill>
                  <a:srgbClr val="0070C0"/>
                </a:solidFill>
                <a:latin typeface="Times New Roman" panose="02020603050405020304" pitchFamily="18" charset="0"/>
                <a:cs typeface="Times New Roman" panose="02020603050405020304" pitchFamily="18" charset="0"/>
              </a:rPr>
              <a:t>талаптарынан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қоздатылады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Мұнда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кіріс</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мәртебе</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мансап</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секілді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сыртқы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нәрселердің</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талабымен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мақсатқа</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белсену</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туады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және</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оның</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белсенуі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ішкі</a:t>
            </a:r>
            <a:r>
              <a:rPr lang="ru-RU" sz="1600" dirty="0">
                <a:solidFill>
                  <a:srgbClr val="0070C0"/>
                </a:solidFill>
                <a:latin typeface="Times New Roman" panose="02020603050405020304" pitchFamily="18" charset="0"/>
                <a:cs typeface="Times New Roman" panose="02020603050405020304" pitchFamily="18" charset="0"/>
              </a:rPr>
              <a:t> мотивация </a:t>
            </a:r>
            <a:r>
              <a:rPr lang="ru-RU" sz="1600" dirty="0" err="1" smtClean="0">
                <a:solidFill>
                  <a:srgbClr val="0070C0"/>
                </a:solidFill>
                <a:latin typeface="Times New Roman" panose="02020603050405020304" pitchFamily="18" charset="0"/>
                <a:cs typeface="Times New Roman" panose="02020603050405020304" pitchFamily="18" charset="0"/>
              </a:rPr>
              <a:t>ниетімен</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қайшыласып</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a:solidFill>
                  <a:srgbClr val="0070C0"/>
                </a:solidFill>
                <a:latin typeface="Times New Roman" panose="02020603050405020304" pitchFamily="18" charset="0"/>
                <a:cs typeface="Times New Roman" panose="02020603050405020304" pitchFamily="18" charset="0"/>
              </a:rPr>
              <a:t>та </a:t>
            </a:r>
            <a:r>
              <a:rPr lang="ru-RU" sz="1600" dirty="0" err="1">
                <a:solidFill>
                  <a:srgbClr val="0070C0"/>
                </a:solidFill>
                <a:latin typeface="Times New Roman" panose="02020603050405020304" pitchFamily="18" charset="0"/>
                <a:cs typeface="Times New Roman" panose="02020603050405020304" pitchFamily="18" charset="0"/>
              </a:rPr>
              <a:t>жатады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Яғни</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өз</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талпынысын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соншылық</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сүйе</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қоймайды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бірақ</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қажеттілік</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үшін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соған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барынша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талпынуға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мәжбүр</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болады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Сыртқы</a:t>
            </a:r>
            <a:r>
              <a:rPr lang="ru-RU" sz="1600" dirty="0">
                <a:solidFill>
                  <a:srgbClr val="0070C0"/>
                </a:solidFill>
                <a:latin typeface="Times New Roman" panose="02020603050405020304" pitchFamily="18" charset="0"/>
                <a:cs typeface="Times New Roman" panose="02020603050405020304" pitchFamily="18" charset="0"/>
              </a:rPr>
              <a:t> мотивация </a:t>
            </a:r>
            <a:r>
              <a:rPr lang="ru-RU" sz="1600" dirty="0" err="1">
                <a:solidFill>
                  <a:srgbClr val="0070C0"/>
                </a:solidFill>
                <a:latin typeface="Times New Roman" panose="02020603050405020304" pitchFamily="18" charset="0"/>
                <a:cs typeface="Times New Roman" panose="02020603050405020304" pitchFamily="18" charset="0"/>
              </a:rPr>
              <a:t>жекенің</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сыртынан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келеді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Әрекет</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өз</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табысынан</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рахаттану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үшін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емес</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ақша</a:t>
            </a:r>
            <a:r>
              <a:rPr lang="ru-RU" sz="1600" dirty="0">
                <a:solidFill>
                  <a:srgbClr val="0070C0"/>
                </a:solidFill>
                <a:latin typeface="Times New Roman" panose="02020603050405020304" pitchFamily="18" charset="0"/>
                <a:cs typeface="Times New Roman" panose="02020603050405020304" pitchFamily="18" charset="0"/>
              </a:rPr>
              <a:t> табу, </a:t>
            </a:r>
            <a:r>
              <a:rPr lang="ru-RU" sz="1600" dirty="0" err="1">
                <a:solidFill>
                  <a:srgbClr val="0070C0"/>
                </a:solidFill>
                <a:latin typeface="Times New Roman" panose="02020603050405020304" pitchFamily="18" charset="0"/>
                <a:cs typeface="Times New Roman" panose="02020603050405020304" pitchFamily="18" charset="0"/>
              </a:rPr>
              <a:t>мансапқа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жету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мүдде</a:t>
            </a:r>
            <a:r>
              <a:rPr lang="ru-RU" sz="1600" dirty="0" smtClean="0">
                <a:solidFill>
                  <a:srgbClr val="0070C0"/>
                </a:solidFill>
                <a:latin typeface="Times New Roman" panose="02020603050405020304" pitchFamily="18" charset="0"/>
                <a:cs typeface="Times New Roman" panose="02020603050405020304" pitchFamily="18" charset="0"/>
              </a:rPr>
              <a:t>, балл </a:t>
            </a:r>
            <a:r>
              <a:rPr lang="ru-RU" sz="1600" dirty="0" err="1">
                <a:solidFill>
                  <a:srgbClr val="0070C0"/>
                </a:solidFill>
                <a:latin typeface="Times New Roman" panose="02020603050405020304" pitchFamily="18" charset="0"/>
                <a:cs typeface="Times New Roman" panose="02020603050405020304" pitchFamily="18" charset="0"/>
              </a:rPr>
              <a:t>алу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мәжбүрлену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жазалану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секілділер</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сыртқы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мотивацияға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ілік</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болады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Ондағы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шабыттандыру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әлдебір</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сыртқы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талаптардан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тууы</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мүмкін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Жалданып</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істеу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біреуге</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тәуелді</a:t>
            </a:r>
            <a:r>
              <a:rPr lang="ru-RU" sz="1600" dirty="0">
                <a:solidFill>
                  <a:srgbClr val="0070C0"/>
                </a:solidFill>
                <a:latin typeface="Times New Roman" panose="02020603050405020304" pitchFamily="18" charset="0"/>
                <a:cs typeface="Times New Roman" panose="02020603050405020304" pitchFamily="18" charset="0"/>
              </a:rPr>
              <a:t> болу, </a:t>
            </a:r>
            <a:r>
              <a:rPr lang="ru-RU" sz="1600" dirty="0" err="1">
                <a:solidFill>
                  <a:srgbClr val="0070C0"/>
                </a:solidFill>
                <a:latin typeface="Times New Roman" panose="02020603050405020304" pitchFamily="18" charset="0"/>
                <a:cs typeface="Times New Roman" panose="02020603050405020304" pitchFamily="18" charset="0"/>
              </a:rPr>
              <a:t>тұрмыс</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жағдайының</a:t>
            </a:r>
            <a:r>
              <a:rPr lang="ru-RU" sz="1600" dirty="0">
                <a:solidFill>
                  <a:srgbClr val="0070C0"/>
                </a:solidFill>
                <a:latin typeface="Times New Roman" panose="02020603050405020304" pitchFamily="18" charset="0"/>
                <a:cs typeface="Times New Roman" panose="02020603050405020304" pitchFamily="18" charset="0"/>
              </a:rPr>
              <a:t/>
            </a:r>
            <a:br>
              <a:rPr lang="ru-RU" sz="1600" dirty="0">
                <a:solidFill>
                  <a:srgbClr val="0070C0"/>
                </a:solidFill>
                <a:latin typeface="Times New Roman" panose="02020603050405020304" pitchFamily="18" charset="0"/>
                <a:cs typeface="Times New Roman" panose="02020603050405020304" pitchFamily="18" charset="0"/>
              </a:rPr>
            </a:br>
            <a:r>
              <a:rPr lang="ru-RU" sz="1600" dirty="0" err="1">
                <a:solidFill>
                  <a:srgbClr val="0070C0"/>
                </a:solidFill>
                <a:latin typeface="Times New Roman" panose="02020603050405020304" pitchFamily="18" charset="0"/>
                <a:cs typeface="Times New Roman" panose="02020603050405020304" pitchFamily="18" charset="0"/>
              </a:rPr>
              <a:t>нашарлығы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қорқу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ұялу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дегендер</a:t>
            </a:r>
            <a:r>
              <a:rPr lang="ru-RU" sz="1600" dirty="0">
                <a:solidFill>
                  <a:srgbClr val="0070C0"/>
                </a:solidFill>
                <a:latin typeface="Times New Roman" panose="02020603050405020304" pitchFamily="18" charset="0"/>
                <a:cs typeface="Times New Roman" panose="02020603050405020304" pitchFamily="18" charset="0"/>
              </a:rPr>
              <a:t> осы </a:t>
            </a:r>
            <a:r>
              <a:rPr lang="ru-RU" sz="1600" dirty="0" err="1">
                <a:solidFill>
                  <a:srgbClr val="0070C0"/>
                </a:solidFill>
                <a:latin typeface="Times New Roman" panose="02020603050405020304" pitchFamily="18" charset="0"/>
                <a:cs typeface="Times New Roman" panose="02020603050405020304" pitchFamily="18" charset="0"/>
              </a:rPr>
              <a:t>түрдегі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мотивацияға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себеп</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болады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Кейбіреулердің</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айтуынша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сыйлық</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алу</a:t>
            </a:r>
            <a:r>
              <a:rPr lang="ru-RU" sz="1600" dirty="0">
                <a:solidFill>
                  <a:srgbClr val="0070C0"/>
                </a:solidFill>
                <a:latin typeface="Times New Roman" panose="02020603050405020304" pitchFamily="18" charset="0"/>
                <a:cs typeface="Times New Roman" panose="02020603050405020304" pitchFamily="18" charset="0"/>
              </a:rPr>
              <a:t> мен медаль </a:t>
            </a:r>
            <a:r>
              <a:rPr lang="ru-RU" sz="1600" dirty="0" err="1">
                <a:solidFill>
                  <a:srgbClr val="0070C0"/>
                </a:solidFill>
                <a:latin typeface="Times New Roman" panose="02020603050405020304" pitchFamily="18" charset="0"/>
                <a:cs typeface="Times New Roman" panose="02020603050405020304" pitchFamily="18" charset="0"/>
              </a:rPr>
              <a:t>тағу</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smtClean="0">
                <a:solidFill>
                  <a:srgbClr val="0070C0"/>
                </a:solidFill>
                <a:latin typeface="Times New Roman" panose="02020603050405020304" pitchFamily="18" charset="0"/>
                <a:cs typeface="Times New Roman" panose="02020603050405020304" pitchFamily="18" charset="0"/>
              </a:rPr>
              <a:t>да </a:t>
            </a:r>
            <a:r>
              <a:rPr lang="ru-RU" sz="1600" dirty="0" err="1" smtClean="0">
                <a:solidFill>
                  <a:srgbClr val="0070C0"/>
                </a:solidFill>
                <a:latin typeface="Times New Roman" panose="02020603050405020304" pitchFamily="18" charset="0"/>
                <a:cs typeface="Times New Roman" panose="02020603050405020304" pitchFamily="18" charset="0"/>
              </a:rPr>
              <a:t>сыртқы</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мотивацияға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жатады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екен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Дегенмен</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бұл</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енді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сол</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адамның</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smtClean="0">
                <a:solidFill>
                  <a:srgbClr val="0070C0"/>
                </a:solidFill>
                <a:latin typeface="Times New Roman" panose="02020603050405020304" pitchFamily="18" charset="0"/>
                <a:cs typeface="Times New Roman" panose="02020603050405020304" pitchFamily="18" charset="0"/>
              </a:rPr>
              <a:t>соны</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мәнді</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іс</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көріп</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өз</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мақсаты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тұту-тұтпауына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қатысты</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болса</a:t>
            </a:r>
            <a:r>
              <a:rPr lang="ru-RU" sz="1600" dirty="0">
                <a:solidFill>
                  <a:srgbClr val="0070C0"/>
                </a:solidFill>
                <a:latin typeface="Times New Roman" panose="02020603050405020304" pitchFamily="18" charset="0"/>
                <a:cs typeface="Times New Roman" panose="02020603050405020304" pitchFamily="18" charset="0"/>
              </a:rPr>
              <a:t> </a:t>
            </a:r>
            <a:r>
              <a:rPr lang="ru-RU" sz="1600" dirty="0" err="1">
                <a:solidFill>
                  <a:srgbClr val="0070C0"/>
                </a:solidFill>
                <a:latin typeface="Times New Roman" panose="02020603050405020304" pitchFamily="18" charset="0"/>
                <a:cs typeface="Times New Roman" panose="02020603050405020304" pitchFamily="18" charset="0"/>
              </a:rPr>
              <a:t>керек</a:t>
            </a:r>
            <a:endParaRPr lang="ru-RU" sz="1600" dirty="0">
              <a:solidFill>
                <a:srgbClr val="0070C0"/>
              </a:solidFill>
              <a:latin typeface="Times New Roman" panose="02020603050405020304" pitchFamily="18" charset="0"/>
              <a:cs typeface="Times New Roman" panose="02020603050405020304" pitchFamily="18" charset="0"/>
            </a:endParaRPr>
          </a:p>
        </p:txBody>
      </p:sp>
      <p:sp>
        <p:nvSpPr>
          <p:cNvPr id="9" name="Заголовок 8"/>
          <p:cNvSpPr>
            <a:spLocks noGrp="1"/>
          </p:cNvSpPr>
          <p:nvPr>
            <p:ph type="title"/>
          </p:nvPr>
        </p:nvSpPr>
        <p:spPr>
          <a:xfrm>
            <a:off x="1129690" y="82062"/>
            <a:ext cx="9905998" cy="981682"/>
          </a:xfrm>
        </p:spPr>
        <p:txBody>
          <a:bodyPr>
            <a:normAutofit/>
          </a:bodyPr>
          <a:lstStyle/>
          <a:p>
            <a:pPr algn="ct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Мотивация </a:t>
            </a:r>
            <a:r>
              <a:rPr lang="ru-RU"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түрлері</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Ішкі</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және</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Сыртқы</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мотивация</a:t>
            </a:r>
          </a:p>
        </p:txBody>
      </p:sp>
    </p:spTree>
    <p:extLst>
      <p:ext uri="{BB962C8B-B14F-4D97-AF65-F5344CB8AC3E}">
        <p14:creationId xmlns="" xmlns:p14="http://schemas.microsoft.com/office/powerpoint/2010/main" val="4134461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33" y="372533"/>
            <a:ext cx="10556344" cy="3730751"/>
          </a:xfrm>
        </p:spPr>
        <p:txBody>
          <a:bodyPr>
            <a:normAutofit fontScale="92500" lnSpcReduction="10000"/>
          </a:bodyPr>
          <a:lstStyle/>
          <a:p>
            <a:pPr marL="0" indent="0">
              <a:buNone/>
            </a:pPr>
            <a:r>
              <a:rPr lang="en-US"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Жоспар:</a:t>
            </a:r>
            <a:endParaRPr lang="en-US"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ru-RU" sz="2800" dirty="0">
              <a:latin typeface="Times New Roman" panose="02020603050405020304" pitchFamily="18" charset="0"/>
              <a:cs typeface="Times New Roman" panose="02020603050405020304" pitchFamily="18" charset="0"/>
            </a:endParaRPr>
          </a:p>
          <a:p>
            <a:pPr algn="just">
              <a:spcBef>
                <a:spcPts val="0"/>
              </a:spcBef>
            </a:pPr>
            <a:r>
              <a:rPr lang="en-US"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kk-KZ"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Мотивация және өзіндік мотивация, </a:t>
            </a:r>
            <a:r>
              <a:rPr lang="kk-KZ"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мотивациялық</a:t>
            </a:r>
            <a:r>
              <a:rPr lang="en-US"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сфераны </a:t>
            </a:r>
            <a:r>
              <a:rPr lang="kk-KZ"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жалпы ұйымдастыру, мотивтер және қажеттіліктер, </a:t>
            </a:r>
            <a:r>
              <a:rPr lang="kk-KZ"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түрлері</a:t>
            </a:r>
            <a:r>
              <a:rPr lang="kk-KZ"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pPr>
            <a:r>
              <a:rPr lang="en-US"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kk-KZ"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Жетекші мотив, жетістікке жету және сәтсіздіктен қашу мотивациясы, мотивацияны зерттеу әдістері және тұлғаның мотивациялық профилі.</a:t>
            </a:r>
            <a:endParaRPr lang="ru-RU"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pPr>
            <a:r>
              <a:rPr lang="en-US"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2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a:t>
            </a:r>
            <a:r>
              <a:rPr lang="kk-KZ"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Тұлғаның мотивациялық сфераның бұзылуымен байланысты  еңбек тиімділігінің төмендеуі.</a:t>
            </a:r>
            <a:endParaRPr lang="ru-RU"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827867" y="3739896"/>
            <a:ext cx="6756400" cy="3118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868879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B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E0Z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xAEAALABAABARwAAuicAAAAAAAAmAAAACAAAAAEAAAAAAAAAMAAAABQAAAAAAAAAAAD//wAAAQAAAP//AAABAA=="/>
              </a:ext>
            </a:extLst>
          </p:cNvSpPr>
          <p:nvPr>
            <p:ph type="title"/>
          </p:nvPr>
        </p:nvSpPr>
        <p:spPr>
          <a:xfrm>
            <a:off x="287020" y="0"/>
            <a:ext cx="11295380" cy="4978400"/>
          </a:xfrm>
        </p:spPr>
        <p:txBody>
          <a:bodyPr/>
          <a:lstStyle/>
          <a:p>
            <a:pPr>
              <a:defRPr sz="2200">
                <a:solidFill>
                  <a:srgbClr val="00FFFF"/>
                </a:solidFill>
                <a:latin typeface="Times New Roman" pitchFamily="1" charset="-52"/>
                <a:ea typeface="Times New Roman" pitchFamily="1" charset="-52"/>
                <a:cs typeface="Times New Roman" pitchFamily="1" charset="-52"/>
              </a:defRPr>
            </a:pPr>
            <a:r>
              <a:rPr lang="ru-RU" sz="2000" b="1" cap="none" dirty="0" smtClean="0">
                <a:solidFill>
                  <a:srgbClr val="0070C0"/>
                </a:solidFill>
              </a:rPr>
              <a:t>     ОҢ ЖӘНЕ ТЕРІС МОТИВАЦИЯ</a:t>
            </a:r>
            <a:r>
              <a:rPr lang="ru-RU" sz="2000" cap="none" dirty="0" smtClean="0">
                <a:solidFill>
                  <a:schemeClr val="tx1">
                    <a:lumMod val="10000"/>
                  </a:schemeClr>
                </a:solidFill>
              </a:rPr>
              <a:t/>
            </a:r>
            <a:br>
              <a:rPr lang="ru-RU" sz="2000" cap="none" dirty="0" smtClean="0">
                <a:solidFill>
                  <a:schemeClr val="tx1">
                    <a:lumMod val="10000"/>
                  </a:schemeClr>
                </a:solidFill>
              </a:rPr>
            </a:br>
            <a:r>
              <a:rPr lang="ru-RU" sz="2000" cap="none" dirty="0" smtClean="0">
                <a:solidFill>
                  <a:schemeClr val="tx1">
                    <a:lumMod val="10000"/>
                  </a:schemeClr>
                </a:solidFill>
              </a:rPr>
              <a:t>     Адам </a:t>
            </a:r>
            <a:r>
              <a:rPr lang="ru-RU" sz="2000" cap="none" dirty="0" err="1" smtClean="0">
                <a:solidFill>
                  <a:schemeClr val="tx1">
                    <a:lumMod val="10000"/>
                  </a:schemeClr>
                </a:solidFill>
              </a:rPr>
              <a:t>еркін</a:t>
            </a:r>
            <a:r>
              <a:rPr lang="ru-RU" sz="2000" cap="none" dirty="0" smtClean="0">
                <a:solidFill>
                  <a:schemeClr val="tx1">
                    <a:lumMod val="10000"/>
                  </a:schemeClr>
                </a:solidFill>
              </a:rPr>
              <a:t> </a:t>
            </a:r>
            <a:r>
              <a:rPr lang="ru-RU" sz="2000" cap="none" dirty="0" err="1" smtClean="0">
                <a:solidFill>
                  <a:schemeClr val="tx1">
                    <a:lumMod val="10000"/>
                  </a:schemeClr>
                </a:solidFill>
              </a:rPr>
              <a:t>шабыттандырып</a:t>
            </a:r>
            <a:r>
              <a:rPr lang="ru-RU" sz="2000" cap="none" dirty="0" smtClean="0">
                <a:solidFill>
                  <a:schemeClr val="tx1">
                    <a:lumMod val="10000"/>
                  </a:schemeClr>
                </a:solidFill>
              </a:rPr>
              <a:t>, </a:t>
            </a:r>
            <a:r>
              <a:rPr lang="ru-RU" sz="2000" cap="none" dirty="0" err="1" smtClean="0">
                <a:solidFill>
                  <a:schemeClr val="tx1">
                    <a:lumMod val="10000"/>
                  </a:schemeClr>
                </a:solidFill>
              </a:rPr>
              <a:t>жігерлендіріп</a:t>
            </a:r>
            <a:r>
              <a:rPr lang="ru-RU" sz="2000" cap="none" dirty="0" smtClean="0">
                <a:solidFill>
                  <a:schemeClr val="tx1">
                    <a:lumMod val="10000"/>
                  </a:schemeClr>
                </a:solidFill>
              </a:rPr>
              <a:t>, </a:t>
            </a:r>
            <a:r>
              <a:rPr lang="ru-RU" sz="2000" cap="none" dirty="0" err="1" smtClean="0">
                <a:solidFill>
                  <a:schemeClr val="tx1">
                    <a:lumMod val="10000"/>
                  </a:schemeClr>
                </a:solidFill>
              </a:rPr>
              <a:t>белсенді</a:t>
            </a:r>
            <a:r>
              <a:rPr lang="ru-RU" sz="2000" cap="none" dirty="0" smtClean="0">
                <a:solidFill>
                  <a:schemeClr val="tx1">
                    <a:lumMod val="10000"/>
                  </a:schemeClr>
                </a:solidFill>
              </a:rPr>
              <a:t> </a:t>
            </a:r>
            <a:r>
              <a:rPr lang="ru-RU" sz="2000" cap="none" dirty="0" err="1" smtClean="0">
                <a:solidFill>
                  <a:schemeClr val="tx1">
                    <a:lumMod val="10000"/>
                  </a:schemeClr>
                </a:solidFill>
              </a:rPr>
              <a:t>етіп</a:t>
            </a:r>
            <a:r>
              <a:rPr lang="ru-RU" sz="2000" cap="none" dirty="0" smtClean="0">
                <a:solidFill>
                  <a:schemeClr val="tx1">
                    <a:lumMod val="10000"/>
                  </a:schemeClr>
                </a:solidFill>
              </a:rPr>
              <a:t>, </a:t>
            </a:r>
            <a:r>
              <a:rPr lang="ru-RU" sz="2000" cap="none" dirty="0" err="1" smtClean="0">
                <a:solidFill>
                  <a:schemeClr val="tx1">
                    <a:lumMod val="10000"/>
                  </a:schemeClr>
                </a:solidFill>
              </a:rPr>
              <a:t>үміткер етіп</a:t>
            </a:r>
            <a:r>
              <a:rPr lang="ru-RU" sz="2000" cap="none" dirty="0" smtClean="0">
                <a:solidFill>
                  <a:schemeClr val="tx1">
                    <a:lumMod val="10000"/>
                  </a:schemeClr>
                </a:solidFill>
              </a:rPr>
              <a:t>, </a:t>
            </a:r>
            <a:r>
              <a:rPr lang="ru-RU" sz="2000" cap="none" dirty="0" err="1" smtClean="0">
                <a:solidFill>
                  <a:schemeClr val="tx1">
                    <a:lumMod val="10000"/>
                  </a:schemeClr>
                </a:solidFill>
              </a:rPr>
              <a:t>қайтпас қайсар етіп</a:t>
            </a:r>
            <a:r>
              <a:rPr lang="ru-RU" sz="2000" cap="none" dirty="0" smtClean="0">
                <a:solidFill>
                  <a:schemeClr val="tx1">
                    <a:lumMod val="10000"/>
                  </a:schemeClr>
                </a:solidFill>
              </a:rPr>
              <a:t> </a:t>
            </a:r>
            <a:r>
              <a:rPr lang="ru-RU" sz="2000" cap="none" dirty="0" err="1" smtClean="0">
                <a:solidFill>
                  <a:schemeClr val="tx1">
                    <a:lumMod val="10000"/>
                  </a:schemeClr>
                </a:solidFill>
              </a:rPr>
              <a:t>сомдаған </a:t>
            </a:r>
            <a:r>
              <a:rPr lang="ru-RU" sz="2000" cap="none" dirty="0" smtClean="0">
                <a:solidFill>
                  <a:schemeClr val="tx1">
                    <a:lumMod val="10000"/>
                  </a:schemeClr>
                </a:solidFill>
              </a:rPr>
              <a:t>мотивация </a:t>
            </a:r>
            <a:r>
              <a:rPr lang="ru-RU" sz="2000" cap="none" dirty="0" err="1" smtClean="0">
                <a:solidFill>
                  <a:schemeClr val="tx1">
                    <a:lumMod val="10000"/>
                  </a:schemeClr>
                </a:solidFill>
              </a:rPr>
              <a:t>оң мотивация</a:t>
            </a:r>
            <a:r>
              <a:rPr lang="ru-RU" sz="2000" cap="none" dirty="0" smtClean="0">
                <a:solidFill>
                  <a:schemeClr val="tx1">
                    <a:lumMod val="10000"/>
                  </a:schemeClr>
                </a:solidFill>
              </a:rPr>
              <a:t> </a:t>
            </a:r>
            <a:r>
              <a:rPr lang="ru-RU" sz="2000" cap="none" dirty="0" err="1" smtClean="0">
                <a:solidFill>
                  <a:schemeClr val="tx1">
                    <a:lumMod val="10000"/>
                  </a:schemeClr>
                </a:solidFill>
              </a:rPr>
              <a:t>деп</a:t>
            </a:r>
            <a:r>
              <a:rPr lang="ru-RU" sz="2000" cap="none" dirty="0" smtClean="0">
                <a:solidFill>
                  <a:schemeClr val="tx1">
                    <a:lumMod val="10000"/>
                  </a:schemeClr>
                </a:solidFill>
              </a:rPr>
              <a:t> </a:t>
            </a:r>
            <a:r>
              <a:rPr lang="ru-RU" sz="2000" cap="none" dirty="0" err="1" smtClean="0">
                <a:solidFill>
                  <a:schemeClr val="tx1">
                    <a:lumMod val="10000"/>
                  </a:schemeClr>
                </a:solidFill>
              </a:rPr>
              <a:t>аталады</a:t>
            </a:r>
            <a:r>
              <a:rPr lang="ru-RU" sz="2000" cap="none" dirty="0" smtClean="0">
                <a:solidFill>
                  <a:schemeClr val="tx1">
                    <a:lumMod val="10000"/>
                  </a:schemeClr>
                </a:solidFill>
              </a:rPr>
              <a:t>. Ал, </a:t>
            </a:r>
            <a:r>
              <a:rPr lang="ru-RU" sz="2000" cap="none" dirty="0" err="1" smtClean="0">
                <a:solidFill>
                  <a:schemeClr val="tx1">
                    <a:lumMod val="10000"/>
                  </a:schemeClr>
                </a:solidFill>
              </a:rPr>
              <a:t>адам</a:t>
            </a:r>
            <a:r>
              <a:rPr lang="ru-RU" sz="2000" cap="none" dirty="0" smtClean="0">
                <a:solidFill>
                  <a:schemeClr val="tx1">
                    <a:lumMod val="10000"/>
                  </a:schemeClr>
                </a:solidFill>
              </a:rPr>
              <a:t> </a:t>
            </a:r>
            <a:r>
              <a:rPr lang="ru-RU" sz="2000" cap="none" dirty="0" err="1" smtClean="0">
                <a:solidFill>
                  <a:schemeClr val="tx1">
                    <a:lumMod val="10000"/>
                  </a:schemeClr>
                </a:solidFill>
              </a:rPr>
              <a:t>еркін</a:t>
            </a:r>
            <a:r>
              <a:rPr lang="ru-RU" sz="2000" cap="none" dirty="0" smtClean="0">
                <a:solidFill>
                  <a:schemeClr val="tx1">
                    <a:lumMod val="10000"/>
                  </a:schemeClr>
                </a:solidFill>
              </a:rPr>
              <a:t> </a:t>
            </a:r>
            <a:r>
              <a:rPr lang="ru-RU" sz="2000" cap="none" dirty="0" err="1" smtClean="0">
                <a:solidFill>
                  <a:schemeClr val="tx1">
                    <a:lumMod val="10000"/>
                  </a:schemeClr>
                </a:solidFill>
              </a:rPr>
              <a:t>салғырттандырып, енжар</a:t>
            </a:r>
            <a:r>
              <a:rPr lang="ru-RU" sz="2000" cap="none" dirty="0" smtClean="0">
                <a:solidFill>
                  <a:schemeClr val="tx1">
                    <a:lumMod val="10000"/>
                  </a:schemeClr>
                </a:solidFill>
              </a:rPr>
              <a:t> </a:t>
            </a:r>
            <a:r>
              <a:rPr lang="ru-RU" sz="2000" cap="none" dirty="0" err="1" smtClean="0">
                <a:solidFill>
                  <a:schemeClr val="tx1">
                    <a:lumMod val="10000"/>
                  </a:schemeClr>
                </a:solidFill>
              </a:rPr>
              <a:t>етіп</a:t>
            </a:r>
            <a:r>
              <a:rPr lang="ru-RU" sz="2000" cap="none" dirty="0" smtClean="0">
                <a:solidFill>
                  <a:schemeClr val="tx1">
                    <a:lumMod val="10000"/>
                  </a:schemeClr>
                </a:solidFill>
              </a:rPr>
              <a:t>, </a:t>
            </a:r>
            <a:r>
              <a:rPr lang="ru-RU" sz="2000" cap="none" dirty="0" err="1" smtClean="0">
                <a:solidFill>
                  <a:schemeClr val="tx1">
                    <a:lumMod val="10000"/>
                  </a:schemeClr>
                </a:solidFill>
              </a:rPr>
              <a:t>үмітсіз етіп</a:t>
            </a:r>
            <a:r>
              <a:rPr lang="ru-RU" sz="2000" cap="none" dirty="0" smtClean="0">
                <a:solidFill>
                  <a:schemeClr val="tx1">
                    <a:lumMod val="10000"/>
                  </a:schemeClr>
                </a:solidFill>
              </a:rPr>
              <a:t>, </a:t>
            </a:r>
            <a:r>
              <a:rPr lang="ru-RU" sz="2000" cap="none" dirty="0" err="1" smtClean="0">
                <a:solidFill>
                  <a:schemeClr val="tx1">
                    <a:lumMod val="10000"/>
                  </a:schemeClr>
                </a:solidFill>
              </a:rPr>
              <a:t>босбелбеу</a:t>
            </a:r>
            <a:r>
              <a:rPr lang="ru-RU" sz="2000" cap="none" dirty="0" smtClean="0">
                <a:solidFill>
                  <a:schemeClr val="tx1">
                    <a:lumMod val="10000"/>
                  </a:schemeClr>
                </a:solidFill>
              </a:rPr>
              <a:t> </a:t>
            </a:r>
            <a:r>
              <a:rPr lang="ru-RU" sz="2000" cap="none" dirty="0" err="1" smtClean="0">
                <a:solidFill>
                  <a:schemeClr val="tx1">
                    <a:lumMod val="10000"/>
                  </a:schemeClr>
                </a:solidFill>
              </a:rPr>
              <a:t>етіп</a:t>
            </a:r>
            <a:r>
              <a:rPr lang="ru-RU" sz="2000" cap="none" dirty="0" smtClean="0">
                <a:solidFill>
                  <a:schemeClr val="tx1">
                    <a:lumMod val="10000"/>
                  </a:schemeClr>
                </a:solidFill>
              </a:rPr>
              <a:t>, </a:t>
            </a:r>
            <a:r>
              <a:rPr lang="ru-RU" sz="2000" cap="none" dirty="0" err="1" smtClean="0">
                <a:solidFill>
                  <a:schemeClr val="tx1">
                    <a:lumMod val="10000"/>
                  </a:schemeClr>
                </a:solidFill>
              </a:rPr>
              <a:t>шегіншектетіп</a:t>
            </a:r>
            <a:r>
              <a:rPr lang="ru-RU" sz="2000" cap="none" dirty="0" smtClean="0">
                <a:solidFill>
                  <a:schemeClr val="tx1">
                    <a:lumMod val="10000"/>
                  </a:schemeClr>
                </a:solidFill>
              </a:rPr>
              <a:t> </a:t>
            </a:r>
            <a:r>
              <a:rPr lang="ru-RU" sz="2000" cap="none" dirty="0" err="1" smtClean="0">
                <a:solidFill>
                  <a:schemeClr val="tx1">
                    <a:lumMod val="10000"/>
                  </a:schemeClr>
                </a:solidFill>
              </a:rPr>
              <a:t>сомдаған </a:t>
            </a:r>
            <a:r>
              <a:rPr lang="ru-RU" sz="2000" cap="none" dirty="0" smtClean="0">
                <a:solidFill>
                  <a:schemeClr val="tx1">
                    <a:lumMod val="10000"/>
                  </a:schemeClr>
                </a:solidFill>
              </a:rPr>
              <a:t>мотивация </a:t>
            </a:r>
            <a:r>
              <a:rPr lang="ru-RU" sz="2000" cap="none" dirty="0" err="1" smtClean="0">
                <a:solidFill>
                  <a:schemeClr val="tx1">
                    <a:lumMod val="10000"/>
                  </a:schemeClr>
                </a:solidFill>
              </a:rPr>
              <a:t>теріс</a:t>
            </a:r>
            <a:r>
              <a:rPr lang="ru-RU" sz="2000" cap="none" dirty="0" smtClean="0">
                <a:solidFill>
                  <a:schemeClr val="tx1">
                    <a:lumMod val="10000"/>
                  </a:schemeClr>
                </a:solidFill>
              </a:rPr>
              <a:t> </a:t>
            </a:r>
            <a:r>
              <a:rPr lang="ru-RU" sz="2000" cap="none" dirty="0" err="1" smtClean="0">
                <a:solidFill>
                  <a:schemeClr val="tx1">
                    <a:lumMod val="10000"/>
                  </a:schemeClr>
                </a:solidFill>
              </a:rPr>
              <a:t>мотивация</a:t>
            </a:r>
            <a:r>
              <a:rPr lang="ru-RU" sz="2000" cap="none" dirty="0" smtClean="0">
                <a:solidFill>
                  <a:schemeClr val="tx1">
                    <a:lumMod val="10000"/>
                  </a:schemeClr>
                </a:solidFill>
              </a:rPr>
              <a:t> </a:t>
            </a:r>
            <a:r>
              <a:rPr lang="ru-RU" sz="2000" cap="none" dirty="0" err="1" smtClean="0">
                <a:solidFill>
                  <a:schemeClr val="tx1">
                    <a:lumMod val="10000"/>
                  </a:schemeClr>
                </a:solidFill>
              </a:rPr>
              <a:t>делінеді</a:t>
            </a:r>
            <a:r>
              <a:rPr lang="ru-RU" sz="2000" cap="none" dirty="0" smtClean="0">
                <a:solidFill>
                  <a:schemeClr val="tx1">
                    <a:lumMod val="10000"/>
                  </a:schemeClr>
                </a:solidFill>
              </a:rPr>
              <a:t>.</a:t>
            </a:r>
            <a:br>
              <a:rPr lang="ru-RU" sz="2000" cap="none" dirty="0" smtClean="0">
                <a:solidFill>
                  <a:schemeClr val="tx1">
                    <a:lumMod val="10000"/>
                  </a:schemeClr>
                </a:solidFill>
              </a:rPr>
            </a:br>
            <a:r>
              <a:rPr lang="ru-RU" sz="2000" b="1" cap="none" dirty="0" smtClean="0">
                <a:solidFill>
                  <a:srgbClr val="FF0000"/>
                </a:solidFill>
                <a:effectLst>
                  <a:outerShdw blurRad="38100" dist="38100" dir="2700000" algn="tl">
                    <a:srgbClr val="000000">
                      <a:alpha val="43137"/>
                    </a:srgbClr>
                  </a:outerShdw>
                </a:effectLst>
              </a:rPr>
              <a:t/>
            </a:r>
            <a:br>
              <a:rPr lang="ru-RU" sz="2000" b="1" cap="none" dirty="0" smtClean="0">
                <a:solidFill>
                  <a:srgbClr val="FF0000"/>
                </a:solidFill>
                <a:effectLst>
                  <a:outerShdw blurRad="38100" dist="38100" dir="2700000" algn="tl">
                    <a:srgbClr val="000000">
                      <a:alpha val="43137"/>
                    </a:srgbClr>
                  </a:outerShdw>
                </a:effectLst>
              </a:rPr>
            </a:br>
            <a:r>
              <a:rPr lang="ru-RU" sz="2000" b="1" cap="none" dirty="0" smtClean="0">
                <a:solidFill>
                  <a:srgbClr val="FF0000"/>
                </a:solidFill>
                <a:effectLst>
                  <a:outerShdw blurRad="38100" dist="38100" dir="2700000" algn="tl">
                    <a:srgbClr val="000000">
                      <a:alpha val="43137"/>
                    </a:srgbClr>
                  </a:outerShdw>
                </a:effectLst>
              </a:rPr>
              <a:t>     ТҰРАҚТЫ ЖӘНЕ ТҰРАҚСЫЗ МОТИВАЦИЯ</a:t>
            </a:r>
            <a:r>
              <a:rPr lang="ru-RU" sz="2000" cap="none" dirty="0" smtClean="0">
                <a:solidFill>
                  <a:schemeClr val="tx1">
                    <a:lumMod val="10000"/>
                  </a:schemeClr>
                </a:solidFill>
              </a:rPr>
              <a:t/>
            </a:r>
            <a:br>
              <a:rPr lang="ru-RU" sz="2000" cap="none" dirty="0" smtClean="0">
                <a:solidFill>
                  <a:schemeClr val="tx1">
                    <a:lumMod val="10000"/>
                  </a:schemeClr>
                </a:solidFill>
              </a:rPr>
            </a:br>
            <a:r>
              <a:rPr lang="ru-RU" sz="2000" cap="none" dirty="0" smtClean="0">
                <a:solidFill>
                  <a:schemeClr val="tx1">
                    <a:lumMod val="10000"/>
                  </a:schemeClr>
                </a:solidFill>
              </a:rPr>
              <a:t>      </a:t>
            </a:r>
            <a:r>
              <a:rPr lang="ru-RU" sz="2000" cap="none" dirty="0" err="1" smtClean="0">
                <a:solidFill>
                  <a:schemeClr val="tx1">
                    <a:lumMod val="10000"/>
                  </a:schemeClr>
                </a:solidFill>
              </a:rPr>
              <a:t>Мотивацияның тұрақты-тұрақсыздығы, яғни оның адам</a:t>
            </a:r>
            <a:r>
              <a:rPr lang="ru-RU" sz="2000" cap="none" dirty="0" smtClean="0">
                <a:solidFill>
                  <a:schemeClr val="tx1">
                    <a:lumMod val="10000"/>
                  </a:schemeClr>
                </a:solidFill>
              </a:rPr>
              <a:t> </a:t>
            </a:r>
            <a:r>
              <a:rPr lang="ru-RU" sz="2000" cap="none" dirty="0" err="1" smtClean="0">
                <a:solidFill>
                  <a:schemeClr val="tx1">
                    <a:lumMod val="10000"/>
                  </a:schemeClr>
                </a:solidFill>
              </a:rPr>
              <a:t>әрекетіндегі ықпалының сақталу ұзақтығы адамның ішкі</a:t>
            </a:r>
            <a:r>
              <a:rPr lang="ru-RU" sz="2000" cap="none" dirty="0" smtClean="0">
                <a:solidFill>
                  <a:schemeClr val="tx1">
                    <a:lumMod val="10000"/>
                  </a:schemeClr>
                </a:solidFill>
              </a:rPr>
              <a:t> </a:t>
            </a:r>
            <a:r>
              <a:rPr lang="ru-RU" sz="2000" cap="none" dirty="0" err="1" smtClean="0">
                <a:solidFill>
                  <a:schemeClr val="tx1">
                    <a:lumMod val="10000"/>
                  </a:schemeClr>
                </a:solidFill>
              </a:rPr>
              <a:t>ұстанымының берік-әлсіздігіне, ниеттің шын-жалғандығына, кедергілердің сипатына</a:t>
            </a:r>
            <a:r>
              <a:rPr lang="ru-RU" sz="2000" cap="none" dirty="0" smtClean="0">
                <a:solidFill>
                  <a:schemeClr val="tx1">
                    <a:lumMod val="10000"/>
                  </a:schemeClr>
                </a:solidFill>
              </a:rPr>
              <a:t>, </a:t>
            </a:r>
            <a:r>
              <a:rPr lang="ru-RU" sz="2000" cap="none" dirty="0" err="1" smtClean="0">
                <a:solidFill>
                  <a:schemeClr val="tx1">
                    <a:lumMod val="10000"/>
                  </a:schemeClr>
                </a:solidFill>
              </a:rPr>
              <a:t>ортаның жол</a:t>
            </a:r>
            <a:r>
              <a:rPr lang="ru-RU" sz="2000" cap="none" dirty="0" smtClean="0">
                <a:solidFill>
                  <a:schemeClr val="tx1">
                    <a:lumMod val="10000"/>
                  </a:schemeClr>
                </a:solidFill>
              </a:rPr>
              <a:t> </a:t>
            </a:r>
            <a:r>
              <a:rPr lang="ru-RU" sz="2000" cap="none" dirty="0" err="1" smtClean="0">
                <a:solidFill>
                  <a:schemeClr val="tx1">
                    <a:lumMod val="10000"/>
                  </a:schemeClr>
                </a:solidFill>
              </a:rPr>
              <a:t>қою дәрежесіне байланысты</a:t>
            </a:r>
            <a:r>
              <a:rPr lang="ru-RU" sz="2000" cap="none" dirty="0" smtClean="0">
                <a:solidFill>
                  <a:schemeClr val="tx1">
                    <a:lumMod val="10000"/>
                  </a:schemeClr>
                </a:solidFill>
              </a:rPr>
              <a:t> </a:t>
            </a:r>
            <a:r>
              <a:rPr lang="ru-RU" sz="2000" cap="none" dirty="0" err="1" smtClean="0">
                <a:solidFill>
                  <a:schemeClr val="tx1">
                    <a:lumMod val="10000"/>
                  </a:schemeClr>
                </a:solidFill>
              </a:rPr>
              <a:t>болады</a:t>
            </a:r>
            <a:r>
              <a:rPr lang="ru-RU" sz="2000" cap="none" dirty="0" smtClean="0">
                <a:solidFill>
                  <a:schemeClr val="tx1">
                    <a:lumMod val="10000"/>
                  </a:schemeClr>
                </a:solidFill>
              </a:rPr>
              <a:t>.</a:t>
            </a:r>
            <a:br>
              <a:rPr lang="ru-RU" sz="2000" cap="none" dirty="0" smtClean="0">
                <a:solidFill>
                  <a:schemeClr val="tx1">
                    <a:lumMod val="10000"/>
                  </a:schemeClr>
                </a:solidFill>
              </a:rPr>
            </a:br>
            <a:r>
              <a:rPr lang="ru-RU" sz="2000" b="1" cap="none" dirty="0" smtClean="0">
                <a:solidFill>
                  <a:srgbClr val="92D050"/>
                </a:solidFill>
                <a:effectLst>
                  <a:outerShdw blurRad="38100" dist="38100" dir="2700000" algn="tl">
                    <a:srgbClr val="000000">
                      <a:alpha val="43137"/>
                    </a:srgbClr>
                  </a:outerShdw>
                </a:effectLst>
              </a:rPr>
              <a:t/>
            </a:r>
            <a:br>
              <a:rPr lang="ru-RU" sz="2000" b="1" cap="none" dirty="0" smtClean="0">
                <a:solidFill>
                  <a:srgbClr val="92D050"/>
                </a:solidFill>
                <a:effectLst>
                  <a:outerShdw blurRad="38100" dist="38100" dir="2700000" algn="tl">
                    <a:srgbClr val="000000">
                      <a:alpha val="43137"/>
                    </a:srgbClr>
                  </a:outerShdw>
                </a:effectLst>
              </a:rPr>
            </a:br>
            <a:r>
              <a:rPr lang="ru-RU" sz="2000" b="1" cap="none" dirty="0" smtClean="0">
                <a:solidFill>
                  <a:srgbClr val="92D050"/>
                </a:solidFill>
                <a:effectLst>
                  <a:outerShdw blurRad="38100" dist="38100" dir="2700000" algn="tl">
                    <a:srgbClr val="000000">
                      <a:alpha val="43137"/>
                    </a:srgbClr>
                  </a:outerShdw>
                </a:effectLst>
              </a:rPr>
              <a:t>     ЖЕКЕЛІК ЖӘНЕ ТОПТЫҚ МОТИВАЦИЯ</a:t>
            </a:r>
            <a:r>
              <a:rPr lang="ru-RU" sz="2000" cap="none" dirty="0" smtClean="0">
                <a:solidFill>
                  <a:schemeClr val="tx1">
                    <a:lumMod val="10000"/>
                  </a:schemeClr>
                </a:solidFill>
              </a:rPr>
              <a:t/>
            </a:r>
            <a:br>
              <a:rPr lang="ru-RU" sz="2000" cap="none" dirty="0" smtClean="0">
                <a:solidFill>
                  <a:schemeClr val="tx1">
                    <a:lumMod val="10000"/>
                  </a:schemeClr>
                </a:solidFill>
              </a:rPr>
            </a:br>
            <a:r>
              <a:rPr lang="ru-RU" sz="2000" cap="none" dirty="0" smtClean="0">
                <a:solidFill>
                  <a:schemeClr val="tx1">
                    <a:lumMod val="10000"/>
                  </a:schemeClr>
                </a:solidFill>
              </a:rPr>
              <a:t>    </a:t>
            </a:r>
            <a:r>
              <a:rPr lang="ru-RU" sz="2000" cap="none" dirty="0" err="1" smtClean="0">
                <a:solidFill>
                  <a:schemeClr val="tx1">
                    <a:lumMod val="10000"/>
                  </a:schemeClr>
                </a:solidFill>
              </a:rPr>
              <a:t>Жекелік</a:t>
            </a:r>
            <a:r>
              <a:rPr lang="ru-RU" sz="2000" cap="none" dirty="0" smtClean="0">
                <a:solidFill>
                  <a:schemeClr val="tx1">
                    <a:lumMod val="10000"/>
                  </a:schemeClr>
                </a:solidFill>
              </a:rPr>
              <a:t>: </a:t>
            </a:r>
            <a:r>
              <a:rPr lang="ru-RU" sz="2000" cap="none" dirty="0" err="1" smtClean="0">
                <a:solidFill>
                  <a:schemeClr val="tx1">
                    <a:lumMod val="10000"/>
                  </a:schemeClr>
                </a:solidFill>
              </a:rPr>
              <a:t>ашығу </a:t>
            </a:r>
            <a:r>
              <a:rPr lang="ru-RU" sz="2000" cap="none" dirty="0" smtClean="0">
                <a:solidFill>
                  <a:schemeClr val="tx1">
                    <a:lumMod val="10000"/>
                  </a:schemeClr>
                </a:solidFill>
              </a:rPr>
              <a:t>мен </a:t>
            </a:r>
            <a:r>
              <a:rPr lang="ru-RU" sz="2000" cap="none" dirty="0" err="1" smtClean="0">
                <a:solidFill>
                  <a:schemeClr val="tx1">
                    <a:lumMod val="10000"/>
                  </a:schemeClr>
                </a:solidFill>
              </a:rPr>
              <a:t>шөлдеуден</a:t>
            </a:r>
            <a:r>
              <a:rPr lang="ru-RU" sz="2000" cap="none" dirty="0" smtClean="0">
                <a:solidFill>
                  <a:schemeClr val="tx1">
                    <a:lumMod val="10000"/>
                  </a:schemeClr>
                </a:solidFill>
              </a:rPr>
              <a:t>, </a:t>
            </a:r>
            <a:r>
              <a:rPr lang="ru-RU" sz="2000" cap="none" dirty="0" err="1" smtClean="0">
                <a:solidFill>
                  <a:schemeClr val="tx1">
                    <a:lumMod val="10000"/>
                  </a:schemeClr>
                </a:solidFill>
              </a:rPr>
              <a:t>тоңудан сақтану</a:t>
            </a:r>
            <a:r>
              <a:rPr lang="ru-RU" sz="2000" cap="none" dirty="0" smtClean="0">
                <a:solidFill>
                  <a:schemeClr val="tx1">
                    <a:lumMod val="10000"/>
                  </a:schemeClr>
                </a:solidFill>
              </a:rPr>
              <a:t>, </a:t>
            </a:r>
            <a:r>
              <a:rPr lang="ru-RU" sz="2000" cap="none" dirty="0" err="1" smtClean="0">
                <a:solidFill>
                  <a:schemeClr val="tx1">
                    <a:lumMod val="10000"/>
                  </a:schemeClr>
                </a:solidFill>
              </a:rPr>
              <a:t>азаптан</a:t>
            </a:r>
            <a:r>
              <a:rPr lang="ru-RU" sz="2000" cap="none" dirty="0" smtClean="0">
                <a:solidFill>
                  <a:schemeClr val="tx1">
                    <a:lumMod val="10000"/>
                  </a:schemeClr>
                </a:solidFill>
              </a:rPr>
              <a:t> </a:t>
            </a:r>
            <a:r>
              <a:rPr lang="ru-RU" sz="2000" cap="none" dirty="0" err="1" smtClean="0">
                <a:solidFill>
                  <a:schemeClr val="tx1">
                    <a:lumMod val="10000"/>
                  </a:schemeClr>
                </a:solidFill>
              </a:rPr>
              <a:t>құтылу </a:t>
            </a:r>
            <a:r>
              <a:rPr lang="ru-RU" sz="2000" cap="none" dirty="0" smtClean="0">
                <a:solidFill>
                  <a:schemeClr val="tx1">
                    <a:lumMod val="10000"/>
                  </a:schemeClr>
                </a:solidFill>
              </a:rPr>
              <a:t>т.Б. </a:t>
            </a:r>
            <a:r>
              <a:rPr lang="ru-RU" sz="2000" cap="none" dirty="0" err="1" smtClean="0">
                <a:solidFill>
                  <a:schemeClr val="tx1">
                    <a:lumMod val="10000"/>
                  </a:schemeClr>
                </a:solidFill>
              </a:rPr>
              <a:t>Үшін қажетті мотивациялар</a:t>
            </a:r>
            <a:r>
              <a:rPr lang="ru-RU" sz="2000" cap="none" dirty="0" smtClean="0">
                <a:solidFill>
                  <a:schemeClr val="tx1">
                    <a:lumMod val="10000"/>
                  </a:schemeClr>
                </a:solidFill>
              </a:rPr>
              <a:t>. </a:t>
            </a:r>
            <a:r>
              <a:rPr lang="ru-RU" sz="2000" cap="none" dirty="0" err="1" smtClean="0">
                <a:solidFill>
                  <a:schemeClr val="tx1">
                    <a:lumMod val="10000"/>
                  </a:schemeClr>
                </a:solidFill>
              </a:rPr>
              <a:t>Топтық: ұрпақ өсіру, отбасылық, әулеттік, ұлттық, мемлекеттік</a:t>
            </a:r>
            <a:r>
              <a:rPr lang="ru-RU" sz="2000" cap="none" dirty="0" smtClean="0">
                <a:solidFill>
                  <a:schemeClr val="tx1">
                    <a:lumMod val="10000"/>
                  </a:schemeClr>
                </a:solidFill>
              </a:rPr>
              <a:t> </a:t>
            </a:r>
            <a:r>
              <a:rPr lang="ru-RU" sz="2000" cap="none" dirty="0" err="1" smtClean="0">
                <a:solidFill>
                  <a:schemeClr val="tx1">
                    <a:lumMod val="10000"/>
                  </a:schemeClr>
                </a:solidFill>
              </a:rPr>
              <a:t>тұрмысқа мүмкіндік қарастыру, өзі тәуелді топтың </a:t>
            </a:r>
            <a:r>
              <a:rPr lang="ru-RU" sz="2000" cap="none" dirty="0" smtClean="0">
                <a:solidFill>
                  <a:schemeClr val="tx1">
                    <a:lumMod val="10000"/>
                  </a:schemeClr>
                </a:solidFill>
              </a:rPr>
              <a:t>(</a:t>
            </a:r>
            <a:r>
              <a:rPr lang="ru-RU" sz="2000" cap="none" dirty="0" err="1" smtClean="0">
                <a:solidFill>
                  <a:schemeClr val="tx1">
                    <a:lumMod val="10000"/>
                  </a:schemeClr>
                </a:solidFill>
              </a:rPr>
              <a:t>отбасы</a:t>
            </a:r>
            <a:r>
              <a:rPr lang="ru-RU" sz="2000" cap="none" dirty="0" smtClean="0">
                <a:solidFill>
                  <a:schemeClr val="tx1">
                    <a:lumMod val="10000"/>
                  </a:schemeClr>
                </a:solidFill>
              </a:rPr>
              <a:t>, </a:t>
            </a:r>
            <a:r>
              <a:rPr lang="ru-RU" sz="2000" cap="none" dirty="0" err="1" smtClean="0">
                <a:solidFill>
                  <a:schemeClr val="tx1">
                    <a:lumMod val="10000"/>
                  </a:schemeClr>
                </a:solidFill>
              </a:rPr>
              <a:t>әулет, ұлт, мемлекет</a:t>
            </a:r>
            <a:r>
              <a:rPr lang="ru-RU" sz="2000" cap="none" dirty="0" smtClean="0">
                <a:solidFill>
                  <a:schemeClr val="tx1">
                    <a:lumMod val="10000"/>
                  </a:schemeClr>
                </a:solidFill>
              </a:rPr>
              <a:t>) </a:t>
            </a:r>
            <a:r>
              <a:rPr lang="ru-RU" sz="2000" cap="none" dirty="0" err="1" smtClean="0">
                <a:solidFill>
                  <a:schemeClr val="tx1">
                    <a:lumMod val="10000"/>
                  </a:schemeClr>
                </a:solidFill>
              </a:rPr>
              <a:t>тұрақтылығын сақтауға тырысу</a:t>
            </a:r>
            <a:r>
              <a:rPr lang="ru-RU" sz="2000" cap="none" dirty="0" smtClean="0">
                <a:solidFill>
                  <a:schemeClr val="tx1">
                    <a:lumMod val="10000"/>
                  </a:schemeClr>
                </a:solidFill>
              </a:rPr>
              <a:t> </a:t>
            </a:r>
            <a:r>
              <a:rPr lang="ru-RU" sz="2000" cap="none" dirty="0" err="1" smtClean="0">
                <a:solidFill>
                  <a:schemeClr val="tx1">
                    <a:lumMod val="10000"/>
                  </a:schemeClr>
                </a:solidFill>
              </a:rPr>
              <a:t>қатарлылар.</a:t>
            </a:r>
            <a:endParaRPr lang="ru-RU" sz="2000" cap="non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22958" y="1053067"/>
            <a:ext cx="6680112" cy="4751866"/>
            <a:chOff x="0" y="0"/>
            <a:chExt cx="2401111" cy="1708019"/>
          </a:xfrm>
        </p:grpSpPr>
        <p:sp>
          <p:nvSpPr>
            <p:cNvPr id="3" name="Freeform 3"/>
            <p:cNvSpPr/>
            <p:nvPr/>
          </p:nvSpPr>
          <p:spPr>
            <a:xfrm>
              <a:off x="0" y="0"/>
              <a:ext cx="2401111" cy="1708019"/>
            </a:xfrm>
            <a:custGeom>
              <a:avLst/>
              <a:gdLst/>
              <a:ahLst/>
              <a:cxnLst/>
              <a:rect l="l" t="t" r="r" b="b"/>
              <a:pathLst>
                <a:path w="2401111" h="1708019">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0" y="1168401"/>
            <a:ext cx="4910668" cy="5689600"/>
          </a:xfrm>
          <a:prstGeom prst="rect">
            <a:avLst/>
          </a:prstGeom>
        </p:spPr>
      </p:pic>
      <p:grpSp>
        <p:nvGrpSpPr>
          <p:cNvPr id="5" name="Group 5"/>
          <p:cNvGrpSpPr/>
          <p:nvPr/>
        </p:nvGrpSpPr>
        <p:grpSpPr>
          <a:xfrm>
            <a:off x="5049958" y="1180067"/>
            <a:ext cx="6680112" cy="4751866"/>
            <a:chOff x="0" y="0"/>
            <a:chExt cx="2401111" cy="1708019"/>
          </a:xfrm>
        </p:grpSpPr>
        <p:sp>
          <p:nvSpPr>
            <p:cNvPr id="6" name="Freeform 6"/>
            <p:cNvSpPr/>
            <p:nvPr/>
          </p:nvSpPr>
          <p:spPr>
            <a:xfrm>
              <a:off x="0" y="0"/>
              <a:ext cx="2401111" cy="1708019"/>
            </a:xfrm>
            <a:custGeom>
              <a:avLst/>
              <a:gdLst/>
              <a:ahLst/>
              <a:cxnLst/>
              <a:rect l="l" t="t" r="r" b="b"/>
              <a:pathLst>
                <a:path w="2401111" h="1708019">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p:spPr>
        </p:sp>
      </p:grpSp>
      <p:grpSp>
        <p:nvGrpSpPr>
          <p:cNvPr id="7" name="Group 7"/>
          <p:cNvGrpSpPr/>
          <p:nvPr/>
        </p:nvGrpSpPr>
        <p:grpSpPr>
          <a:xfrm>
            <a:off x="5049958" y="1180067"/>
            <a:ext cx="6680112" cy="4751866"/>
            <a:chOff x="0" y="0"/>
            <a:chExt cx="2401111" cy="1708019"/>
          </a:xfrm>
        </p:grpSpPr>
        <p:sp>
          <p:nvSpPr>
            <p:cNvPr id="8" name="Freeform 8"/>
            <p:cNvSpPr/>
            <p:nvPr/>
          </p:nvSpPr>
          <p:spPr>
            <a:xfrm>
              <a:off x="0" y="0"/>
              <a:ext cx="2401111" cy="1708019"/>
            </a:xfrm>
            <a:custGeom>
              <a:avLst/>
              <a:gdLst/>
              <a:ahLst/>
              <a:cxnLst/>
              <a:rect l="l" t="t" r="r" b="b"/>
              <a:pathLst>
                <a:path w="2401111" h="1708019">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p:spPr>
        </p:sp>
      </p:grpSp>
      <p:sp>
        <p:nvSpPr>
          <p:cNvPr id="9" name="TextBox 9"/>
          <p:cNvSpPr txBox="1"/>
          <p:nvPr/>
        </p:nvSpPr>
        <p:spPr>
          <a:xfrm>
            <a:off x="5520266" y="1186417"/>
            <a:ext cx="6316133" cy="4103688"/>
          </a:xfrm>
          <a:prstGeom prst="rect">
            <a:avLst/>
          </a:prstGeom>
        </p:spPr>
        <p:txBody>
          <a:bodyPr wrap="square" lIns="0" tIns="0" rIns="0" bIns="0" rtlCol="0" anchor="t">
            <a:spAutoFit/>
          </a:bodyPr>
          <a:lstStyle/>
          <a:p>
            <a:pPr>
              <a:lnSpc>
                <a:spcPts val="4022"/>
              </a:lnSpc>
              <a:spcBef>
                <a:spcPct val="0"/>
              </a:spcBef>
            </a:pPr>
            <a:r>
              <a:rPr lang="ru-RU" sz="3400" dirty="0" smtClean="0">
                <a:solidFill>
                  <a:srgbClr val="000000"/>
                </a:solidFill>
                <a:latin typeface="HK Grotesk Medium"/>
              </a:rPr>
              <a:t>      </a:t>
            </a:r>
            <a:r>
              <a:rPr lang="en-US" sz="3400" dirty="0" err="1" smtClean="0">
                <a:solidFill>
                  <a:srgbClr val="000000"/>
                </a:solidFill>
                <a:latin typeface="HK Grotesk Medium"/>
              </a:rPr>
              <a:t>Еңбек</a:t>
            </a:r>
            <a:r>
              <a:rPr lang="en-US" sz="3400" dirty="0" smtClean="0">
                <a:solidFill>
                  <a:srgbClr val="000000"/>
                </a:solidFill>
                <a:latin typeface="HK Grotesk Medium"/>
              </a:rPr>
              <a:t> </a:t>
            </a:r>
            <a:r>
              <a:rPr lang="en-US" sz="3400" dirty="0" err="1">
                <a:solidFill>
                  <a:srgbClr val="000000"/>
                </a:solidFill>
                <a:latin typeface="HK Grotesk Medium"/>
              </a:rPr>
              <a:t>мотивациясы</a:t>
            </a:r>
            <a:r>
              <a:rPr lang="en-US" sz="3400" dirty="0">
                <a:solidFill>
                  <a:srgbClr val="000000"/>
                </a:solidFill>
                <a:latin typeface="HK Grotesk Medium"/>
              </a:rPr>
              <a:t> – </a:t>
            </a:r>
            <a:r>
              <a:rPr lang="en-US" sz="3400" dirty="0" err="1">
                <a:solidFill>
                  <a:srgbClr val="000000"/>
                </a:solidFill>
                <a:latin typeface="HK Grotesk Medium"/>
              </a:rPr>
              <a:t>бұл</a:t>
            </a:r>
            <a:r>
              <a:rPr lang="en-US" sz="3400" dirty="0">
                <a:solidFill>
                  <a:srgbClr val="000000"/>
                </a:solidFill>
                <a:latin typeface="HK Grotesk Medium"/>
              </a:rPr>
              <a:t> </a:t>
            </a:r>
            <a:r>
              <a:rPr lang="en-US" sz="3400" dirty="0" err="1">
                <a:solidFill>
                  <a:srgbClr val="000000"/>
                </a:solidFill>
                <a:latin typeface="HK Grotesk Medium"/>
              </a:rPr>
              <a:t>жұмысшылар</a:t>
            </a:r>
            <a:r>
              <a:rPr lang="en-US" sz="3400" dirty="0">
                <a:solidFill>
                  <a:srgbClr val="000000"/>
                </a:solidFill>
                <a:latin typeface="HK Grotesk Medium"/>
              </a:rPr>
              <a:t> </a:t>
            </a:r>
            <a:r>
              <a:rPr lang="en-US" sz="3400" dirty="0" err="1">
                <a:solidFill>
                  <a:srgbClr val="000000"/>
                </a:solidFill>
                <a:latin typeface="HK Grotesk Medium"/>
              </a:rPr>
              <a:t>мен</a:t>
            </a:r>
            <a:r>
              <a:rPr lang="en-US" sz="3400" dirty="0">
                <a:solidFill>
                  <a:srgbClr val="000000"/>
                </a:solidFill>
                <a:latin typeface="HK Grotesk Medium"/>
              </a:rPr>
              <a:t> </a:t>
            </a:r>
            <a:r>
              <a:rPr lang="en-US" sz="3400" dirty="0" err="1">
                <a:solidFill>
                  <a:srgbClr val="000000"/>
                </a:solidFill>
                <a:latin typeface="HK Grotesk Medium"/>
              </a:rPr>
              <a:t>жұмысшылар</a:t>
            </a:r>
            <a:r>
              <a:rPr lang="en-US" sz="3400" dirty="0">
                <a:solidFill>
                  <a:srgbClr val="000000"/>
                </a:solidFill>
                <a:latin typeface="HK Grotesk Medium"/>
              </a:rPr>
              <a:t> </a:t>
            </a:r>
            <a:r>
              <a:rPr lang="en-US" sz="3400" dirty="0" err="1">
                <a:solidFill>
                  <a:srgbClr val="000000"/>
                </a:solidFill>
                <a:latin typeface="HK Grotesk Medium"/>
              </a:rPr>
              <a:t>тобын</a:t>
            </a:r>
            <a:r>
              <a:rPr lang="en-US" sz="3400" dirty="0">
                <a:solidFill>
                  <a:srgbClr val="000000"/>
                </a:solidFill>
                <a:latin typeface="HK Grotesk Medium"/>
              </a:rPr>
              <a:t> </a:t>
            </a:r>
            <a:r>
              <a:rPr lang="en-US" sz="3400" dirty="0" err="1">
                <a:solidFill>
                  <a:srgbClr val="000000"/>
                </a:solidFill>
                <a:latin typeface="HK Grotesk Medium"/>
              </a:rPr>
              <a:t>олардың</a:t>
            </a:r>
            <a:r>
              <a:rPr lang="en-US" sz="3400" dirty="0">
                <a:solidFill>
                  <a:srgbClr val="000000"/>
                </a:solidFill>
                <a:latin typeface="HK Grotesk Medium"/>
              </a:rPr>
              <a:t> </a:t>
            </a:r>
            <a:r>
              <a:rPr lang="en-US" sz="3400" dirty="0" err="1">
                <a:solidFill>
                  <a:srgbClr val="000000"/>
                </a:solidFill>
                <a:latin typeface="HK Grotesk Medium"/>
              </a:rPr>
              <a:t>жеке</a:t>
            </a:r>
            <a:r>
              <a:rPr lang="en-US" sz="3400" dirty="0">
                <a:solidFill>
                  <a:srgbClr val="000000"/>
                </a:solidFill>
                <a:latin typeface="HK Grotesk Medium"/>
              </a:rPr>
              <a:t> </a:t>
            </a:r>
            <a:r>
              <a:rPr lang="en-US" sz="3400" dirty="0" err="1">
                <a:solidFill>
                  <a:srgbClr val="000000"/>
                </a:solidFill>
                <a:latin typeface="HK Grotesk Medium"/>
              </a:rPr>
              <a:t>қажеттіліктерін</a:t>
            </a:r>
            <a:r>
              <a:rPr lang="en-US" sz="3400" dirty="0">
                <a:solidFill>
                  <a:srgbClr val="000000"/>
                </a:solidFill>
                <a:latin typeface="HK Grotesk Medium"/>
              </a:rPr>
              <a:t> </a:t>
            </a:r>
            <a:r>
              <a:rPr lang="en-US" sz="3400" dirty="0" err="1">
                <a:solidFill>
                  <a:srgbClr val="000000"/>
                </a:solidFill>
                <a:latin typeface="HK Grotesk Medium"/>
              </a:rPr>
              <a:t>қанағаттандыру</a:t>
            </a:r>
            <a:r>
              <a:rPr lang="en-US" sz="3400" dirty="0">
                <a:solidFill>
                  <a:srgbClr val="000000"/>
                </a:solidFill>
                <a:latin typeface="HK Grotesk Medium"/>
              </a:rPr>
              <a:t> </a:t>
            </a:r>
            <a:r>
              <a:rPr lang="en-US" sz="3400" dirty="0" err="1">
                <a:solidFill>
                  <a:srgbClr val="000000"/>
                </a:solidFill>
                <a:latin typeface="HK Grotesk Medium"/>
              </a:rPr>
              <a:t>арқылы</a:t>
            </a:r>
            <a:r>
              <a:rPr lang="en-US" sz="3400" dirty="0">
                <a:solidFill>
                  <a:srgbClr val="000000"/>
                </a:solidFill>
                <a:latin typeface="HK Grotesk Medium"/>
              </a:rPr>
              <a:t> </a:t>
            </a:r>
            <a:r>
              <a:rPr lang="en-US" sz="3400" dirty="0" err="1">
                <a:solidFill>
                  <a:srgbClr val="000000"/>
                </a:solidFill>
                <a:latin typeface="HK Grotesk Medium"/>
              </a:rPr>
              <a:t>кәсіпорынның</a:t>
            </a:r>
            <a:r>
              <a:rPr lang="en-US" sz="3400" dirty="0">
                <a:solidFill>
                  <a:srgbClr val="000000"/>
                </a:solidFill>
                <a:latin typeface="HK Grotesk Medium"/>
              </a:rPr>
              <a:t> </a:t>
            </a:r>
            <a:r>
              <a:rPr lang="en-US" sz="3400" dirty="0" err="1">
                <a:solidFill>
                  <a:srgbClr val="000000"/>
                </a:solidFill>
                <a:latin typeface="HK Grotesk Medium"/>
              </a:rPr>
              <a:t>мақсаттарына</a:t>
            </a:r>
            <a:r>
              <a:rPr lang="en-US" sz="3400" dirty="0">
                <a:solidFill>
                  <a:srgbClr val="000000"/>
                </a:solidFill>
                <a:latin typeface="HK Grotesk Medium"/>
              </a:rPr>
              <a:t> </a:t>
            </a:r>
            <a:r>
              <a:rPr lang="en-US" sz="3400" dirty="0" err="1">
                <a:solidFill>
                  <a:srgbClr val="000000"/>
                </a:solidFill>
                <a:latin typeface="HK Grotesk Medium"/>
              </a:rPr>
              <a:t>қол</a:t>
            </a:r>
            <a:r>
              <a:rPr lang="en-US" sz="3400" dirty="0">
                <a:solidFill>
                  <a:srgbClr val="000000"/>
                </a:solidFill>
                <a:latin typeface="HK Grotesk Medium"/>
              </a:rPr>
              <a:t> </a:t>
            </a:r>
            <a:r>
              <a:rPr lang="en-US" sz="3400" dirty="0" err="1">
                <a:solidFill>
                  <a:srgbClr val="000000"/>
                </a:solidFill>
                <a:latin typeface="HK Grotesk Medium"/>
              </a:rPr>
              <a:t>жеткізу</a:t>
            </a:r>
            <a:r>
              <a:rPr lang="en-US" sz="3400" dirty="0">
                <a:solidFill>
                  <a:srgbClr val="000000"/>
                </a:solidFill>
                <a:latin typeface="HK Grotesk Medium"/>
              </a:rPr>
              <a:t> </a:t>
            </a:r>
            <a:r>
              <a:rPr lang="en-US" sz="3400" dirty="0" err="1">
                <a:solidFill>
                  <a:srgbClr val="000000"/>
                </a:solidFill>
                <a:latin typeface="HK Grotesk Medium"/>
              </a:rPr>
              <a:t>әрекетіне</a:t>
            </a:r>
            <a:r>
              <a:rPr lang="en-US" sz="3400" dirty="0">
                <a:solidFill>
                  <a:srgbClr val="000000"/>
                </a:solidFill>
                <a:latin typeface="HK Grotesk Medium"/>
              </a:rPr>
              <a:t> </a:t>
            </a:r>
            <a:r>
              <a:rPr lang="en-US" sz="3400" dirty="0" err="1">
                <a:solidFill>
                  <a:srgbClr val="000000"/>
                </a:solidFill>
                <a:latin typeface="HK Grotesk Medium"/>
              </a:rPr>
              <a:t>ынталандыру</a:t>
            </a:r>
            <a:endParaRPr lang="en-US" sz="3400" dirty="0">
              <a:solidFill>
                <a:srgbClr val="000000"/>
              </a:solidFill>
              <a:latin typeface="HK Grotesk Medium"/>
            </a:endParaRPr>
          </a:p>
        </p:txBody>
      </p:sp>
      <p:sp>
        <p:nvSpPr>
          <p:cNvPr id="10" name="TextBox 10"/>
          <p:cNvSpPr txBox="1"/>
          <p:nvPr/>
        </p:nvSpPr>
        <p:spPr>
          <a:xfrm>
            <a:off x="1585133" y="219711"/>
            <a:ext cx="8168467" cy="705321"/>
          </a:xfrm>
          <a:prstGeom prst="rect">
            <a:avLst/>
          </a:prstGeom>
        </p:spPr>
        <p:txBody>
          <a:bodyPr wrap="square" lIns="0" tIns="0" rIns="0" bIns="0" rtlCol="0" anchor="t">
            <a:spAutoFit/>
          </a:bodyPr>
          <a:lstStyle/>
          <a:p>
            <a:pPr algn="ctr">
              <a:lnSpc>
                <a:spcPts val="5505"/>
              </a:lnSpc>
              <a:spcBef>
                <a:spcPct val="0"/>
              </a:spcBef>
            </a:pPr>
            <a:r>
              <a:rPr lang="en-US" sz="4700" b="1" dirty="0" err="1">
                <a:solidFill>
                  <a:srgbClr val="FF0000"/>
                </a:solidFill>
                <a:effectLst>
                  <a:outerShdw blurRad="38100" dist="38100" dir="2700000" algn="tl">
                    <a:srgbClr val="000000">
                      <a:alpha val="43137"/>
                    </a:srgbClr>
                  </a:outerShdw>
                </a:effectLst>
                <a:latin typeface="HK Grotesk Medium Bold"/>
              </a:rPr>
              <a:t>Еңбек</a:t>
            </a:r>
            <a:r>
              <a:rPr lang="en-US" sz="4700" b="1" dirty="0">
                <a:solidFill>
                  <a:srgbClr val="FF0000"/>
                </a:solidFill>
                <a:effectLst>
                  <a:outerShdw blurRad="38100" dist="38100" dir="2700000" algn="tl">
                    <a:srgbClr val="000000">
                      <a:alpha val="43137"/>
                    </a:srgbClr>
                  </a:outerShdw>
                </a:effectLst>
                <a:latin typeface="HK Grotesk Medium Bold"/>
              </a:rPr>
              <a:t> </a:t>
            </a:r>
            <a:r>
              <a:rPr lang="en-US" sz="4700" b="1" dirty="0" err="1">
                <a:solidFill>
                  <a:srgbClr val="FF0000"/>
                </a:solidFill>
                <a:effectLst>
                  <a:outerShdw blurRad="38100" dist="38100" dir="2700000" algn="tl">
                    <a:srgbClr val="000000">
                      <a:alpha val="43137"/>
                    </a:srgbClr>
                  </a:outerShdw>
                </a:effectLst>
                <a:latin typeface="HK Grotesk Medium Bold"/>
              </a:rPr>
              <a:t>мотивациясы</a:t>
            </a:r>
            <a:r>
              <a:rPr lang="en-US" sz="4700" b="1" dirty="0">
                <a:solidFill>
                  <a:srgbClr val="FF0000"/>
                </a:solidFill>
                <a:effectLst>
                  <a:outerShdw blurRad="38100" dist="38100" dir="2700000" algn="tl">
                    <a:srgbClr val="000000">
                      <a:alpha val="43137"/>
                    </a:srgbClr>
                  </a:outerShdw>
                </a:effectLst>
                <a:latin typeface="HK Grotesk Medium Bold"/>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3601" y="200322"/>
            <a:ext cx="9311318" cy="1000274"/>
          </a:xfrm>
          <a:prstGeom prst="rect">
            <a:avLst/>
          </a:prstGeom>
        </p:spPr>
        <p:txBody>
          <a:bodyPr wrap="square" lIns="0" tIns="0" rIns="0" bIns="0" rtlCol="0" anchor="t">
            <a:spAutoFit/>
          </a:bodyPr>
          <a:lstStyle/>
          <a:p>
            <a:pPr algn="ctr">
              <a:lnSpc>
                <a:spcPts val="3854"/>
              </a:lnSpc>
              <a:spcBef>
                <a:spcPct val="0"/>
              </a:spcBef>
            </a:pPr>
            <a:r>
              <a:rPr lang="en-US" sz="3300" b="1" dirty="0" err="1">
                <a:solidFill>
                  <a:srgbClr val="FF0000"/>
                </a:solidFill>
                <a:effectLst>
                  <a:outerShdw blurRad="38100" dist="38100" dir="2700000" algn="tl">
                    <a:srgbClr val="000000">
                      <a:alpha val="43137"/>
                    </a:srgbClr>
                  </a:outerShdw>
                </a:effectLst>
                <a:latin typeface="HK Grotesk Medium"/>
              </a:rPr>
              <a:t>Еңбектің</a:t>
            </a:r>
            <a:r>
              <a:rPr lang="en-US" sz="3300" b="1" dirty="0">
                <a:solidFill>
                  <a:srgbClr val="FF0000"/>
                </a:solidFill>
                <a:effectLst>
                  <a:outerShdw blurRad="38100" dist="38100" dir="2700000" algn="tl">
                    <a:srgbClr val="000000">
                      <a:alpha val="43137"/>
                    </a:srgbClr>
                  </a:outerShdw>
                </a:effectLst>
                <a:latin typeface="HK Grotesk Medium"/>
              </a:rPr>
              <a:t> </a:t>
            </a:r>
            <a:r>
              <a:rPr lang="en-US" sz="3300" b="1" dirty="0" err="1">
                <a:solidFill>
                  <a:srgbClr val="FF0000"/>
                </a:solidFill>
                <a:effectLst>
                  <a:outerShdw blurRad="38100" dist="38100" dir="2700000" algn="tl">
                    <a:srgbClr val="000000">
                      <a:alpha val="43137"/>
                    </a:srgbClr>
                  </a:outerShdw>
                </a:effectLst>
                <a:latin typeface="HK Grotesk Medium"/>
              </a:rPr>
              <a:t>тәртібі</a:t>
            </a:r>
            <a:r>
              <a:rPr lang="en-US" sz="3300" b="1" dirty="0">
                <a:solidFill>
                  <a:srgbClr val="FF0000"/>
                </a:solidFill>
                <a:effectLst>
                  <a:outerShdw blurRad="38100" dist="38100" dir="2700000" algn="tl">
                    <a:srgbClr val="000000">
                      <a:alpha val="43137"/>
                    </a:srgbClr>
                  </a:outerShdw>
                </a:effectLst>
                <a:latin typeface="HK Grotesk Medium"/>
              </a:rPr>
              <a:t> ( </a:t>
            </a:r>
            <a:r>
              <a:rPr lang="en-US" sz="3300" b="1" dirty="0" err="1">
                <a:solidFill>
                  <a:srgbClr val="FF0000"/>
                </a:solidFill>
                <a:effectLst>
                  <a:outerShdw blurRad="38100" dist="38100" dir="2700000" algn="tl">
                    <a:srgbClr val="000000">
                      <a:alpha val="43137"/>
                    </a:srgbClr>
                  </a:outerShdw>
                </a:effectLst>
                <a:latin typeface="HK Grotesk Medium"/>
              </a:rPr>
              <a:t>жөн-жосығы</a:t>
            </a:r>
            <a:r>
              <a:rPr lang="en-US" sz="3300" b="1" dirty="0">
                <a:solidFill>
                  <a:srgbClr val="FF0000"/>
                </a:solidFill>
                <a:effectLst>
                  <a:outerShdw blurRad="38100" dist="38100" dir="2700000" algn="tl">
                    <a:srgbClr val="000000">
                      <a:alpha val="43137"/>
                    </a:srgbClr>
                  </a:outerShdw>
                </a:effectLst>
                <a:latin typeface="HK Grotesk Medium"/>
              </a:rPr>
              <a:t> ) </a:t>
            </a:r>
            <a:r>
              <a:rPr lang="en-US" sz="3300" b="1" dirty="0" err="1">
                <a:solidFill>
                  <a:srgbClr val="FF0000"/>
                </a:solidFill>
                <a:effectLst>
                  <a:outerShdw blurRad="38100" dist="38100" dir="2700000" algn="tl">
                    <a:srgbClr val="000000">
                      <a:alpha val="43137"/>
                    </a:srgbClr>
                  </a:outerShdw>
                </a:effectLst>
                <a:latin typeface="HK Grotesk Medium"/>
              </a:rPr>
              <a:t>мынадай</a:t>
            </a:r>
            <a:r>
              <a:rPr lang="en-US" sz="3300" b="1" dirty="0">
                <a:solidFill>
                  <a:srgbClr val="FF0000"/>
                </a:solidFill>
                <a:effectLst>
                  <a:outerShdw blurRad="38100" dist="38100" dir="2700000" algn="tl">
                    <a:srgbClr val="000000">
                      <a:alpha val="43137"/>
                    </a:srgbClr>
                  </a:outerShdw>
                </a:effectLst>
                <a:latin typeface="HK Grotesk Medium"/>
              </a:rPr>
              <a:t> </a:t>
            </a:r>
            <a:r>
              <a:rPr lang="en-US" sz="3300" b="1" dirty="0" err="1">
                <a:solidFill>
                  <a:srgbClr val="FF0000"/>
                </a:solidFill>
                <a:effectLst>
                  <a:outerShdw blurRad="38100" dist="38100" dir="2700000" algn="tl">
                    <a:srgbClr val="000000">
                      <a:alpha val="43137"/>
                    </a:srgbClr>
                  </a:outerShdw>
                </a:effectLst>
                <a:latin typeface="HK Grotesk Medium"/>
              </a:rPr>
              <a:t>мотивтерді</a:t>
            </a:r>
            <a:r>
              <a:rPr lang="en-US" sz="3300" b="1" dirty="0">
                <a:solidFill>
                  <a:srgbClr val="FF0000"/>
                </a:solidFill>
                <a:effectLst>
                  <a:outerShdw blurRad="38100" dist="38100" dir="2700000" algn="tl">
                    <a:srgbClr val="000000">
                      <a:alpha val="43137"/>
                    </a:srgbClr>
                  </a:outerShdw>
                </a:effectLst>
                <a:latin typeface="HK Grotesk Medium"/>
              </a:rPr>
              <a:t> </a:t>
            </a:r>
            <a:r>
              <a:rPr lang="en-US" sz="3300" b="1" dirty="0" err="1">
                <a:solidFill>
                  <a:srgbClr val="FF0000"/>
                </a:solidFill>
                <a:effectLst>
                  <a:outerShdw blurRad="38100" dist="38100" dir="2700000" algn="tl">
                    <a:srgbClr val="000000">
                      <a:alpha val="43137"/>
                    </a:srgbClr>
                  </a:outerShdw>
                </a:effectLst>
                <a:latin typeface="HK Grotesk Medium"/>
              </a:rPr>
              <a:t>сипаттайды</a:t>
            </a:r>
            <a:r>
              <a:rPr lang="en-US" sz="3300" b="1" dirty="0">
                <a:solidFill>
                  <a:srgbClr val="FF0000"/>
                </a:solidFill>
                <a:effectLst>
                  <a:outerShdw blurRad="38100" dist="38100" dir="2700000" algn="tl">
                    <a:srgbClr val="000000">
                      <a:alpha val="43137"/>
                    </a:srgbClr>
                  </a:outerShdw>
                </a:effectLst>
                <a:latin typeface="HK Grotesk Medium"/>
              </a:rPr>
              <a:t>:</a:t>
            </a:r>
          </a:p>
        </p:txBody>
      </p:sp>
      <p:sp>
        <p:nvSpPr>
          <p:cNvPr id="3" name="TextBox 3"/>
          <p:cNvSpPr txBox="1"/>
          <p:nvPr/>
        </p:nvSpPr>
        <p:spPr>
          <a:xfrm>
            <a:off x="558800" y="1633220"/>
            <a:ext cx="10481733" cy="1795363"/>
          </a:xfrm>
          <a:prstGeom prst="rect">
            <a:avLst/>
          </a:prstGeom>
        </p:spPr>
        <p:txBody>
          <a:bodyPr wrap="square" lIns="0" tIns="0" rIns="0" bIns="0" rtlCol="0" anchor="t">
            <a:spAutoFit/>
          </a:bodyPr>
          <a:lstStyle/>
          <a:p>
            <a:pPr algn="just">
              <a:lnSpc>
                <a:spcPts val="3539"/>
              </a:lnSpc>
              <a:spcBef>
                <a:spcPct val="0"/>
              </a:spcBef>
            </a:pPr>
            <a:r>
              <a:rPr lang="ru-RU" sz="3000" b="1" dirty="0" smtClean="0">
                <a:solidFill>
                  <a:srgbClr val="00B0F0"/>
                </a:solidFill>
                <a:latin typeface="HK Grotesk Medium"/>
              </a:rPr>
              <a:t>    </a:t>
            </a:r>
            <a:r>
              <a:rPr lang="en-US" sz="3000" b="1" dirty="0" smtClean="0">
                <a:solidFill>
                  <a:srgbClr val="00B0F0"/>
                </a:solidFill>
                <a:latin typeface="HK Grotesk Medium"/>
              </a:rPr>
              <a:t>1.Қамтамасыз </a:t>
            </a:r>
            <a:r>
              <a:rPr lang="en-US" sz="3000" b="1" dirty="0" err="1">
                <a:solidFill>
                  <a:srgbClr val="00B0F0"/>
                </a:solidFill>
                <a:latin typeface="HK Grotesk Medium"/>
              </a:rPr>
              <a:t>ету</a:t>
            </a:r>
            <a:r>
              <a:rPr lang="en-US" sz="3000" b="1" dirty="0">
                <a:solidFill>
                  <a:srgbClr val="00B0F0"/>
                </a:solidFill>
                <a:latin typeface="HK Grotesk Medium"/>
              </a:rPr>
              <a:t> </a:t>
            </a:r>
            <a:r>
              <a:rPr lang="en-US" sz="3000" b="1" dirty="0" err="1">
                <a:solidFill>
                  <a:srgbClr val="00B0F0"/>
                </a:solidFill>
                <a:latin typeface="HK Grotesk Medium"/>
              </a:rPr>
              <a:t>мотивтері</a:t>
            </a:r>
            <a:r>
              <a:rPr lang="en-US" sz="3000" b="1" dirty="0">
                <a:solidFill>
                  <a:srgbClr val="00B0F0"/>
                </a:solidFill>
                <a:latin typeface="HK Grotesk Medium"/>
              </a:rPr>
              <a:t> – </a:t>
            </a:r>
            <a:r>
              <a:rPr lang="en-US" sz="3000" b="1" dirty="0" err="1">
                <a:solidFill>
                  <a:srgbClr val="00B0F0"/>
                </a:solidFill>
                <a:latin typeface="HK Grotesk Medium"/>
              </a:rPr>
              <a:t>жұмысшының</a:t>
            </a:r>
            <a:r>
              <a:rPr lang="en-US" sz="3000" b="1" dirty="0">
                <a:solidFill>
                  <a:srgbClr val="00B0F0"/>
                </a:solidFill>
                <a:latin typeface="HK Grotesk Medium"/>
              </a:rPr>
              <a:t> </a:t>
            </a:r>
            <a:r>
              <a:rPr lang="en-US" sz="3000" b="1" dirty="0" err="1">
                <a:solidFill>
                  <a:srgbClr val="00B0F0"/>
                </a:solidFill>
                <a:latin typeface="HK Grotesk Medium"/>
              </a:rPr>
              <a:t>және</a:t>
            </a:r>
            <a:r>
              <a:rPr lang="en-US" sz="3000" b="1" dirty="0">
                <a:solidFill>
                  <a:srgbClr val="00B0F0"/>
                </a:solidFill>
                <a:latin typeface="HK Grotesk Medium"/>
              </a:rPr>
              <a:t> </a:t>
            </a:r>
            <a:r>
              <a:rPr lang="en-US" sz="3000" b="1" dirty="0" err="1">
                <a:solidFill>
                  <a:srgbClr val="00B0F0"/>
                </a:solidFill>
                <a:latin typeface="HK Grotesk Medium"/>
              </a:rPr>
              <a:t>оның</a:t>
            </a:r>
            <a:r>
              <a:rPr lang="en-US" sz="3000" b="1" dirty="0">
                <a:solidFill>
                  <a:srgbClr val="00B0F0"/>
                </a:solidFill>
                <a:latin typeface="HK Grotesk Medium"/>
              </a:rPr>
              <a:t> </a:t>
            </a:r>
            <a:r>
              <a:rPr lang="en-US" sz="3000" b="1" dirty="0" err="1">
                <a:solidFill>
                  <a:srgbClr val="00B0F0"/>
                </a:solidFill>
                <a:latin typeface="HK Grotesk Medium"/>
              </a:rPr>
              <a:t>отбасының</a:t>
            </a:r>
            <a:r>
              <a:rPr lang="en-US" sz="3000" b="1" dirty="0">
                <a:solidFill>
                  <a:srgbClr val="00B0F0"/>
                </a:solidFill>
                <a:latin typeface="HK Grotesk Medium"/>
              </a:rPr>
              <a:t> </a:t>
            </a:r>
            <a:r>
              <a:rPr lang="en-US" sz="3000" b="1" dirty="0" err="1">
                <a:solidFill>
                  <a:srgbClr val="00B0F0"/>
                </a:solidFill>
                <a:latin typeface="HK Grotesk Medium"/>
              </a:rPr>
              <a:t>жағдайының</a:t>
            </a:r>
            <a:r>
              <a:rPr lang="en-US" sz="3000" b="1" dirty="0">
                <a:solidFill>
                  <a:srgbClr val="00B0F0"/>
                </a:solidFill>
                <a:latin typeface="HK Grotesk Medium"/>
              </a:rPr>
              <a:t> </a:t>
            </a:r>
            <a:r>
              <a:rPr lang="en-US" sz="3000" b="1" dirty="0" err="1">
                <a:solidFill>
                  <a:srgbClr val="00B0F0"/>
                </a:solidFill>
                <a:latin typeface="HK Grotesk Medium"/>
              </a:rPr>
              <a:t>жақсы</a:t>
            </a:r>
            <a:r>
              <a:rPr lang="en-US" sz="3000" b="1" dirty="0">
                <a:solidFill>
                  <a:srgbClr val="00B0F0"/>
                </a:solidFill>
                <a:latin typeface="HK Grotesk Medium"/>
              </a:rPr>
              <a:t> , </a:t>
            </a:r>
            <a:r>
              <a:rPr lang="en-US" sz="3000" b="1" dirty="0" err="1">
                <a:solidFill>
                  <a:srgbClr val="00B0F0"/>
                </a:solidFill>
                <a:latin typeface="HK Grotesk Medium"/>
              </a:rPr>
              <a:t>жайлы</a:t>
            </a:r>
            <a:r>
              <a:rPr lang="en-US" sz="3000" b="1" dirty="0">
                <a:solidFill>
                  <a:srgbClr val="00B0F0"/>
                </a:solidFill>
                <a:latin typeface="HK Grotesk Medium"/>
              </a:rPr>
              <a:t> </a:t>
            </a:r>
            <a:r>
              <a:rPr lang="en-US" sz="3000" b="1" dirty="0" err="1">
                <a:solidFill>
                  <a:srgbClr val="00B0F0"/>
                </a:solidFill>
                <a:latin typeface="HK Grotesk Medium"/>
              </a:rPr>
              <a:t>болуы</a:t>
            </a:r>
            <a:r>
              <a:rPr lang="en-US" sz="3000" b="1" dirty="0">
                <a:solidFill>
                  <a:srgbClr val="00B0F0"/>
                </a:solidFill>
                <a:latin typeface="HK Grotesk Medium"/>
              </a:rPr>
              <a:t> </a:t>
            </a:r>
            <a:r>
              <a:rPr lang="en-US" sz="3000" b="1" dirty="0" err="1">
                <a:solidFill>
                  <a:srgbClr val="00B0F0"/>
                </a:solidFill>
                <a:latin typeface="HK Grotesk Medium"/>
              </a:rPr>
              <a:t>үшін</a:t>
            </a:r>
            <a:r>
              <a:rPr lang="en-US" sz="3000" b="1" dirty="0">
                <a:solidFill>
                  <a:srgbClr val="00B0F0"/>
                </a:solidFill>
                <a:latin typeface="HK Grotesk Medium"/>
              </a:rPr>
              <a:t> </a:t>
            </a:r>
            <a:r>
              <a:rPr lang="en-US" sz="3000" b="1" dirty="0" err="1">
                <a:solidFill>
                  <a:srgbClr val="00B0F0"/>
                </a:solidFill>
                <a:latin typeface="HK Grotesk Medium"/>
              </a:rPr>
              <a:t>қажетті</a:t>
            </a:r>
            <a:r>
              <a:rPr lang="en-US" sz="3000" b="1" dirty="0">
                <a:solidFill>
                  <a:srgbClr val="00B0F0"/>
                </a:solidFill>
                <a:latin typeface="HK Grotesk Medium"/>
              </a:rPr>
              <a:t> </a:t>
            </a:r>
            <a:r>
              <a:rPr lang="en-US" sz="3000" b="1" dirty="0" err="1">
                <a:solidFill>
                  <a:srgbClr val="00B0F0"/>
                </a:solidFill>
                <a:latin typeface="HK Grotesk Medium"/>
              </a:rPr>
              <a:t>материалдық</a:t>
            </a:r>
            <a:r>
              <a:rPr lang="en-US" sz="3000" b="1" dirty="0">
                <a:solidFill>
                  <a:srgbClr val="00B0F0"/>
                </a:solidFill>
                <a:latin typeface="HK Grotesk Medium"/>
              </a:rPr>
              <a:t> </a:t>
            </a:r>
            <a:r>
              <a:rPr lang="en-US" sz="3000" b="1" dirty="0" err="1">
                <a:solidFill>
                  <a:srgbClr val="00B0F0"/>
                </a:solidFill>
                <a:latin typeface="HK Grotesk Medium"/>
              </a:rPr>
              <a:t>жабдықтар</a:t>
            </a:r>
            <a:r>
              <a:rPr lang="en-US" sz="3000" b="1" dirty="0">
                <a:solidFill>
                  <a:srgbClr val="00B0F0"/>
                </a:solidFill>
                <a:latin typeface="HK Grotesk Medium"/>
              </a:rPr>
              <a:t> </a:t>
            </a:r>
            <a:r>
              <a:rPr lang="en-US" sz="3000" b="1" dirty="0" err="1">
                <a:solidFill>
                  <a:srgbClr val="00B0F0"/>
                </a:solidFill>
                <a:latin typeface="HK Grotesk Medium"/>
              </a:rPr>
              <a:t>жиынтығымен</a:t>
            </a:r>
            <a:r>
              <a:rPr lang="en-US" sz="3000" b="1" dirty="0">
                <a:solidFill>
                  <a:srgbClr val="00B0F0"/>
                </a:solidFill>
                <a:latin typeface="HK Grotesk Medium"/>
              </a:rPr>
              <a:t> </a:t>
            </a:r>
            <a:r>
              <a:rPr lang="en-US" sz="3000" b="1" dirty="0" err="1">
                <a:solidFill>
                  <a:srgbClr val="00B0F0"/>
                </a:solidFill>
                <a:latin typeface="HK Grotesk Medium"/>
              </a:rPr>
              <a:t>байланысты</a:t>
            </a:r>
            <a:r>
              <a:rPr lang="en-US" sz="3000" b="1" dirty="0">
                <a:solidFill>
                  <a:srgbClr val="00B0F0"/>
                </a:solidFill>
                <a:latin typeface="HK Grotesk Medium"/>
              </a:rPr>
              <a:t>; </a:t>
            </a:r>
          </a:p>
        </p:txBody>
      </p:sp>
      <p:sp>
        <p:nvSpPr>
          <p:cNvPr id="4" name="TextBox 4"/>
          <p:cNvSpPr txBox="1"/>
          <p:nvPr/>
        </p:nvSpPr>
        <p:spPr>
          <a:xfrm>
            <a:off x="558800" y="3640667"/>
            <a:ext cx="10464800" cy="1346522"/>
          </a:xfrm>
          <a:prstGeom prst="rect">
            <a:avLst/>
          </a:prstGeom>
        </p:spPr>
        <p:txBody>
          <a:bodyPr wrap="square" lIns="0" tIns="0" rIns="0" bIns="0" rtlCol="0" anchor="t">
            <a:spAutoFit/>
          </a:bodyPr>
          <a:lstStyle/>
          <a:p>
            <a:pPr algn="just">
              <a:lnSpc>
                <a:spcPts val="3540"/>
              </a:lnSpc>
              <a:spcBef>
                <a:spcPct val="0"/>
              </a:spcBef>
            </a:pPr>
            <a:r>
              <a:rPr lang="ru-RU" sz="3000" b="1" dirty="0" smtClean="0">
                <a:solidFill>
                  <a:srgbClr val="FFC000"/>
                </a:solidFill>
                <a:latin typeface="HK Grotesk Medium"/>
              </a:rPr>
              <a:t>   </a:t>
            </a:r>
            <a:r>
              <a:rPr lang="en-US" sz="3000" b="1" dirty="0" smtClean="0">
                <a:solidFill>
                  <a:srgbClr val="FFC000"/>
                </a:solidFill>
                <a:latin typeface="HK Grotesk Medium"/>
              </a:rPr>
              <a:t>2.Бейімділік </a:t>
            </a:r>
            <a:r>
              <a:rPr lang="en-US" sz="3000" b="1" dirty="0" err="1">
                <a:solidFill>
                  <a:srgbClr val="FFC000"/>
                </a:solidFill>
                <a:latin typeface="HK Grotesk Medium"/>
              </a:rPr>
              <a:t>мотиві</a:t>
            </a:r>
            <a:r>
              <a:rPr lang="en-US" sz="3000" b="1" dirty="0">
                <a:solidFill>
                  <a:srgbClr val="FFC000"/>
                </a:solidFill>
                <a:latin typeface="HK Grotesk Medium"/>
              </a:rPr>
              <a:t> – </a:t>
            </a:r>
            <a:r>
              <a:rPr lang="en-US" sz="3000" b="1" dirty="0" err="1">
                <a:solidFill>
                  <a:srgbClr val="FFC000"/>
                </a:solidFill>
                <a:latin typeface="HK Grotesk Medium"/>
              </a:rPr>
              <a:t>жұмысшының</a:t>
            </a:r>
            <a:r>
              <a:rPr lang="en-US" sz="3000" b="1" dirty="0">
                <a:solidFill>
                  <a:srgbClr val="FFC000"/>
                </a:solidFill>
                <a:latin typeface="HK Grotesk Medium"/>
              </a:rPr>
              <a:t> </a:t>
            </a:r>
            <a:r>
              <a:rPr lang="en-US" sz="3000" b="1" dirty="0" err="1">
                <a:solidFill>
                  <a:srgbClr val="FFC000"/>
                </a:solidFill>
                <a:latin typeface="HK Grotesk Medium"/>
              </a:rPr>
              <a:t>еңбек</a:t>
            </a:r>
            <a:r>
              <a:rPr lang="en-US" sz="3000" b="1" dirty="0">
                <a:solidFill>
                  <a:srgbClr val="FFC000"/>
                </a:solidFill>
                <a:latin typeface="HK Grotesk Medium"/>
              </a:rPr>
              <a:t> </a:t>
            </a:r>
            <a:r>
              <a:rPr lang="en-US" sz="3000" b="1" dirty="0" err="1">
                <a:solidFill>
                  <a:srgbClr val="FFC000"/>
                </a:solidFill>
                <a:latin typeface="HK Grotesk Medium"/>
              </a:rPr>
              <a:t>әрекеті</a:t>
            </a:r>
            <a:r>
              <a:rPr lang="en-US" sz="3000" b="1" dirty="0">
                <a:solidFill>
                  <a:srgbClr val="FFC000"/>
                </a:solidFill>
                <a:latin typeface="HK Grotesk Medium"/>
              </a:rPr>
              <a:t> </a:t>
            </a:r>
            <a:r>
              <a:rPr lang="en-US" sz="3000" b="1" dirty="0" err="1">
                <a:solidFill>
                  <a:srgbClr val="FFC000"/>
                </a:solidFill>
                <a:latin typeface="HK Grotesk Medium"/>
              </a:rPr>
              <a:t>процесіндегі</a:t>
            </a:r>
            <a:r>
              <a:rPr lang="en-US" sz="3000" b="1" dirty="0">
                <a:solidFill>
                  <a:srgbClr val="FFC000"/>
                </a:solidFill>
                <a:latin typeface="HK Grotesk Medium"/>
              </a:rPr>
              <a:t> </a:t>
            </a:r>
            <a:r>
              <a:rPr lang="en-US" sz="3000" b="1" dirty="0" err="1">
                <a:solidFill>
                  <a:srgbClr val="FFC000"/>
                </a:solidFill>
                <a:latin typeface="HK Grotesk Medium"/>
              </a:rPr>
              <a:t>ықтималды</a:t>
            </a:r>
            <a:r>
              <a:rPr lang="en-US" sz="3000" b="1" dirty="0">
                <a:solidFill>
                  <a:srgbClr val="FFC000"/>
                </a:solidFill>
                <a:latin typeface="HK Grotesk Medium"/>
              </a:rPr>
              <a:t> </a:t>
            </a:r>
            <a:r>
              <a:rPr lang="en-US" sz="3000" b="1" dirty="0" err="1">
                <a:solidFill>
                  <a:srgbClr val="FFC000"/>
                </a:solidFill>
                <a:latin typeface="HK Grotesk Medium"/>
              </a:rPr>
              <a:t>мүмкіндіктерін</a:t>
            </a:r>
            <a:r>
              <a:rPr lang="en-US" sz="3000" b="1" dirty="0">
                <a:solidFill>
                  <a:srgbClr val="FFC000"/>
                </a:solidFill>
                <a:latin typeface="HK Grotesk Medium"/>
              </a:rPr>
              <a:t> </a:t>
            </a:r>
            <a:r>
              <a:rPr lang="en-US" sz="3000" b="1" dirty="0" err="1">
                <a:solidFill>
                  <a:srgbClr val="FFC000"/>
                </a:solidFill>
                <a:latin typeface="HK Grotesk Medium"/>
              </a:rPr>
              <a:t>жүзеге</a:t>
            </a:r>
            <a:r>
              <a:rPr lang="en-US" sz="3000" b="1" dirty="0">
                <a:solidFill>
                  <a:srgbClr val="FFC000"/>
                </a:solidFill>
                <a:latin typeface="HK Grotesk Medium"/>
              </a:rPr>
              <a:t> </a:t>
            </a:r>
            <a:r>
              <a:rPr lang="en-US" sz="3000" b="1" dirty="0" err="1">
                <a:solidFill>
                  <a:srgbClr val="FFC000"/>
                </a:solidFill>
                <a:latin typeface="HK Grotesk Medium"/>
              </a:rPr>
              <a:t>асыруға</a:t>
            </a:r>
            <a:r>
              <a:rPr lang="en-US" sz="3000" b="1" dirty="0">
                <a:solidFill>
                  <a:srgbClr val="FFC000"/>
                </a:solidFill>
                <a:latin typeface="HK Grotesk Medium"/>
              </a:rPr>
              <a:t> </a:t>
            </a:r>
            <a:r>
              <a:rPr lang="en-US" sz="3000" b="1" dirty="0" err="1">
                <a:solidFill>
                  <a:srgbClr val="FFC000"/>
                </a:solidFill>
                <a:latin typeface="HK Grotesk Medium"/>
              </a:rPr>
              <a:t>ұмтылуы</a:t>
            </a:r>
            <a:r>
              <a:rPr lang="en-US" sz="3000" b="1" dirty="0">
                <a:solidFill>
                  <a:srgbClr val="FFC000"/>
                </a:solidFill>
                <a:latin typeface="HK Grotesk Medium"/>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0304" y="1918674"/>
            <a:ext cx="375496" cy="372433"/>
            <a:chOff x="0" y="0"/>
            <a:chExt cx="750992" cy="744866"/>
          </a:xfrm>
        </p:grpSpPr>
        <p:grpSp>
          <p:nvGrpSpPr>
            <p:cNvPr id="3" name="Group 3"/>
            <p:cNvGrpSpPr/>
            <p:nvPr/>
          </p:nvGrpSpPr>
          <p:grpSpPr>
            <a:xfrm>
              <a:off x="0" y="0"/>
              <a:ext cx="750992" cy="744866"/>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BC27"/>
              </a:solidFill>
            </p:spPr>
          </p:sp>
        </p:grpSp>
        <p:sp>
          <p:nvSpPr>
            <p:cNvPr id="5" name="TextBox 5"/>
            <p:cNvSpPr txBox="1"/>
            <p:nvPr/>
          </p:nvSpPr>
          <p:spPr>
            <a:xfrm>
              <a:off x="109586" y="154416"/>
              <a:ext cx="531820" cy="436016"/>
            </a:xfrm>
            <a:prstGeom prst="rect">
              <a:avLst/>
            </a:prstGeom>
          </p:spPr>
          <p:txBody>
            <a:bodyPr lIns="0" tIns="0" rIns="0" bIns="0" rtlCol="0" anchor="t">
              <a:spAutoFit/>
            </a:bodyPr>
            <a:lstStyle/>
            <a:p>
              <a:pPr algn="ctr">
                <a:lnSpc>
                  <a:spcPts val="1733"/>
                </a:lnSpc>
              </a:pPr>
              <a:r>
                <a:rPr lang="en-US" sz="1300" dirty="0">
                  <a:solidFill>
                    <a:srgbClr val="000000"/>
                  </a:solidFill>
                  <a:latin typeface="Garet Bold"/>
                </a:rPr>
                <a:t>1</a:t>
              </a:r>
            </a:p>
          </p:txBody>
        </p:sp>
      </p:grpSp>
      <p:grpSp>
        <p:nvGrpSpPr>
          <p:cNvPr id="6" name="Group 6"/>
          <p:cNvGrpSpPr/>
          <p:nvPr/>
        </p:nvGrpSpPr>
        <p:grpSpPr>
          <a:xfrm>
            <a:off x="310304" y="2838050"/>
            <a:ext cx="375496" cy="372433"/>
            <a:chOff x="0" y="0"/>
            <a:chExt cx="750992" cy="744866"/>
          </a:xfrm>
        </p:grpSpPr>
        <p:grpSp>
          <p:nvGrpSpPr>
            <p:cNvPr id="7" name="Group 7"/>
            <p:cNvGrpSpPr/>
            <p:nvPr/>
          </p:nvGrpSpPr>
          <p:grpSpPr>
            <a:xfrm>
              <a:off x="0" y="0"/>
              <a:ext cx="750992" cy="74486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BC27"/>
              </a:solidFill>
            </p:spPr>
          </p:sp>
        </p:grpSp>
        <p:sp>
          <p:nvSpPr>
            <p:cNvPr id="9" name="TextBox 9"/>
            <p:cNvSpPr txBox="1"/>
            <p:nvPr/>
          </p:nvSpPr>
          <p:spPr>
            <a:xfrm>
              <a:off x="109586" y="154416"/>
              <a:ext cx="531820" cy="436016"/>
            </a:xfrm>
            <a:prstGeom prst="rect">
              <a:avLst/>
            </a:prstGeom>
          </p:spPr>
          <p:txBody>
            <a:bodyPr lIns="0" tIns="0" rIns="0" bIns="0" rtlCol="0" anchor="t">
              <a:spAutoFit/>
            </a:bodyPr>
            <a:lstStyle/>
            <a:p>
              <a:pPr algn="ctr">
                <a:lnSpc>
                  <a:spcPts val="1733"/>
                </a:lnSpc>
              </a:pPr>
              <a:r>
                <a:rPr lang="en-US" sz="1300" dirty="0">
                  <a:solidFill>
                    <a:srgbClr val="000000"/>
                  </a:solidFill>
                  <a:latin typeface="Garet Bold"/>
                </a:rPr>
                <a:t>2</a:t>
              </a:r>
            </a:p>
          </p:txBody>
        </p:sp>
      </p:grpSp>
      <p:grpSp>
        <p:nvGrpSpPr>
          <p:cNvPr id="10" name="Group 10"/>
          <p:cNvGrpSpPr/>
          <p:nvPr/>
        </p:nvGrpSpPr>
        <p:grpSpPr>
          <a:xfrm>
            <a:off x="310304" y="3822632"/>
            <a:ext cx="375496" cy="372433"/>
            <a:chOff x="0" y="0"/>
            <a:chExt cx="750992" cy="744866"/>
          </a:xfrm>
        </p:grpSpPr>
        <p:grpSp>
          <p:nvGrpSpPr>
            <p:cNvPr id="11" name="Group 11"/>
            <p:cNvGrpSpPr/>
            <p:nvPr/>
          </p:nvGrpSpPr>
          <p:grpSpPr>
            <a:xfrm>
              <a:off x="0" y="0"/>
              <a:ext cx="750992" cy="74486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BC27"/>
              </a:solidFill>
            </p:spPr>
          </p:sp>
        </p:grpSp>
        <p:sp>
          <p:nvSpPr>
            <p:cNvPr id="13" name="TextBox 13"/>
            <p:cNvSpPr txBox="1"/>
            <p:nvPr/>
          </p:nvSpPr>
          <p:spPr>
            <a:xfrm>
              <a:off x="109586" y="154416"/>
              <a:ext cx="531820" cy="436016"/>
            </a:xfrm>
            <a:prstGeom prst="rect">
              <a:avLst/>
            </a:prstGeom>
          </p:spPr>
          <p:txBody>
            <a:bodyPr lIns="0" tIns="0" rIns="0" bIns="0" rtlCol="0" anchor="t">
              <a:spAutoFit/>
            </a:bodyPr>
            <a:lstStyle/>
            <a:p>
              <a:pPr algn="ctr">
                <a:lnSpc>
                  <a:spcPts val="1733"/>
                </a:lnSpc>
              </a:pPr>
              <a:r>
                <a:rPr lang="en-US" sz="1300" dirty="0">
                  <a:solidFill>
                    <a:srgbClr val="000000"/>
                  </a:solidFill>
                  <a:latin typeface="Garet Bold"/>
                </a:rPr>
                <a:t>3</a:t>
              </a:r>
            </a:p>
          </p:txBody>
        </p:sp>
      </p:grpSp>
      <p:sp>
        <p:nvSpPr>
          <p:cNvPr id="14" name="TextBox 14"/>
          <p:cNvSpPr txBox="1"/>
          <p:nvPr/>
        </p:nvSpPr>
        <p:spPr>
          <a:xfrm>
            <a:off x="1016001" y="637055"/>
            <a:ext cx="10092266" cy="654025"/>
          </a:xfrm>
          <a:prstGeom prst="rect">
            <a:avLst/>
          </a:prstGeom>
        </p:spPr>
        <p:txBody>
          <a:bodyPr wrap="square" lIns="0" tIns="0" rIns="0" bIns="0" rtlCol="0" anchor="t">
            <a:spAutoFit/>
          </a:bodyPr>
          <a:lstStyle/>
          <a:p>
            <a:pPr algn="ctr">
              <a:lnSpc>
                <a:spcPts val="5113"/>
              </a:lnSpc>
              <a:spcBef>
                <a:spcPct val="0"/>
              </a:spcBef>
            </a:pPr>
            <a:r>
              <a:rPr lang="en-US" sz="4300" b="1" dirty="0" err="1" smtClean="0">
                <a:solidFill>
                  <a:srgbClr val="000000"/>
                </a:solidFill>
                <a:effectLst>
                  <a:outerShdw blurRad="38100" dist="38100" dir="2700000" algn="tl">
                    <a:srgbClr val="000000">
                      <a:alpha val="43137"/>
                    </a:srgbClr>
                  </a:outerShdw>
                </a:effectLst>
                <a:latin typeface="HK Grotesk Medium"/>
              </a:rPr>
              <a:t>Мотивацияның</a:t>
            </a:r>
            <a:r>
              <a:rPr lang="en-US" sz="4300" b="1" dirty="0" smtClean="0">
                <a:solidFill>
                  <a:srgbClr val="000000"/>
                </a:solidFill>
                <a:effectLst>
                  <a:outerShdw blurRad="38100" dist="38100" dir="2700000" algn="tl">
                    <a:srgbClr val="000000">
                      <a:alpha val="43137"/>
                    </a:srgbClr>
                  </a:outerShdw>
                </a:effectLst>
                <a:latin typeface="HK Grotesk Medium"/>
              </a:rPr>
              <a:t> </a:t>
            </a:r>
            <a:r>
              <a:rPr lang="en-US" sz="4300" b="1" dirty="0" err="1">
                <a:solidFill>
                  <a:srgbClr val="000000"/>
                </a:solidFill>
                <a:effectLst>
                  <a:outerShdw blurRad="38100" dist="38100" dir="2700000" algn="tl">
                    <a:srgbClr val="000000">
                      <a:alpha val="43137"/>
                    </a:srgbClr>
                  </a:outerShdw>
                </a:effectLst>
                <a:latin typeface="HK Grotesk Medium"/>
              </a:rPr>
              <a:t>негізгі</a:t>
            </a:r>
            <a:r>
              <a:rPr lang="en-US" sz="4300" b="1" dirty="0">
                <a:solidFill>
                  <a:srgbClr val="000000"/>
                </a:solidFill>
                <a:effectLst>
                  <a:outerShdw blurRad="38100" dist="38100" dir="2700000" algn="tl">
                    <a:srgbClr val="000000">
                      <a:alpha val="43137"/>
                    </a:srgbClr>
                  </a:outerShdw>
                </a:effectLst>
                <a:latin typeface="HK Grotesk Medium"/>
              </a:rPr>
              <a:t> </a:t>
            </a:r>
            <a:r>
              <a:rPr lang="en-US" sz="4300" b="1" dirty="0" err="1">
                <a:solidFill>
                  <a:srgbClr val="000000"/>
                </a:solidFill>
                <a:effectLst>
                  <a:outerShdw blurRad="38100" dist="38100" dir="2700000" algn="tl">
                    <a:srgbClr val="000000">
                      <a:alpha val="43137"/>
                    </a:srgbClr>
                  </a:outerShdw>
                </a:effectLst>
                <a:latin typeface="HK Grotesk Medium"/>
              </a:rPr>
              <a:t>рычагтары</a:t>
            </a:r>
            <a:r>
              <a:rPr lang="en-US" sz="4300" b="1" dirty="0">
                <a:solidFill>
                  <a:srgbClr val="000000"/>
                </a:solidFill>
                <a:effectLst>
                  <a:outerShdw blurRad="38100" dist="38100" dir="2700000" algn="tl">
                    <a:srgbClr val="000000">
                      <a:alpha val="43137"/>
                    </a:srgbClr>
                  </a:outerShdw>
                </a:effectLst>
                <a:latin typeface="HK Grotesk Medium"/>
              </a:rPr>
              <a:t>:</a:t>
            </a:r>
          </a:p>
        </p:txBody>
      </p:sp>
      <p:sp>
        <p:nvSpPr>
          <p:cNvPr id="15" name="TextBox 15"/>
          <p:cNvSpPr txBox="1"/>
          <p:nvPr/>
        </p:nvSpPr>
        <p:spPr>
          <a:xfrm>
            <a:off x="895264" y="2796937"/>
            <a:ext cx="9264735" cy="448841"/>
          </a:xfrm>
          <a:prstGeom prst="rect">
            <a:avLst/>
          </a:prstGeom>
        </p:spPr>
        <p:txBody>
          <a:bodyPr wrap="square" lIns="0" tIns="0" rIns="0" bIns="0" rtlCol="0" anchor="t">
            <a:spAutoFit/>
          </a:bodyPr>
          <a:lstStyle/>
          <a:p>
            <a:pPr>
              <a:lnSpc>
                <a:spcPts val="3540"/>
              </a:lnSpc>
              <a:spcBef>
                <a:spcPct val="0"/>
              </a:spcBef>
            </a:pPr>
            <a:r>
              <a:rPr lang="en-US" sz="3000" b="1" dirty="0" err="1">
                <a:solidFill>
                  <a:srgbClr val="FF0000"/>
                </a:solidFill>
                <a:latin typeface="HK Grotesk Medium"/>
              </a:rPr>
              <a:t>Кәсіпорын</a:t>
            </a:r>
            <a:r>
              <a:rPr lang="en-US" sz="3000" b="1" dirty="0">
                <a:solidFill>
                  <a:srgbClr val="FF0000"/>
                </a:solidFill>
                <a:latin typeface="HK Grotesk Medium"/>
              </a:rPr>
              <a:t> </a:t>
            </a:r>
            <a:r>
              <a:rPr lang="en-US" sz="3000" b="1" dirty="0" err="1">
                <a:solidFill>
                  <a:srgbClr val="FF0000"/>
                </a:solidFill>
                <a:latin typeface="HK Grotesk Medium"/>
              </a:rPr>
              <a:t>деңгейіндегі</a:t>
            </a:r>
            <a:r>
              <a:rPr lang="en-US" sz="3000" b="1" dirty="0">
                <a:solidFill>
                  <a:srgbClr val="FF0000"/>
                </a:solidFill>
                <a:latin typeface="HK Grotesk Medium"/>
              </a:rPr>
              <a:t> </a:t>
            </a:r>
            <a:r>
              <a:rPr lang="en-US" sz="3000" b="1" dirty="0" err="1">
                <a:solidFill>
                  <a:srgbClr val="FF0000"/>
                </a:solidFill>
                <a:latin typeface="HK Grotesk Medium"/>
              </a:rPr>
              <a:t>мотивация</a:t>
            </a:r>
            <a:r>
              <a:rPr lang="en-US" sz="3000" b="1" dirty="0">
                <a:solidFill>
                  <a:srgbClr val="FF0000"/>
                </a:solidFill>
                <a:latin typeface="HK Grotesk Medium"/>
              </a:rPr>
              <a:t> </a:t>
            </a:r>
            <a:r>
              <a:rPr lang="en-US" sz="3000" b="1" dirty="0" err="1">
                <a:solidFill>
                  <a:srgbClr val="FF0000"/>
                </a:solidFill>
                <a:latin typeface="HK Grotesk Medium"/>
              </a:rPr>
              <a:t>жүйесі</a:t>
            </a:r>
            <a:endParaRPr lang="en-US" sz="3000" b="1" dirty="0">
              <a:solidFill>
                <a:srgbClr val="FF0000"/>
              </a:solidFill>
              <a:latin typeface="HK Grotesk Medium"/>
            </a:endParaRPr>
          </a:p>
        </p:txBody>
      </p:sp>
      <p:sp>
        <p:nvSpPr>
          <p:cNvPr id="16" name="TextBox 16"/>
          <p:cNvSpPr txBox="1"/>
          <p:nvPr/>
        </p:nvSpPr>
        <p:spPr>
          <a:xfrm>
            <a:off x="895265" y="1918674"/>
            <a:ext cx="3981535" cy="448841"/>
          </a:xfrm>
          <a:prstGeom prst="rect">
            <a:avLst/>
          </a:prstGeom>
        </p:spPr>
        <p:txBody>
          <a:bodyPr wrap="square" lIns="0" tIns="0" rIns="0" bIns="0" rtlCol="0" anchor="t">
            <a:spAutoFit/>
          </a:bodyPr>
          <a:lstStyle/>
          <a:p>
            <a:pPr algn="ctr">
              <a:lnSpc>
                <a:spcPts val="3540"/>
              </a:lnSpc>
              <a:spcBef>
                <a:spcPct val="0"/>
              </a:spcBef>
            </a:pPr>
            <a:r>
              <a:rPr lang="en-US" sz="3000" b="1" dirty="0" err="1">
                <a:solidFill>
                  <a:srgbClr val="92D050"/>
                </a:solidFill>
                <a:latin typeface="HK Grotesk Medium"/>
              </a:rPr>
              <a:t>Мотивация</a:t>
            </a:r>
            <a:r>
              <a:rPr lang="en-US" sz="3000" b="1" dirty="0">
                <a:solidFill>
                  <a:srgbClr val="92D050"/>
                </a:solidFill>
                <a:latin typeface="HK Grotesk Medium"/>
              </a:rPr>
              <a:t> </a:t>
            </a:r>
            <a:r>
              <a:rPr lang="en-US" sz="3000" b="1" dirty="0" err="1">
                <a:solidFill>
                  <a:srgbClr val="92D050"/>
                </a:solidFill>
                <a:latin typeface="HK Grotesk Medium"/>
              </a:rPr>
              <a:t>әдістері</a:t>
            </a:r>
            <a:r>
              <a:rPr lang="en-US" sz="3000" b="1" dirty="0">
                <a:solidFill>
                  <a:srgbClr val="92D050"/>
                </a:solidFill>
                <a:latin typeface="HK Grotesk Medium"/>
              </a:rPr>
              <a:t> </a:t>
            </a:r>
          </a:p>
        </p:txBody>
      </p:sp>
      <p:sp>
        <p:nvSpPr>
          <p:cNvPr id="17" name="TextBox 17"/>
          <p:cNvSpPr txBox="1"/>
          <p:nvPr/>
        </p:nvSpPr>
        <p:spPr>
          <a:xfrm>
            <a:off x="914400" y="3744215"/>
            <a:ext cx="11075892" cy="897682"/>
          </a:xfrm>
          <a:prstGeom prst="rect">
            <a:avLst/>
          </a:prstGeom>
        </p:spPr>
        <p:txBody>
          <a:bodyPr wrap="square" lIns="0" tIns="0" rIns="0" bIns="0" rtlCol="0" anchor="t">
            <a:spAutoFit/>
          </a:bodyPr>
          <a:lstStyle/>
          <a:p>
            <a:pPr>
              <a:lnSpc>
                <a:spcPts val="3540"/>
              </a:lnSpc>
              <a:spcBef>
                <a:spcPct val="0"/>
              </a:spcBef>
            </a:pPr>
            <a:r>
              <a:rPr lang="en-US" sz="3000" b="1" dirty="0" err="1">
                <a:solidFill>
                  <a:srgbClr val="00B0F0"/>
                </a:solidFill>
                <a:latin typeface="HK Grotesk Medium"/>
              </a:rPr>
              <a:t>Кәсіпорын</a:t>
            </a:r>
            <a:r>
              <a:rPr lang="en-US" sz="3000" b="1" dirty="0">
                <a:solidFill>
                  <a:srgbClr val="00B0F0"/>
                </a:solidFill>
                <a:latin typeface="HK Grotesk Medium"/>
              </a:rPr>
              <a:t> </a:t>
            </a:r>
            <a:r>
              <a:rPr lang="en-US" sz="3000" b="1" dirty="0" err="1">
                <a:solidFill>
                  <a:srgbClr val="00B0F0"/>
                </a:solidFill>
                <a:latin typeface="HK Grotesk Medium"/>
              </a:rPr>
              <a:t>жұмысшыларының</a:t>
            </a:r>
            <a:r>
              <a:rPr lang="en-US" sz="3000" b="1" dirty="0">
                <a:solidFill>
                  <a:srgbClr val="00B0F0"/>
                </a:solidFill>
                <a:latin typeface="HK Grotesk Medium"/>
              </a:rPr>
              <a:t> </a:t>
            </a:r>
            <a:r>
              <a:rPr lang="en-US" sz="3000" b="1" dirty="0" err="1">
                <a:solidFill>
                  <a:srgbClr val="00B0F0"/>
                </a:solidFill>
                <a:latin typeface="HK Grotesk Medium"/>
              </a:rPr>
              <a:t>мотивацияларының</a:t>
            </a:r>
            <a:r>
              <a:rPr lang="en-US" sz="3000" b="1" dirty="0">
                <a:solidFill>
                  <a:srgbClr val="00B0F0"/>
                </a:solidFill>
                <a:latin typeface="HK Grotesk Medium"/>
              </a:rPr>
              <a:t> </a:t>
            </a:r>
            <a:r>
              <a:rPr lang="en-US" sz="3000" b="1" dirty="0" err="1">
                <a:solidFill>
                  <a:srgbClr val="00B0F0"/>
                </a:solidFill>
                <a:latin typeface="HK Grotesk Medium"/>
              </a:rPr>
              <a:t>негізгі</a:t>
            </a:r>
            <a:r>
              <a:rPr lang="en-US" sz="3000" b="1" dirty="0">
                <a:solidFill>
                  <a:srgbClr val="00B0F0"/>
                </a:solidFill>
                <a:latin typeface="HK Grotesk Medium"/>
              </a:rPr>
              <a:t> </a:t>
            </a:r>
            <a:r>
              <a:rPr lang="en-US" sz="3000" b="1" dirty="0" err="1">
                <a:solidFill>
                  <a:srgbClr val="00B0F0"/>
                </a:solidFill>
                <a:latin typeface="HK Grotesk Medium"/>
              </a:rPr>
              <a:t>формалары</a:t>
            </a:r>
            <a:r>
              <a:rPr lang="en-US" sz="3000" b="1" dirty="0">
                <a:solidFill>
                  <a:srgbClr val="00B0F0"/>
                </a:solidFill>
                <a:latin typeface="HK Grotesk Medium"/>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27624" y="0"/>
            <a:ext cx="13138978" cy="6858000"/>
          </a:xfrm>
          <a:prstGeom prst="rect">
            <a:avLst/>
          </a:prstGeom>
          <a:solidFill>
            <a:srgbClr val="F8BC27"/>
          </a:solidFill>
        </p:spPr>
      </p:sp>
      <p:grpSp>
        <p:nvGrpSpPr>
          <p:cNvPr id="3" name="Group 3"/>
          <p:cNvGrpSpPr/>
          <p:nvPr/>
        </p:nvGrpSpPr>
        <p:grpSpPr>
          <a:xfrm>
            <a:off x="7788728" y="481680"/>
            <a:ext cx="3959869" cy="5894641"/>
            <a:chOff x="0" y="0"/>
            <a:chExt cx="1480315" cy="2203589"/>
          </a:xfrm>
        </p:grpSpPr>
        <p:sp>
          <p:nvSpPr>
            <p:cNvPr id="4" name="Freeform 4"/>
            <p:cNvSpPr/>
            <p:nvPr/>
          </p:nvSpPr>
          <p:spPr>
            <a:xfrm>
              <a:off x="0" y="0"/>
              <a:ext cx="1480315" cy="2203589"/>
            </a:xfrm>
            <a:custGeom>
              <a:avLst/>
              <a:gdLst/>
              <a:ahLst/>
              <a:cxnLst/>
              <a:rect l="l" t="t" r="r" b="b"/>
              <a:pathLst>
                <a:path w="1480315" h="2203589">
                  <a:moveTo>
                    <a:pt x="1355855" y="2203589"/>
                  </a:moveTo>
                  <a:lnTo>
                    <a:pt x="124460" y="2203589"/>
                  </a:lnTo>
                  <a:cubicBezTo>
                    <a:pt x="55880" y="2203589"/>
                    <a:pt x="0" y="2147709"/>
                    <a:pt x="0" y="2079129"/>
                  </a:cubicBezTo>
                  <a:lnTo>
                    <a:pt x="0" y="124460"/>
                  </a:lnTo>
                  <a:cubicBezTo>
                    <a:pt x="0" y="55880"/>
                    <a:pt x="55880" y="0"/>
                    <a:pt x="124460" y="0"/>
                  </a:cubicBezTo>
                  <a:lnTo>
                    <a:pt x="1355855" y="0"/>
                  </a:lnTo>
                  <a:cubicBezTo>
                    <a:pt x="1424435" y="0"/>
                    <a:pt x="1480315" y="55880"/>
                    <a:pt x="1480315" y="124460"/>
                  </a:cubicBezTo>
                  <a:lnTo>
                    <a:pt x="1480315" y="2079129"/>
                  </a:lnTo>
                  <a:cubicBezTo>
                    <a:pt x="1480315" y="2147709"/>
                    <a:pt x="1424435" y="2203589"/>
                    <a:pt x="1355855" y="2203589"/>
                  </a:cubicBezTo>
                  <a:close/>
                </a:path>
              </a:pathLst>
            </a:custGeom>
            <a:solidFill>
              <a:srgbClr val="FFFFFF"/>
            </a:solidFill>
          </p:spPr>
        </p:sp>
      </p:grpSp>
      <p:pic>
        <p:nvPicPr>
          <p:cNvPr id="5" name="Picture 5"/>
          <p:cNvPicPr>
            <a:picLocks noChangeAspect="1"/>
          </p:cNvPicPr>
          <p:nvPr/>
        </p:nvPicPr>
        <p:blipFill>
          <a:blip r:embed="rId2"/>
          <a:srcRect l="6638" r="6638"/>
          <a:stretch>
            <a:fillRect/>
          </a:stretch>
        </p:blipFill>
        <p:spPr>
          <a:xfrm>
            <a:off x="7620001" y="355601"/>
            <a:ext cx="4199466" cy="6282266"/>
          </a:xfrm>
          <a:prstGeom prst="rect">
            <a:avLst/>
          </a:prstGeom>
        </p:spPr>
      </p:pic>
      <p:sp>
        <p:nvSpPr>
          <p:cNvPr id="6" name="TextBox 6"/>
          <p:cNvSpPr txBox="1"/>
          <p:nvPr/>
        </p:nvSpPr>
        <p:spPr>
          <a:xfrm>
            <a:off x="685800" y="984250"/>
            <a:ext cx="4628070" cy="461665"/>
          </a:xfrm>
          <a:prstGeom prst="rect">
            <a:avLst/>
          </a:prstGeom>
        </p:spPr>
        <p:txBody>
          <a:bodyPr lIns="0" tIns="0" rIns="0" bIns="0" rtlCol="0" anchor="t">
            <a:spAutoFit/>
          </a:bodyPr>
          <a:lstStyle/>
          <a:p>
            <a:pPr>
              <a:lnSpc>
                <a:spcPts val="3599"/>
              </a:lnSpc>
              <a:spcBef>
                <a:spcPct val="0"/>
              </a:spcBef>
            </a:pPr>
            <a:endParaRPr dirty="0"/>
          </a:p>
        </p:txBody>
      </p:sp>
      <p:sp>
        <p:nvSpPr>
          <p:cNvPr id="7" name="TextBox 7"/>
          <p:cNvSpPr txBox="1"/>
          <p:nvPr/>
        </p:nvSpPr>
        <p:spPr>
          <a:xfrm>
            <a:off x="-660399" y="775038"/>
            <a:ext cx="7631468" cy="538609"/>
          </a:xfrm>
          <a:prstGeom prst="rect">
            <a:avLst/>
          </a:prstGeom>
        </p:spPr>
        <p:txBody>
          <a:bodyPr wrap="square" lIns="0" tIns="0" rIns="0" bIns="0" rtlCol="0" anchor="t">
            <a:spAutoFit/>
          </a:bodyPr>
          <a:lstStyle/>
          <a:p>
            <a:pPr algn="ctr">
              <a:lnSpc>
                <a:spcPts val="4169"/>
              </a:lnSpc>
              <a:spcBef>
                <a:spcPct val="0"/>
              </a:spcBef>
            </a:pPr>
            <a:r>
              <a:rPr lang="en-US" sz="3500" b="1" dirty="0" err="1" smtClean="0">
                <a:solidFill>
                  <a:srgbClr val="002060"/>
                </a:solidFill>
                <a:effectLst>
                  <a:outerShdw blurRad="38100" dist="38100" dir="2700000" algn="tl">
                    <a:srgbClr val="000000">
                      <a:alpha val="43137"/>
                    </a:srgbClr>
                  </a:outerShdw>
                </a:effectLst>
                <a:latin typeface="HK Grotesk Medium"/>
              </a:rPr>
              <a:t>Еңбек</a:t>
            </a:r>
            <a:r>
              <a:rPr lang="en-US" sz="3500" b="1" dirty="0" smtClean="0">
                <a:solidFill>
                  <a:srgbClr val="002060"/>
                </a:solidFill>
                <a:effectLst>
                  <a:outerShdw blurRad="38100" dist="38100" dir="2700000" algn="tl">
                    <a:srgbClr val="000000">
                      <a:alpha val="43137"/>
                    </a:srgbClr>
                  </a:outerShdw>
                </a:effectLst>
                <a:latin typeface="HK Grotesk Medium"/>
              </a:rPr>
              <a:t> </a:t>
            </a:r>
            <a:r>
              <a:rPr lang="en-US" sz="3500" b="1" dirty="0" err="1">
                <a:solidFill>
                  <a:srgbClr val="002060"/>
                </a:solidFill>
                <a:effectLst>
                  <a:outerShdw blurRad="38100" dist="38100" dir="2700000" algn="tl">
                    <a:srgbClr val="000000">
                      <a:alpha val="43137"/>
                    </a:srgbClr>
                  </a:outerShdw>
                </a:effectLst>
                <a:latin typeface="HK Grotesk Medium"/>
              </a:rPr>
              <a:t>мотивациясы</a:t>
            </a:r>
            <a:r>
              <a:rPr lang="en-US" sz="3500" b="1" dirty="0">
                <a:solidFill>
                  <a:srgbClr val="002060"/>
                </a:solidFill>
                <a:effectLst>
                  <a:outerShdw blurRad="38100" dist="38100" dir="2700000" algn="tl">
                    <a:srgbClr val="000000">
                      <a:alpha val="43137"/>
                    </a:srgbClr>
                  </a:outerShdw>
                </a:effectLst>
                <a:latin typeface="HK Grotesk Medium"/>
              </a:rPr>
              <a:t> </a:t>
            </a:r>
            <a:r>
              <a:rPr lang="en-US" sz="3500" b="1" dirty="0" err="1">
                <a:solidFill>
                  <a:srgbClr val="002060"/>
                </a:solidFill>
                <a:effectLst>
                  <a:outerShdw blurRad="38100" dist="38100" dir="2700000" algn="tl">
                    <a:srgbClr val="000000">
                      <a:alpha val="43137"/>
                    </a:srgbClr>
                  </a:outerShdw>
                </a:effectLst>
                <a:latin typeface="HK Grotesk Medium"/>
              </a:rPr>
              <a:t>теориясы</a:t>
            </a:r>
            <a:endParaRPr lang="en-US" sz="3500" b="1" dirty="0">
              <a:solidFill>
                <a:srgbClr val="002060"/>
              </a:solidFill>
              <a:effectLst>
                <a:outerShdw blurRad="38100" dist="38100" dir="2700000" algn="tl">
                  <a:srgbClr val="000000">
                    <a:alpha val="43137"/>
                  </a:srgbClr>
                </a:outerShdw>
              </a:effectLst>
              <a:latin typeface="HK Grotesk Medium"/>
            </a:endParaRPr>
          </a:p>
        </p:txBody>
      </p:sp>
      <p:sp>
        <p:nvSpPr>
          <p:cNvPr id="8" name="TextBox 8"/>
          <p:cNvSpPr txBox="1"/>
          <p:nvPr/>
        </p:nvSpPr>
        <p:spPr>
          <a:xfrm>
            <a:off x="-880532" y="1770121"/>
            <a:ext cx="8303262" cy="1384995"/>
          </a:xfrm>
          <a:prstGeom prst="rect">
            <a:avLst/>
          </a:prstGeom>
        </p:spPr>
        <p:txBody>
          <a:bodyPr wrap="square" lIns="0" tIns="0" rIns="0" bIns="0" rtlCol="0" anchor="t">
            <a:spAutoFit/>
          </a:bodyPr>
          <a:lstStyle/>
          <a:p>
            <a:pPr algn="ctr">
              <a:lnSpc>
                <a:spcPts val="3600"/>
              </a:lnSpc>
              <a:spcBef>
                <a:spcPct val="0"/>
              </a:spcBef>
            </a:pPr>
            <a:r>
              <a:rPr lang="en-US" sz="3100" b="1" dirty="0" err="1">
                <a:solidFill>
                  <a:srgbClr val="00B0F0"/>
                </a:solidFill>
                <a:latin typeface="HK Grotesk Medium"/>
              </a:rPr>
              <a:t>Еңбек</a:t>
            </a:r>
            <a:r>
              <a:rPr lang="en-US" sz="3100" b="1" dirty="0">
                <a:solidFill>
                  <a:srgbClr val="00B0F0"/>
                </a:solidFill>
                <a:latin typeface="HK Grotesk Medium"/>
              </a:rPr>
              <a:t> </a:t>
            </a:r>
            <a:r>
              <a:rPr lang="en-US" sz="3100" b="1" dirty="0" err="1">
                <a:solidFill>
                  <a:srgbClr val="00B0F0"/>
                </a:solidFill>
                <a:latin typeface="HK Grotesk Medium"/>
              </a:rPr>
              <a:t>мотивациясы</a:t>
            </a:r>
            <a:r>
              <a:rPr lang="en-US" sz="3100" b="1" dirty="0">
                <a:solidFill>
                  <a:srgbClr val="00B0F0"/>
                </a:solidFill>
                <a:latin typeface="HK Grotesk Medium"/>
              </a:rPr>
              <a:t> </a:t>
            </a:r>
            <a:r>
              <a:rPr lang="en-US" sz="3100" b="1" dirty="0" err="1">
                <a:solidFill>
                  <a:srgbClr val="00B0F0"/>
                </a:solidFill>
                <a:latin typeface="HK Grotesk Medium"/>
              </a:rPr>
              <a:t>теориясының</a:t>
            </a:r>
            <a:r>
              <a:rPr lang="en-US" sz="3100" b="1" dirty="0">
                <a:solidFill>
                  <a:srgbClr val="00B0F0"/>
                </a:solidFill>
                <a:latin typeface="HK Grotesk Medium"/>
              </a:rPr>
              <a:t> </a:t>
            </a:r>
            <a:r>
              <a:rPr lang="en-US" sz="3100" b="1" dirty="0" err="1">
                <a:solidFill>
                  <a:srgbClr val="00B0F0"/>
                </a:solidFill>
                <a:latin typeface="HK Grotesk Medium"/>
              </a:rPr>
              <a:t>негізін</a:t>
            </a:r>
            <a:r>
              <a:rPr lang="en-US" sz="3100" b="1" dirty="0">
                <a:solidFill>
                  <a:srgbClr val="00B0F0"/>
                </a:solidFill>
                <a:latin typeface="HK Grotesk Medium"/>
              </a:rPr>
              <a:t> </a:t>
            </a:r>
            <a:r>
              <a:rPr lang="en-US" sz="3100" b="1" dirty="0" err="1">
                <a:solidFill>
                  <a:srgbClr val="00B0F0"/>
                </a:solidFill>
                <a:latin typeface="HK Grotesk Medium"/>
              </a:rPr>
              <a:t>қалаушы</a:t>
            </a:r>
            <a:r>
              <a:rPr lang="en-US" sz="3100" b="1" dirty="0">
                <a:solidFill>
                  <a:srgbClr val="00B0F0"/>
                </a:solidFill>
                <a:latin typeface="HK Grotesk Medium"/>
              </a:rPr>
              <a:t> А. </a:t>
            </a:r>
            <a:r>
              <a:rPr lang="en-US" sz="3100" b="1" dirty="0" err="1">
                <a:solidFill>
                  <a:srgbClr val="00B0F0"/>
                </a:solidFill>
                <a:latin typeface="HK Grotesk Medium"/>
              </a:rPr>
              <a:t>Маслоу</a:t>
            </a:r>
            <a:r>
              <a:rPr lang="en-US" sz="3100" b="1" dirty="0">
                <a:solidFill>
                  <a:srgbClr val="00B0F0"/>
                </a:solidFill>
                <a:latin typeface="HK Grotesk Medium"/>
              </a:rPr>
              <a:t>, Д. </a:t>
            </a:r>
            <a:r>
              <a:rPr lang="en-US" sz="3100" b="1" dirty="0" err="1">
                <a:solidFill>
                  <a:srgbClr val="00B0F0"/>
                </a:solidFill>
                <a:latin typeface="HK Grotesk Medium"/>
              </a:rPr>
              <a:t>МакКлеплавд</a:t>
            </a:r>
            <a:r>
              <a:rPr lang="en-US" sz="3100" b="1" dirty="0">
                <a:solidFill>
                  <a:srgbClr val="00B0F0"/>
                </a:solidFill>
                <a:latin typeface="HK Grotesk Medium"/>
              </a:rPr>
              <a:t> </a:t>
            </a:r>
            <a:r>
              <a:rPr lang="en-US" sz="3100" b="1" dirty="0" err="1">
                <a:solidFill>
                  <a:srgbClr val="00B0F0"/>
                </a:solidFill>
                <a:latin typeface="HK Grotesk Medium"/>
              </a:rPr>
              <a:t>және</a:t>
            </a:r>
            <a:r>
              <a:rPr lang="en-US" sz="3100" b="1" dirty="0">
                <a:solidFill>
                  <a:srgbClr val="00B0F0"/>
                </a:solidFill>
                <a:latin typeface="HK Grotesk Medium"/>
              </a:rPr>
              <a:t> Ф. </a:t>
            </a:r>
            <a:r>
              <a:rPr lang="en-US" sz="3100" b="1" dirty="0" err="1">
                <a:solidFill>
                  <a:srgbClr val="00B0F0"/>
                </a:solidFill>
                <a:latin typeface="HK Grotesk Medium"/>
              </a:rPr>
              <a:t>Герцбергтер</a:t>
            </a:r>
            <a:r>
              <a:rPr lang="en-US" sz="3100" b="1" dirty="0">
                <a:solidFill>
                  <a:srgbClr val="00B0F0"/>
                </a:solidFill>
                <a:latin typeface="HK Grotesk Medium"/>
              </a:rPr>
              <a:t> </a:t>
            </a:r>
            <a:r>
              <a:rPr lang="en-US" sz="3100" b="1" dirty="0" err="1">
                <a:solidFill>
                  <a:srgbClr val="00B0F0"/>
                </a:solidFill>
                <a:latin typeface="HK Grotesk Medium"/>
              </a:rPr>
              <a:t>болып</a:t>
            </a:r>
            <a:r>
              <a:rPr lang="en-US" sz="3100" b="1" dirty="0">
                <a:solidFill>
                  <a:srgbClr val="00B0F0"/>
                </a:solidFill>
                <a:latin typeface="HK Grotesk Medium"/>
              </a:rPr>
              <a:t> </a:t>
            </a:r>
            <a:r>
              <a:rPr lang="en-US" sz="3100" b="1" dirty="0" err="1">
                <a:solidFill>
                  <a:srgbClr val="00B0F0"/>
                </a:solidFill>
                <a:latin typeface="HK Grotesk Medium"/>
              </a:rPr>
              <a:t>табылады</a:t>
            </a:r>
            <a:r>
              <a:rPr lang="en-US" sz="3100" dirty="0">
                <a:solidFill>
                  <a:srgbClr val="000000"/>
                </a:solidFill>
                <a:latin typeface="HK Grotesk Medium"/>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133" y="284307"/>
            <a:ext cx="11599334" cy="1461939"/>
          </a:xfrm>
          <a:prstGeom prst="rect">
            <a:avLst/>
          </a:prstGeom>
        </p:spPr>
        <p:txBody>
          <a:bodyPr wrap="square" lIns="0" tIns="0" rIns="0" bIns="0" rtlCol="0" anchor="t">
            <a:spAutoFit/>
          </a:bodyPr>
          <a:lstStyle/>
          <a:p>
            <a:pPr algn="ctr">
              <a:lnSpc>
                <a:spcPts val="3980"/>
              </a:lnSpc>
              <a:spcBef>
                <a:spcPct val="0"/>
              </a:spcBef>
            </a:pPr>
            <a:r>
              <a:rPr lang="en-US" sz="3400" b="1" dirty="0" err="1">
                <a:solidFill>
                  <a:srgbClr val="00B0F0"/>
                </a:solidFill>
                <a:effectLst>
                  <a:outerShdw blurRad="38100" dist="38100" dir="2700000" algn="tl">
                    <a:srgbClr val="000000">
                      <a:alpha val="43137"/>
                    </a:srgbClr>
                  </a:outerShdw>
                </a:effectLst>
                <a:latin typeface="HK Grotesk Medium"/>
              </a:rPr>
              <a:t>Еңбек</a:t>
            </a:r>
            <a:r>
              <a:rPr lang="en-US" sz="3400" b="1" dirty="0">
                <a:solidFill>
                  <a:srgbClr val="00B0F0"/>
                </a:solidFill>
                <a:effectLst>
                  <a:outerShdw blurRad="38100" dist="38100" dir="2700000" algn="tl">
                    <a:srgbClr val="000000">
                      <a:alpha val="43137"/>
                    </a:srgbClr>
                  </a:outerShdw>
                </a:effectLst>
                <a:latin typeface="HK Grotesk Medium"/>
              </a:rPr>
              <a:t> </a:t>
            </a:r>
            <a:r>
              <a:rPr lang="en-US" sz="3400" b="1" dirty="0" err="1">
                <a:solidFill>
                  <a:srgbClr val="00B0F0"/>
                </a:solidFill>
                <a:effectLst>
                  <a:outerShdw blurRad="38100" dist="38100" dir="2700000" algn="tl">
                    <a:srgbClr val="000000">
                      <a:alpha val="43137"/>
                    </a:srgbClr>
                  </a:outerShdw>
                </a:effectLst>
                <a:latin typeface="HK Grotesk Medium"/>
              </a:rPr>
              <a:t>мотивацияларының</a:t>
            </a:r>
            <a:r>
              <a:rPr lang="en-US" sz="3400" b="1" dirty="0">
                <a:solidFill>
                  <a:srgbClr val="00B0F0"/>
                </a:solidFill>
                <a:effectLst>
                  <a:outerShdw blurRad="38100" dist="38100" dir="2700000" algn="tl">
                    <a:srgbClr val="000000">
                      <a:alpha val="43137"/>
                    </a:srgbClr>
                  </a:outerShdw>
                </a:effectLst>
                <a:latin typeface="HK Grotesk Medium"/>
              </a:rPr>
              <a:t> </a:t>
            </a:r>
            <a:r>
              <a:rPr lang="en-US" sz="3400" b="1" dirty="0" err="1">
                <a:solidFill>
                  <a:srgbClr val="00B0F0"/>
                </a:solidFill>
                <a:effectLst>
                  <a:outerShdw blurRad="38100" dist="38100" dir="2700000" algn="tl">
                    <a:srgbClr val="000000">
                      <a:alpha val="43137"/>
                    </a:srgbClr>
                  </a:outerShdw>
                </a:effectLst>
                <a:latin typeface="HK Grotesk Medium"/>
              </a:rPr>
              <a:t>негізгі</a:t>
            </a:r>
            <a:r>
              <a:rPr lang="en-US" sz="3400" b="1" dirty="0">
                <a:solidFill>
                  <a:srgbClr val="00B0F0"/>
                </a:solidFill>
                <a:effectLst>
                  <a:outerShdw blurRad="38100" dist="38100" dir="2700000" algn="tl">
                    <a:srgbClr val="000000">
                      <a:alpha val="43137"/>
                    </a:srgbClr>
                  </a:outerShdw>
                </a:effectLst>
                <a:latin typeface="HK Grotesk Medium"/>
              </a:rPr>
              <a:t> </a:t>
            </a:r>
            <a:r>
              <a:rPr lang="en-US" sz="3400" b="1" dirty="0" err="1">
                <a:solidFill>
                  <a:srgbClr val="00B0F0"/>
                </a:solidFill>
                <a:effectLst>
                  <a:outerShdw blurRad="38100" dist="38100" dir="2700000" algn="tl">
                    <a:srgbClr val="000000">
                      <a:alpha val="43137"/>
                    </a:srgbClr>
                  </a:outerShdw>
                </a:effectLst>
                <a:latin typeface="HK Grotesk Medium"/>
              </a:rPr>
              <a:t>теориялары</a:t>
            </a:r>
            <a:r>
              <a:rPr lang="en-US" sz="3400" b="1" dirty="0">
                <a:solidFill>
                  <a:srgbClr val="00B0F0"/>
                </a:solidFill>
                <a:effectLst>
                  <a:outerShdw blurRad="38100" dist="38100" dir="2700000" algn="tl">
                    <a:srgbClr val="000000">
                      <a:alpha val="43137"/>
                    </a:srgbClr>
                  </a:outerShdw>
                </a:effectLst>
                <a:latin typeface="HK Grotesk Medium"/>
              </a:rPr>
              <a:t>  </a:t>
            </a:r>
            <a:r>
              <a:rPr lang="en-US" sz="3400" b="1" dirty="0" err="1">
                <a:solidFill>
                  <a:srgbClr val="00B0F0"/>
                </a:solidFill>
                <a:effectLst>
                  <a:outerShdw blurRad="38100" dist="38100" dir="2700000" algn="tl">
                    <a:srgbClr val="000000">
                      <a:alpha val="43137"/>
                    </a:srgbClr>
                  </a:outerShdw>
                </a:effectLst>
                <a:latin typeface="HK Grotesk Medium"/>
              </a:rPr>
              <a:t>бұл</a:t>
            </a:r>
            <a:r>
              <a:rPr lang="en-US" sz="3400" b="1" dirty="0">
                <a:solidFill>
                  <a:srgbClr val="00B0F0"/>
                </a:solidFill>
                <a:effectLst>
                  <a:outerShdw blurRad="38100" dist="38100" dir="2700000" algn="tl">
                    <a:srgbClr val="000000">
                      <a:alpha val="43137"/>
                    </a:srgbClr>
                  </a:outerShdw>
                </a:effectLst>
                <a:latin typeface="HK Grotesk Medium"/>
              </a:rPr>
              <a:t>:</a:t>
            </a:r>
          </a:p>
          <a:p>
            <a:pPr algn="ctr">
              <a:lnSpc>
                <a:spcPts val="3665"/>
              </a:lnSpc>
              <a:spcBef>
                <a:spcPct val="0"/>
              </a:spcBef>
            </a:pPr>
            <a:endParaRPr dirty="0"/>
          </a:p>
          <a:p>
            <a:pPr algn="ctr">
              <a:lnSpc>
                <a:spcPts val="3665"/>
              </a:lnSpc>
              <a:spcBef>
                <a:spcPct val="0"/>
              </a:spcBef>
            </a:pPr>
            <a:endParaRPr dirty="0"/>
          </a:p>
        </p:txBody>
      </p:sp>
      <p:sp>
        <p:nvSpPr>
          <p:cNvPr id="3" name="TextBox 3"/>
          <p:cNvSpPr txBox="1"/>
          <p:nvPr/>
        </p:nvSpPr>
        <p:spPr>
          <a:xfrm>
            <a:off x="3251200" y="1010765"/>
            <a:ext cx="5390269" cy="512961"/>
          </a:xfrm>
          <a:prstGeom prst="rect">
            <a:avLst/>
          </a:prstGeom>
        </p:spPr>
        <p:txBody>
          <a:bodyPr wrap="square" lIns="0" tIns="0" rIns="0" bIns="0" rtlCol="0" anchor="t">
            <a:spAutoFit/>
          </a:bodyPr>
          <a:lstStyle/>
          <a:p>
            <a:pPr algn="ctr">
              <a:lnSpc>
                <a:spcPts val="4012"/>
              </a:lnSpc>
              <a:spcBef>
                <a:spcPct val="0"/>
              </a:spcBef>
            </a:pPr>
            <a:r>
              <a:rPr lang="en-US" sz="3400" b="1" dirty="0">
                <a:solidFill>
                  <a:srgbClr val="FF0000"/>
                </a:solidFill>
                <a:latin typeface="HK Grotesk Medium"/>
              </a:rPr>
              <a:t>1.күту </a:t>
            </a:r>
            <a:r>
              <a:rPr lang="en-US" sz="3400" b="1" dirty="0" err="1">
                <a:solidFill>
                  <a:srgbClr val="FF0000"/>
                </a:solidFill>
                <a:latin typeface="HK Grotesk Medium"/>
              </a:rPr>
              <a:t>теориясы</a:t>
            </a:r>
            <a:endParaRPr lang="en-US" sz="3400" b="1" dirty="0">
              <a:solidFill>
                <a:srgbClr val="FF0000"/>
              </a:solidFill>
              <a:latin typeface="HK Grotesk Medium"/>
            </a:endParaRPr>
          </a:p>
        </p:txBody>
      </p:sp>
      <p:sp>
        <p:nvSpPr>
          <p:cNvPr id="4" name="TextBox 4"/>
          <p:cNvSpPr txBox="1"/>
          <p:nvPr/>
        </p:nvSpPr>
        <p:spPr>
          <a:xfrm>
            <a:off x="355600" y="1638023"/>
            <a:ext cx="11446933" cy="3693319"/>
          </a:xfrm>
          <a:prstGeom prst="rect">
            <a:avLst/>
          </a:prstGeom>
        </p:spPr>
        <p:txBody>
          <a:bodyPr wrap="square" lIns="0" tIns="0" rIns="0" bIns="0" rtlCol="0" anchor="t">
            <a:spAutoFit/>
          </a:bodyPr>
          <a:lstStyle/>
          <a:p>
            <a:pPr algn="just">
              <a:lnSpc>
                <a:spcPts val="3225"/>
              </a:lnSpc>
              <a:spcBef>
                <a:spcPct val="0"/>
              </a:spcBef>
            </a:pPr>
            <a:r>
              <a:rPr lang="ru-RU" sz="2400" b="1"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a:t>
            </a:r>
            <a:r>
              <a:rPr lang="en-US" sz="2400" b="1" dirty="0" err="1">
                <a:solidFill>
                  <a:srgbClr val="000000"/>
                </a:solidFill>
                <a:latin typeface="Times New Roman" pitchFamily="18" charset="0"/>
                <a:cs typeface="Times New Roman" pitchFamily="18" charset="0"/>
              </a:rPr>
              <a:t>еңбек</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шығыны</a:t>
            </a:r>
            <a:r>
              <a:rPr lang="en-US" sz="2400" b="1" dirty="0">
                <a:solidFill>
                  <a:srgbClr val="000000"/>
                </a:solidFill>
                <a:latin typeface="Times New Roman" pitchFamily="18" charset="0"/>
                <a:cs typeface="Times New Roman" pitchFamily="18" charset="0"/>
              </a:rPr>
              <a:t> – </a:t>
            </a:r>
            <a:r>
              <a:rPr lang="en-US" sz="2400" b="1" dirty="0" err="1">
                <a:solidFill>
                  <a:srgbClr val="000000"/>
                </a:solidFill>
                <a:latin typeface="Times New Roman" pitchFamily="18" charset="0"/>
                <a:cs typeface="Times New Roman" pitchFamily="18" charset="0"/>
              </a:rPr>
              <a:t>нәтижелері</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жұмсалған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күш</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пен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алынған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нәтижелердің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қатынасы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Егер</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жұмысшы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еңбек</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шығыны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мен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алыған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нәтижелері</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арасында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тікелей</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байланыстың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жоқтығын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сезінсе</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мотивация</a:t>
            </a: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әлсірейді</a:t>
            </a:r>
            <a:r>
              <a:rPr lang="en-US" sz="2400" b="1" dirty="0" smtClean="0">
                <a:solidFill>
                  <a:srgbClr val="000000"/>
                </a:solidFill>
                <a:latin typeface="Times New Roman" pitchFamily="18" charset="0"/>
                <a:cs typeface="Times New Roman" pitchFamily="18" charset="0"/>
              </a:rPr>
              <a:t>;</a:t>
            </a:r>
            <a:endParaRPr sz="2400" b="1" dirty="0" smtClean="0">
              <a:latin typeface="Times New Roman" pitchFamily="18" charset="0"/>
              <a:cs typeface="Times New Roman" pitchFamily="18" charset="0"/>
            </a:endParaRPr>
          </a:p>
          <a:p>
            <a:pPr algn="just">
              <a:lnSpc>
                <a:spcPts val="3225"/>
              </a:lnSpc>
              <a:spcBef>
                <a:spcPct val="0"/>
              </a:spcBef>
            </a:pPr>
            <a:r>
              <a:rPr lang="ru-RU" sz="2400" b="1"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a:t>
            </a:r>
            <a:r>
              <a:rPr lang="en-US" sz="2400" b="1" dirty="0" err="1">
                <a:solidFill>
                  <a:srgbClr val="000000"/>
                </a:solidFill>
                <a:latin typeface="Times New Roman" pitchFamily="18" charset="0"/>
                <a:cs typeface="Times New Roman" pitchFamily="18" charset="0"/>
              </a:rPr>
              <a:t>еңбек</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нәтижелері</a:t>
            </a:r>
            <a:r>
              <a:rPr lang="en-US" sz="2400" b="1" dirty="0">
                <a:solidFill>
                  <a:srgbClr val="000000"/>
                </a:solidFill>
                <a:latin typeface="Times New Roman" pitchFamily="18" charset="0"/>
                <a:cs typeface="Times New Roman" pitchFamily="18" charset="0"/>
              </a:rPr>
              <a:t> – </a:t>
            </a:r>
            <a:r>
              <a:rPr lang="en-US" sz="2400" b="1" dirty="0" err="1">
                <a:solidFill>
                  <a:srgbClr val="000000"/>
                </a:solidFill>
                <a:latin typeface="Times New Roman" pitchFamily="18" charset="0"/>
                <a:cs typeface="Times New Roman" pitchFamily="18" charset="0"/>
              </a:rPr>
              <a:t>сыйақы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тағайындау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қол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жеткізілген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нәтиже</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арқылы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тағайындалған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мадақтау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немесе</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сыйақыны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күту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Егер</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алынған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нәтиженің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көлемі</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мен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сыйақының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арасында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өзара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байланыс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болмаса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онда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әрекет</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мотивациясының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салдары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болмайды</a:t>
            </a:r>
            <a:r>
              <a:rPr lang="en-US" sz="2400" b="1" dirty="0" smtClean="0">
                <a:solidFill>
                  <a:srgbClr val="000000"/>
                </a:solidFill>
                <a:latin typeface="Times New Roman" pitchFamily="18" charset="0"/>
                <a:cs typeface="Times New Roman" pitchFamily="18" charset="0"/>
              </a:rPr>
              <a:t>;</a:t>
            </a:r>
            <a:endParaRPr sz="2400" b="1" dirty="0">
              <a:latin typeface="Times New Roman" pitchFamily="18" charset="0"/>
              <a:cs typeface="Times New Roman" pitchFamily="18" charset="0"/>
            </a:endParaRPr>
          </a:p>
          <a:p>
            <a:pPr algn="just">
              <a:lnSpc>
                <a:spcPts val="3225"/>
              </a:lnSpc>
              <a:spcBef>
                <a:spcPct val="0"/>
              </a:spcBef>
            </a:pPr>
            <a:r>
              <a:rPr lang="ru-RU" sz="2400" b="1"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a:t>
            </a:r>
            <a:r>
              <a:rPr lang="en-US" sz="2400" b="1" dirty="0" err="1">
                <a:solidFill>
                  <a:srgbClr val="000000"/>
                </a:solidFill>
                <a:latin typeface="Times New Roman" pitchFamily="18" charset="0"/>
                <a:cs typeface="Times New Roman" pitchFamily="18" charset="0"/>
              </a:rPr>
              <a:t>сыйақы</a:t>
            </a:r>
            <a:r>
              <a:rPr lang="en-US" sz="2400" b="1" dirty="0">
                <a:solidFill>
                  <a:srgbClr val="000000"/>
                </a:solidFill>
                <a:latin typeface="Times New Roman" pitchFamily="18" charset="0"/>
                <a:cs typeface="Times New Roman" pitchFamily="18" charset="0"/>
              </a:rPr>
              <a:t> – </a:t>
            </a:r>
            <a:r>
              <a:rPr lang="en-US" sz="2400" b="1" dirty="0" err="1">
                <a:solidFill>
                  <a:srgbClr val="000000"/>
                </a:solidFill>
                <a:latin typeface="Times New Roman" pitchFamily="18" charset="0"/>
                <a:cs typeface="Times New Roman" pitchFamily="18" charset="0"/>
              </a:rPr>
              <a:t>сыйақыға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қанағаттану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сыйақының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көлемі</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мен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құндылығына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салыстырмалы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түрде</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қанағаттану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немесе</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қанағаттанбау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дәрежесі</a:t>
            </a:r>
            <a:r>
              <a:rPr lang="en-US" sz="2400" b="1" dirty="0">
                <a:solidFill>
                  <a:srgbClr val="000000"/>
                </a:solidFill>
                <a:latin typeface="Times New Roman" pitchFamily="18" charset="0"/>
                <a:cs typeface="Times New Roman"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7461" y="2021994"/>
            <a:ext cx="11348939" cy="1231106"/>
          </a:xfrm>
          <a:prstGeom prst="rect">
            <a:avLst/>
          </a:prstGeom>
        </p:spPr>
        <p:txBody>
          <a:bodyPr wrap="square" lIns="0" tIns="0" rIns="0" bIns="0" rtlCol="0" anchor="t">
            <a:spAutoFit/>
          </a:bodyPr>
          <a:lstStyle/>
          <a:p>
            <a:pPr algn="just">
              <a:lnSpc>
                <a:spcPts val="3225"/>
              </a:lnSpc>
              <a:spcBef>
                <a:spcPct val="0"/>
              </a:spcBef>
            </a:pPr>
            <a:r>
              <a:rPr lang="ru-RU" sz="2700" dirty="0" smtClean="0">
                <a:solidFill>
                  <a:srgbClr val="000000"/>
                </a:solidFill>
                <a:latin typeface="HK Grotesk Medium"/>
              </a:rPr>
              <a:t>       </a:t>
            </a:r>
            <a:r>
              <a:rPr lang="en-US" sz="2700" b="1" dirty="0" err="1" smtClean="0">
                <a:solidFill>
                  <a:srgbClr val="00B050"/>
                </a:solidFill>
                <a:latin typeface="HK Grotesk Medium"/>
              </a:rPr>
              <a:t>Әділдік</a:t>
            </a:r>
            <a:r>
              <a:rPr lang="en-US" sz="2700" b="1" dirty="0" smtClean="0">
                <a:solidFill>
                  <a:srgbClr val="00B050"/>
                </a:solidFill>
                <a:latin typeface="HK Grotesk Medium"/>
              </a:rPr>
              <a:t> </a:t>
            </a:r>
            <a:r>
              <a:rPr lang="en-US" sz="2700" b="1" dirty="0" err="1">
                <a:solidFill>
                  <a:srgbClr val="00B050"/>
                </a:solidFill>
                <a:latin typeface="HK Grotesk Medium"/>
              </a:rPr>
              <a:t>теориясы</a:t>
            </a:r>
            <a:r>
              <a:rPr lang="en-US" sz="2700" b="1" dirty="0">
                <a:solidFill>
                  <a:srgbClr val="00B050"/>
                </a:solidFill>
                <a:latin typeface="HK Grotesk Medium"/>
              </a:rPr>
              <a:t> </a:t>
            </a:r>
            <a:r>
              <a:rPr lang="en-US" sz="2700" b="1" dirty="0" err="1">
                <a:solidFill>
                  <a:srgbClr val="00B050"/>
                </a:solidFill>
                <a:latin typeface="HK Grotesk Medium"/>
              </a:rPr>
              <a:t>алынған</a:t>
            </a:r>
            <a:r>
              <a:rPr lang="en-US" sz="2700" b="1" dirty="0">
                <a:solidFill>
                  <a:srgbClr val="00B050"/>
                </a:solidFill>
                <a:latin typeface="HK Grotesk Medium"/>
              </a:rPr>
              <a:t> </a:t>
            </a:r>
            <a:r>
              <a:rPr lang="en-US" sz="2700" b="1" dirty="0" err="1">
                <a:solidFill>
                  <a:srgbClr val="00B050"/>
                </a:solidFill>
                <a:latin typeface="HK Grotesk Medium"/>
              </a:rPr>
              <a:t>сыйақы</a:t>
            </a:r>
            <a:r>
              <a:rPr lang="en-US" sz="2700" b="1" dirty="0">
                <a:solidFill>
                  <a:srgbClr val="00B050"/>
                </a:solidFill>
                <a:latin typeface="HK Grotesk Medium"/>
              </a:rPr>
              <a:t> </a:t>
            </a:r>
            <a:r>
              <a:rPr lang="en-US" sz="2700" b="1" dirty="0" err="1">
                <a:solidFill>
                  <a:srgbClr val="00B050"/>
                </a:solidFill>
                <a:latin typeface="HK Grotesk Medium"/>
              </a:rPr>
              <a:t>мен</a:t>
            </a:r>
            <a:r>
              <a:rPr lang="en-US" sz="2700" b="1" dirty="0">
                <a:solidFill>
                  <a:srgbClr val="00B050"/>
                </a:solidFill>
                <a:latin typeface="HK Grotesk Medium"/>
              </a:rPr>
              <a:t> </a:t>
            </a:r>
            <a:r>
              <a:rPr lang="en-US" sz="2700" b="1" dirty="0" err="1">
                <a:solidFill>
                  <a:srgbClr val="00B050"/>
                </a:solidFill>
                <a:latin typeface="HK Grotesk Medium"/>
              </a:rPr>
              <a:t>жұмсалған</a:t>
            </a:r>
            <a:r>
              <a:rPr lang="en-US" sz="2700" b="1" dirty="0">
                <a:solidFill>
                  <a:srgbClr val="00B050"/>
                </a:solidFill>
                <a:latin typeface="HK Grotesk Medium"/>
              </a:rPr>
              <a:t> </a:t>
            </a:r>
            <a:r>
              <a:rPr lang="en-US" sz="2700" b="1" dirty="0" err="1">
                <a:solidFill>
                  <a:srgbClr val="00B050"/>
                </a:solidFill>
                <a:latin typeface="HK Grotesk Medium"/>
              </a:rPr>
              <a:t>күшті</a:t>
            </a:r>
            <a:r>
              <a:rPr lang="en-US" sz="2700" b="1" dirty="0">
                <a:solidFill>
                  <a:srgbClr val="00B050"/>
                </a:solidFill>
                <a:latin typeface="HK Grotesk Medium"/>
              </a:rPr>
              <a:t> </a:t>
            </a:r>
            <a:r>
              <a:rPr lang="en-US" sz="2700" b="1" dirty="0" err="1">
                <a:solidFill>
                  <a:srgbClr val="00B050"/>
                </a:solidFill>
                <a:latin typeface="HK Grotesk Medium"/>
              </a:rPr>
              <a:t>және</a:t>
            </a:r>
            <a:r>
              <a:rPr lang="en-US" sz="2700" b="1" dirty="0">
                <a:solidFill>
                  <a:srgbClr val="00B050"/>
                </a:solidFill>
                <a:latin typeface="HK Grotesk Medium"/>
              </a:rPr>
              <a:t> </a:t>
            </a:r>
            <a:r>
              <a:rPr lang="en-US" sz="2700" b="1" dirty="0" err="1">
                <a:solidFill>
                  <a:srgbClr val="00B050"/>
                </a:solidFill>
                <a:latin typeface="HK Grotesk Medium"/>
              </a:rPr>
              <a:t>ұқсас</a:t>
            </a:r>
            <a:r>
              <a:rPr lang="en-US" sz="2700" b="1" dirty="0">
                <a:solidFill>
                  <a:srgbClr val="00B050"/>
                </a:solidFill>
                <a:latin typeface="HK Grotesk Medium"/>
              </a:rPr>
              <a:t> </a:t>
            </a:r>
            <a:r>
              <a:rPr lang="en-US" sz="2700" b="1" dirty="0" err="1">
                <a:solidFill>
                  <a:srgbClr val="00B050"/>
                </a:solidFill>
                <a:latin typeface="HK Grotesk Medium"/>
              </a:rPr>
              <a:t>жұмыстарды</a:t>
            </a:r>
            <a:r>
              <a:rPr lang="en-US" sz="2700" b="1" dirty="0">
                <a:solidFill>
                  <a:srgbClr val="00B050"/>
                </a:solidFill>
                <a:latin typeface="HK Grotesk Medium"/>
              </a:rPr>
              <a:t> </a:t>
            </a:r>
            <a:r>
              <a:rPr lang="en-US" sz="2700" b="1" dirty="0" err="1">
                <a:solidFill>
                  <a:srgbClr val="00B050"/>
                </a:solidFill>
                <a:latin typeface="HK Grotesk Medium"/>
              </a:rPr>
              <a:t>атқарушы</a:t>
            </a:r>
            <a:r>
              <a:rPr lang="en-US" sz="2700" b="1" dirty="0">
                <a:solidFill>
                  <a:srgbClr val="00B050"/>
                </a:solidFill>
                <a:latin typeface="HK Grotesk Medium"/>
              </a:rPr>
              <a:t> </a:t>
            </a:r>
            <a:r>
              <a:rPr lang="en-US" sz="2700" b="1" dirty="0" err="1">
                <a:solidFill>
                  <a:srgbClr val="00B050"/>
                </a:solidFill>
                <a:latin typeface="HK Grotesk Medium"/>
              </a:rPr>
              <a:t>басқа</a:t>
            </a:r>
            <a:r>
              <a:rPr lang="en-US" sz="2700" b="1" dirty="0">
                <a:solidFill>
                  <a:srgbClr val="00B050"/>
                </a:solidFill>
                <a:latin typeface="HK Grotesk Medium"/>
              </a:rPr>
              <a:t> </a:t>
            </a:r>
            <a:r>
              <a:rPr lang="en-US" sz="2700" b="1" dirty="0" err="1">
                <a:solidFill>
                  <a:srgbClr val="00B050"/>
                </a:solidFill>
                <a:latin typeface="HK Grotesk Medium"/>
              </a:rPr>
              <a:t>да</a:t>
            </a:r>
            <a:r>
              <a:rPr lang="en-US" sz="2700" b="1" dirty="0">
                <a:solidFill>
                  <a:srgbClr val="00B050"/>
                </a:solidFill>
                <a:latin typeface="HK Grotesk Medium"/>
              </a:rPr>
              <a:t> </a:t>
            </a:r>
            <a:r>
              <a:rPr lang="en-US" sz="2700" b="1" dirty="0" err="1">
                <a:solidFill>
                  <a:srgbClr val="00B050"/>
                </a:solidFill>
                <a:latin typeface="HK Grotesk Medium"/>
              </a:rPr>
              <a:t>жұмысшылардың</a:t>
            </a:r>
            <a:r>
              <a:rPr lang="en-US" sz="2700" b="1" dirty="0">
                <a:solidFill>
                  <a:srgbClr val="00B050"/>
                </a:solidFill>
                <a:latin typeface="HK Grotesk Medium"/>
              </a:rPr>
              <a:t> </a:t>
            </a:r>
            <a:r>
              <a:rPr lang="en-US" sz="2700" b="1" dirty="0" err="1">
                <a:solidFill>
                  <a:srgbClr val="00B050"/>
                </a:solidFill>
                <a:latin typeface="HK Grotesk Medium"/>
              </a:rPr>
              <a:t>сыйақы</a:t>
            </a:r>
            <a:r>
              <a:rPr lang="en-US" sz="2700" b="1" dirty="0">
                <a:solidFill>
                  <a:srgbClr val="00B050"/>
                </a:solidFill>
                <a:latin typeface="HK Grotesk Medium"/>
              </a:rPr>
              <a:t> </a:t>
            </a:r>
            <a:r>
              <a:rPr lang="en-US" sz="2700" b="1" dirty="0" err="1">
                <a:solidFill>
                  <a:srgbClr val="00B050"/>
                </a:solidFill>
                <a:latin typeface="HK Grotesk Medium"/>
              </a:rPr>
              <a:t>көлемімен</a:t>
            </a:r>
            <a:r>
              <a:rPr lang="en-US" sz="2700" b="1" dirty="0">
                <a:solidFill>
                  <a:srgbClr val="00B050"/>
                </a:solidFill>
                <a:latin typeface="HK Grotesk Medium"/>
              </a:rPr>
              <a:t> </a:t>
            </a:r>
            <a:r>
              <a:rPr lang="en-US" sz="2700" b="1" dirty="0" err="1">
                <a:solidFill>
                  <a:srgbClr val="00B050"/>
                </a:solidFill>
                <a:latin typeface="HK Grotesk Medium"/>
              </a:rPr>
              <a:t>субъективті</a:t>
            </a:r>
            <a:r>
              <a:rPr lang="en-US" sz="2700" b="1" dirty="0">
                <a:solidFill>
                  <a:srgbClr val="00B050"/>
                </a:solidFill>
                <a:latin typeface="HK Grotesk Medium"/>
              </a:rPr>
              <a:t> </a:t>
            </a:r>
            <a:r>
              <a:rPr lang="en-US" sz="2700" b="1" dirty="0" err="1">
                <a:solidFill>
                  <a:srgbClr val="00B050"/>
                </a:solidFill>
                <a:latin typeface="HK Grotesk Medium"/>
              </a:rPr>
              <a:t>салыстыруға</a:t>
            </a:r>
            <a:r>
              <a:rPr lang="en-US" sz="2700" b="1" dirty="0">
                <a:solidFill>
                  <a:srgbClr val="00B050"/>
                </a:solidFill>
                <a:latin typeface="HK Grotesk Medium"/>
              </a:rPr>
              <a:t> </a:t>
            </a:r>
            <a:r>
              <a:rPr lang="en-US" sz="2700" b="1" dirty="0" err="1">
                <a:solidFill>
                  <a:srgbClr val="00B050"/>
                </a:solidFill>
                <a:latin typeface="HK Grotesk Medium"/>
              </a:rPr>
              <a:t>негізделеді</a:t>
            </a:r>
            <a:r>
              <a:rPr lang="en-US" sz="2700" b="1" dirty="0">
                <a:solidFill>
                  <a:srgbClr val="00B050"/>
                </a:solidFill>
                <a:latin typeface="HK Grotesk Medium"/>
              </a:rPr>
              <a:t>.</a:t>
            </a:r>
          </a:p>
        </p:txBody>
      </p:sp>
      <p:sp>
        <p:nvSpPr>
          <p:cNvPr id="3" name="TextBox 3"/>
          <p:cNvSpPr txBox="1"/>
          <p:nvPr/>
        </p:nvSpPr>
        <p:spPr>
          <a:xfrm>
            <a:off x="3291407" y="585639"/>
            <a:ext cx="5852269" cy="500137"/>
          </a:xfrm>
          <a:prstGeom prst="rect">
            <a:avLst/>
          </a:prstGeom>
        </p:spPr>
        <p:txBody>
          <a:bodyPr lIns="0" tIns="0" rIns="0" bIns="0" rtlCol="0" anchor="t">
            <a:spAutoFit/>
          </a:bodyPr>
          <a:lstStyle/>
          <a:p>
            <a:pPr algn="ctr">
              <a:lnSpc>
                <a:spcPts val="3854"/>
              </a:lnSpc>
              <a:spcBef>
                <a:spcPct val="0"/>
              </a:spcBef>
            </a:pPr>
            <a:r>
              <a:rPr lang="en-US" sz="3300" b="1" dirty="0">
                <a:solidFill>
                  <a:srgbClr val="FF0000"/>
                </a:solidFill>
                <a:effectLst>
                  <a:outerShdw blurRad="38100" dist="38100" dir="2700000" algn="tl">
                    <a:srgbClr val="000000">
                      <a:alpha val="43137"/>
                    </a:srgbClr>
                  </a:outerShdw>
                </a:effectLst>
                <a:latin typeface="HK Grotesk Medium"/>
              </a:rPr>
              <a:t>2.Әділдік </a:t>
            </a:r>
            <a:r>
              <a:rPr lang="en-US" sz="3300" b="1" dirty="0" err="1">
                <a:solidFill>
                  <a:srgbClr val="FF0000"/>
                </a:solidFill>
                <a:effectLst>
                  <a:outerShdw blurRad="38100" dist="38100" dir="2700000" algn="tl">
                    <a:srgbClr val="000000">
                      <a:alpha val="43137"/>
                    </a:srgbClr>
                  </a:outerShdw>
                </a:effectLst>
                <a:latin typeface="HK Grotesk Medium"/>
              </a:rPr>
              <a:t>теориясы</a:t>
            </a:r>
            <a:endParaRPr lang="en-US" sz="3300" b="1" dirty="0">
              <a:solidFill>
                <a:srgbClr val="FF0000"/>
              </a:solidFill>
              <a:effectLst>
                <a:outerShdw blurRad="38100" dist="38100" dir="2700000" algn="tl">
                  <a:srgbClr val="000000">
                    <a:alpha val="43137"/>
                  </a:srgbClr>
                </a:outerShdw>
              </a:effectLst>
              <a:latin typeface="HK Grotesk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3200" y="974284"/>
            <a:ext cx="11684000" cy="372409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638" algn="just" defTabSz="914400" rtl="0" eaLnBrk="1" fontAlgn="base" latinLnBrk="0" hangingPunct="1">
              <a:lnSpc>
                <a:spcPct val="100000"/>
              </a:lnSpc>
              <a:spcBef>
                <a:spcPct val="0"/>
              </a:spcBef>
              <a:spcAft>
                <a:spcPct val="0"/>
              </a:spcAft>
              <a:buClrTx/>
              <a:buSzTx/>
              <a:buFontTx/>
              <a:buNone/>
              <a:tabLst/>
            </a:pPr>
            <a:r>
              <a:rPr kumimoji="0" lang="kk-KZ" sz="2800" i="0"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Бақылау сұрақтары:</a:t>
            </a:r>
          </a:p>
          <a:p>
            <a:pPr marL="0" marR="0" lvl="0" indent="20638" algn="just" defTabSz="914400" rtl="0" eaLnBrk="1" fontAlgn="base" latinLnBrk="0" hangingPunct="1">
              <a:lnSpc>
                <a:spcPct val="100000"/>
              </a:lnSpc>
              <a:spcBef>
                <a:spcPct val="0"/>
              </a:spcBef>
              <a:spcAft>
                <a:spcPct val="0"/>
              </a:spcAft>
              <a:buClrTx/>
              <a:buSzTx/>
              <a:buFontTx/>
              <a:buNone/>
              <a:tabLst/>
            </a:pPr>
            <a:endParaRPr kumimoji="0" lang="ru-RU" sz="2600" i="0" u="none" strike="noStrike" cap="none" normalizeH="0" baseline="0" dirty="0" smtClean="0">
              <a:ln>
                <a:no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20638" algn="just" defTabSz="914400" rtl="0" eaLnBrk="0" fontAlgn="base" latinLnBrk="0" hangingPunct="0">
              <a:lnSpc>
                <a:spcPct val="100000"/>
              </a:lnSpc>
              <a:spcBef>
                <a:spcPct val="0"/>
              </a:spcBef>
              <a:spcAft>
                <a:spcPct val="0"/>
              </a:spcAft>
              <a:buClrTx/>
              <a:buSzTx/>
              <a:buFontTx/>
              <a:buAutoNum type="arabicPeriod"/>
              <a:tabLst/>
            </a:pPr>
            <a:r>
              <a:rPr kumimoji="0" lang="kk-KZ"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Еңбек іс-әрекетінің мотивациясын қалай түсінесіз?</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0638" algn="just" defTabSz="914400" rtl="0" eaLnBrk="0" fontAlgn="base" latinLnBrk="0" hangingPunct="0">
              <a:lnSpc>
                <a:spcPct val="100000"/>
              </a:lnSpc>
              <a:spcBef>
                <a:spcPct val="0"/>
              </a:spcBef>
              <a:spcAft>
                <a:spcPct val="0"/>
              </a:spcAft>
              <a:buClrTx/>
              <a:buSzTx/>
              <a:buFontTx/>
              <a:buNone/>
              <a:tabLst/>
            </a:pPr>
            <a:r>
              <a:rPr kumimoji="0" lang="kk-KZ"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Өмірдің мәні және кәсіби өзін-өзі анықтау психологиясын талдаңыз</a:t>
            </a:r>
            <a:r>
              <a:rPr lang="en-US" sz="2600" dirty="0" smtClean="0">
                <a:solidFill>
                  <a:srgbClr val="000000"/>
                </a:solidFill>
                <a:latin typeface="Times New Roman" pitchFamily="18" charset="0"/>
                <a:ea typeface="Calibri" pitchFamily="34" charset="0"/>
                <a:cs typeface="Times New Roman" pitchFamily="18" charset="0"/>
              </a:rPr>
              <a:t>.</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0638" algn="just" defTabSz="914400" rtl="0" eaLnBrk="0" fontAlgn="base" latinLnBrk="0" hangingPunct="0">
              <a:lnSpc>
                <a:spcPct val="100000"/>
              </a:lnSpc>
              <a:spcBef>
                <a:spcPct val="0"/>
              </a:spcBef>
              <a:spcAft>
                <a:spcPct val="0"/>
              </a:spcAft>
              <a:buClrTx/>
              <a:buSzTx/>
              <a:buFontTx/>
              <a:buNone/>
              <a:tabLst/>
            </a:pPr>
            <a:r>
              <a:rPr kumimoji="0" lang="kk-KZ"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3.Өмірдің мәні, өмірлік мақсаттар және бағдарламалар, кәсіби маманның сенімдері мен бағдарларын түсіндіріңіз</a:t>
            </a:r>
            <a:r>
              <a:rPr kumimoji="0" lang="en-US"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0638" algn="just" defTabSz="914400" rtl="0" eaLnBrk="0" fontAlgn="base" latinLnBrk="0" hangingPunct="0">
              <a:lnSpc>
                <a:spcPct val="100000"/>
              </a:lnSpc>
              <a:spcBef>
                <a:spcPct val="0"/>
              </a:spcBef>
              <a:spcAft>
                <a:spcPct val="0"/>
              </a:spcAft>
              <a:buClrTx/>
              <a:buSzTx/>
              <a:buFontTx/>
              <a:buNone/>
              <a:tabLst/>
            </a:pPr>
            <a:r>
              <a:rPr kumimoji="0" lang="kk-KZ" sz="2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4.Құндылықтар, қызығушылықтар, нормалар тұлғаның рухани негізін анықтаңыз.</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0638" algn="just" defTabSz="914400" rtl="0" eaLnBrk="0" fontAlgn="base" latinLnBrk="0" hangingPunct="0">
              <a:lnSpc>
                <a:spcPct val="100000"/>
              </a:lnSpc>
              <a:spcBef>
                <a:spcPct val="0"/>
              </a:spcBef>
              <a:spcAft>
                <a:spcPct val="0"/>
              </a:spcAft>
              <a:buClrTx/>
              <a:buSzTx/>
              <a:buFontTx/>
              <a:buNone/>
              <a:tabLst/>
            </a:pPr>
            <a:r>
              <a:rPr kumimoji="0" lang="kk-KZ" sz="2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«Әлеуметтік  әлемдегі Менді» сипаттаңыз.</a:t>
            </a:r>
            <a:endParaRPr kumimoji="0" lang="kk-KZ"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6275" y="1602106"/>
            <a:ext cx="9906000" cy="2852737"/>
          </a:xfrm>
        </p:spPr>
        <p:txBody>
          <a:bodyPr>
            <a:normAutofit/>
          </a:bodyPr>
          <a:lstStyle/>
          <a:p>
            <a:pPr algn="ctr"/>
            <a:r>
              <a:rPr lang="kk-KZ" sz="6600" b="1" dirty="0" smtClean="0">
                <a:latin typeface="Times New Roman" panose="02020603050405020304" pitchFamily="18" charset="0"/>
                <a:cs typeface="Times New Roman" panose="02020603050405020304" pitchFamily="18" charset="0"/>
              </a:rPr>
              <a:t>Назарларыңызға рахмет!</a:t>
            </a:r>
            <a:endParaRPr lang="ru-RU"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12076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1355" y="820614"/>
            <a:ext cx="6762912" cy="5726489"/>
          </a:xfrm>
        </p:spPr>
        <p:txBody>
          <a:bodyPr>
            <a:noAutofit/>
          </a:bodyPr>
          <a:lstStyle/>
          <a:p>
            <a:pPr marL="0" indent="0" algn="just" fontAlgn="base">
              <a:buNone/>
            </a:pPr>
            <a:r>
              <a:rPr lang="en-US" sz="2200" dirty="0" smtClean="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Мотивация </a:t>
            </a:r>
            <a:r>
              <a:rPr lang="kk-KZ" sz="2200" dirty="0">
                <a:latin typeface="Times New Roman" panose="02020603050405020304" pitchFamily="18" charset="0"/>
                <a:cs typeface="Times New Roman" panose="02020603050405020304" pitchFamily="18" charset="0"/>
              </a:rPr>
              <a:t>ұғымы бұл басқарушылық әрекет мәселесімен өте тығыз байланысты. Жаңа экономикалық қатынастар өткен кезендерге байланысты жұмыскерлерге жаңа талаптар қойады. Бұл тек қана тандау емес, бұл кадрларды оқыту және орналастыру жәнеде жаңаша ойлау қабілеті.</a:t>
            </a:r>
            <a:endParaRPr lang="ru-RU" sz="2200" dirty="0">
              <a:latin typeface="Times New Roman" panose="02020603050405020304" pitchFamily="18" charset="0"/>
              <a:cs typeface="Times New Roman" panose="02020603050405020304" pitchFamily="18" charset="0"/>
            </a:endParaRPr>
          </a:p>
          <a:p>
            <a:pPr marL="0" indent="0" algn="just">
              <a:buNone/>
            </a:pPr>
            <a:r>
              <a:rPr lang="kk-KZ" sz="2200" dirty="0">
                <a:latin typeface="Times New Roman" panose="02020603050405020304" pitchFamily="18" charset="0"/>
                <a:cs typeface="Times New Roman" panose="02020603050405020304" pitchFamily="18" charset="0"/>
              </a:rPr>
              <a:t>Қазіргі уақытта нарықтық қарым-қатынасқа көшкенде жұмыскерлердің   негізгі мотивациялық факторы бұл кепілді жалақы алу. Сонын өзінде жұмысқа берілгендігі, жұмыс сапалығы есепке алынбайды.</a:t>
            </a:r>
            <a:endParaRPr lang="ru-RU"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264400" y="774661"/>
            <a:ext cx="4127822" cy="4169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26229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B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Bn+MP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wAMAALABAABARwAAuAgAAAAAAAAmAAAACAAAAAEAAAAAAAAAMAAAABQAAAAAAAAAAAD//wAAAQAAAP//AAABAA=="/>
              </a:ext>
            </a:extLst>
          </p:cNvSpPr>
          <p:nvPr>
            <p:ph type="title"/>
          </p:nvPr>
        </p:nvSpPr>
        <p:spPr>
          <a:xfrm>
            <a:off x="592667" y="0"/>
            <a:ext cx="10972800" cy="1143000"/>
          </a:xfrm>
        </p:spPr>
        <p:txBody>
          <a:bodyPr/>
          <a:lstStyle/>
          <a:p>
            <a:pPr algn="ctr"/>
            <a:r>
              <a:rPr dirty="0" err="1">
                <a:solidFill>
                  <a:srgbClr val="FF0000"/>
                </a:solidFill>
                <a:effectLst>
                  <a:outerShdw blurRad="38100" dist="38100" dir="2700000" algn="tl">
                    <a:srgbClr val="000000">
                      <a:alpha val="43137"/>
                    </a:srgbClr>
                  </a:outerShdw>
                </a:effectLst>
              </a:rPr>
              <a:t>Мотивация</a:t>
            </a:r>
            <a:r>
              <a:rPr dirty="0">
                <a:solidFill>
                  <a:srgbClr val="FF0000"/>
                </a:solidFill>
                <a:effectLst>
                  <a:outerShdw blurRad="38100" dist="38100" dir="2700000" algn="tl">
                    <a:srgbClr val="000000">
                      <a:alpha val="43137"/>
                    </a:srgbClr>
                  </a:outerShdw>
                </a:effectLst>
              </a:rPr>
              <a:t> </a:t>
            </a:r>
            <a:r>
              <a:rPr dirty="0" err="1">
                <a:solidFill>
                  <a:srgbClr val="FF0000"/>
                </a:solidFill>
                <a:effectLst>
                  <a:outerShdw blurRad="38100" dist="38100" dir="2700000" algn="tl">
                    <a:srgbClr val="000000">
                      <a:alpha val="43137"/>
                    </a:srgbClr>
                  </a:outerShdw>
                </a:effectLst>
              </a:rPr>
              <a:t>дегеніміз</a:t>
            </a:r>
            <a:r>
              <a:rPr dirty="0">
                <a:solidFill>
                  <a:srgbClr val="FF0000"/>
                </a:solidFill>
                <a:effectLst>
                  <a:outerShdw blurRad="38100" dist="38100" dir="2700000" algn="tl">
                    <a:srgbClr val="000000">
                      <a:alpha val="43137"/>
                    </a:srgbClr>
                  </a:outerShdw>
                </a:effectLst>
              </a:rPr>
              <a:t> </a:t>
            </a:r>
            <a:r>
              <a:rPr dirty="0" err="1">
                <a:solidFill>
                  <a:srgbClr val="FF0000"/>
                </a:solidFill>
                <a:effectLst>
                  <a:outerShdw blurRad="38100" dist="38100" dir="2700000" algn="tl">
                    <a:srgbClr val="000000">
                      <a:alpha val="43137"/>
                    </a:srgbClr>
                  </a:outerShdw>
                </a:effectLst>
              </a:rPr>
              <a:t>не</a:t>
            </a:r>
            <a:r>
              <a:rPr dirty="0">
                <a:solidFill>
                  <a:srgbClr val="FF0000"/>
                </a:solidFill>
                <a:effectLst>
                  <a:outerShdw blurRad="38100" dist="38100" dir="2700000" algn="tl">
                    <a:srgbClr val="000000">
                      <a:alpha val="43137"/>
                    </a:srgbClr>
                  </a:outerShdw>
                </a:effectLst>
              </a:rPr>
              <a:t>?</a:t>
            </a:r>
          </a:p>
        </p:txBody>
      </p:sp>
      <p:sp>
        <p:nvSpPr>
          <p:cNvPr id="3" name="ТекстСлайда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7_yMpsXxMAAAAlAAAAZAAAAA8BAAAAkAAAAEgAAACQAAAASAAAAAAAAAAA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BcAAAAUAAAAAAAAAAAAAAD/fwAA/38AAAAAAAAJAAAABAAAAENvbn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BX9/fwEAAAAAAAAAAAAAAAAAAAAAAAAAAAAAAAAAAAAAAAAAAP//2QJ/f38Ad3d3A8zMzADAwP8Af39/AAAAAAAAAAAAAAAAAAAAAAAAAAAAIQAAABgAAAAUAAAAwAMAAGENAADiJAAAsCUAAAAAAAAmAAAACAAAAAEAAAAAAAAAMAAAABQAAAAAAAAAAAD//wAAAQAAAP//AAABAA=="/>
              </a:ext>
            </a:extLst>
          </p:cNvSpPr>
          <p:nvPr>
            <p:ph type="body" idx="2"/>
          </p:nvPr>
        </p:nvSpPr>
        <p:spPr>
          <a:xfrm>
            <a:off x="1" y="1117601"/>
            <a:ext cx="7162800" cy="3200399"/>
          </a:xfrm>
        </p:spPr>
        <p:txBody>
          <a:bodyPr>
            <a:normAutofit fontScale="85000" lnSpcReduction="10000"/>
          </a:bodyPr>
          <a:lstStyle/>
          <a:p>
            <a:pPr>
              <a:defRPr sz="2200">
                <a:solidFill>
                  <a:srgbClr val="00FF00"/>
                </a:solidFill>
              </a:defRPr>
            </a:pPr>
            <a:r>
              <a:rPr lang="en-US" sz="2800" dirty="0" smtClean="0">
                <a:solidFill>
                  <a:schemeClr val="tx1">
                    <a:lumMod val="10000"/>
                  </a:schemeClr>
                </a:solidFill>
                <a:latin typeface="Times New Roman" pitchFamily="18" charset="0"/>
                <a:cs typeface="Times New Roman" pitchFamily="18" charset="0"/>
              </a:rPr>
              <a:t>        </a:t>
            </a:r>
            <a:r>
              <a:rPr lang="ru-RU" sz="2800" dirty="0" smtClean="0">
                <a:solidFill>
                  <a:schemeClr val="tx1">
                    <a:lumMod val="10000"/>
                  </a:schemeClr>
                </a:solidFill>
                <a:latin typeface="Times New Roman" pitchFamily="18" charset="0"/>
                <a:cs typeface="Times New Roman" pitchFamily="18" charset="0"/>
              </a:rPr>
              <a:t>Мотивация (</a:t>
            </a:r>
            <a:r>
              <a:rPr lang="ru-RU" sz="2800" dirty="0" err="1" smtClean="0">
                <a:solidFill>
                  <a:schemeClr val="tx1">
                    <a:lumMod val="10000"/>
                  </a:schemeClr>
                </a:solidFill>
                <a:latin typeface="Times New Roman" pitchFamily="18" charset="0"/>
                <a:cs typeface="Times New Roman" pitchFamily="18" charset="0"/>
              </a:rPr>
              <a:t>ағылш</a:t>
            </a:r>
            <a:r>
              <a:rPr lang="ru-RU" sz="2800" dirty="0" smtClean="0">
                <a:solidFill>
                  <a:schemeClr val="tx1">
                    <a:lumMod val="10000"/>
                  </a:schemeClr>
                </a:solidFill>
                <a:latin typeface="Times New Roman" pitchFamily="18" charset="0"/>
                <a:cs typeface="Times New Roman" pitchFamily="18" charset="0"/>
              </a:rPr>
              <a:t>. </a:t>
            </a:r>
            <a:r>
              <a:rPr lang="en-US" sz="2800" dirty="0" smtClean="0">
                <a:solidFill>
                  <a:schemeClr val="tx1">
                    <a:lumMod val="10000"/>
                  </a:schemeClr>
                </a:solidFill>
                <a:latin typeface="Times New Roman" pitchFamily="18" charset="0"/>
                <a:cs typeface="Times New Roman" pitchFamily="18" charset="0"/>
              </a:rPr>
              <a:t>mot</a:t>
            </a:r>
            <a:r>
              <a:rPr lang="ru-RU" sz="2800" dirty="0" err="1" smtClean="0">
                <a:solidFill>
                  <a:schemeClr val="tx1">
                    <a:lumMod val="10000"/>
                  </a:schemeClr>
                </a:solidFill>
                <a:latin typeface="Times New Roman" pitchFamily="18" charset="0"/>
                <a:cs typeface="Times New Roman" pitchFamily="18" charset="0"/>
              </a:rPr>
              <a:t>і</a:t>
            </a:r>
            <a:r>
              <a:rPr lang="en-US" sz="2800" dirty="0" err="1" smtClean="0">
                <a:solidFill>
                  <a:schemeClr val="tx1">
                    <a:lumMod val="10000"/>
                  </a:schemeClr>
                </a:solidFill>
                <a:latin typeface="Times New Roman" pitchFamily="18" charset="0"/>
                <a:cs typeface="Times New Roman" pitchFamily="18" charset="0"/>
              </a:rPr>
              <a:t>vation</a:t>
            </a:r>
            <a:r>
              <a:rPr lang="en-US" sz="2800" dirty="0" smtClean="0">
                <a:solidFill>
                  <a:schemeClr val="tx1">
                    <a:lumMod val="10000"/>
                  </a:schemeClr>
                </a:solidFill>
                <a:latin typeface="Times New Roman" pitchFamily="18" charset="0"/>
                <a:cs typeface="Times New Roman" pitchFamily="18" charset="0"/>
              </a:rPr>
              <a:t>) – </a:t>
            </a:r>
            <a:r>
              <a:rPr lang="ru-RU" sz="2800" dirty="0" err="1" smtClean="0">
                <a:solidFill>
                  <a:schemeClr val="tx1">
                    <a:lumMod val="10000"/>
                  </a:schemeClr>
                </a:solidFill>
                <a:latin typeface="Times New Roman" pitchFamily="18" charset="0"/>
                <a:cs typeface="Times New Roman" pitchFamily="18" charset="0"/>
              </a:rPr>
              <a:t>қолданылу ыңғайына қарай қазақша </a:t>
            </a:r>
            <a:r>
              <a:rPr lang="ru-RU" sz="2800" dirty="0" smtClean="0">
                <a:solidFill>
                  <a:schemeClr val="tx1">
                    <a:lumMod val="10000"/>
                  </a:schemeClr>
                </a:solidFill>
                <a:latin typeface="Times New Roman" pitchFamily="18" charset="0"/>
                <a:cs typeface="Times New Roman" pitchFamily="18" charset="0"/>
              </a:rPr>
              <a:t>"</a:t>
            </a:r>
            <a:r>
              <a:rPr lang="ru-RU" sz="2800" dirty="0" err="1" smtClean="0">
                <a:solidFill>
                  <a:schemeClr val="tx1">
                    <a:lumMod val="10000"/>
                  </a:schemeClr>
                </a:solidFill>
                <a:latin typeface="Times New Roman" pitchFamily="18" charset="0"/>
                <a:cs typeface="Times New Roman" pitchFamily="18" charset="0"/>
              </a:rPr>
              <a:t>ниет</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"түрткі", </a:t>
            </a:r>
            <a:r>
              <a:rPr lang="ru-RU" sz="2800" dirty="0" smtClean="0">
                <a:solidFill>
                  <a:schemeClr val="tx1">
                    <a:lumMod val="10000"/>
                  </a:schemeClr>
                </a:solidFill>
                <a:latin typeface="Times New Roman" pitchFamily="18" charset="0"/>
                <a:cs typeface="Times New Roman" pitchFamily="18" charset="0"/>
              </a:rPr>
              <a:t>"</a:t>
            </a:r>
            <a:r>
              <a:rPr lang="ru-RU" sz="2800" dirty="0" err="1" smtClean="0">
                <a:solidFill>
                  <a:schemeClr val="tx1">
                    <a:lumMod val="10000"/>
                  </a:schemeClr>
                </a:solidFill>
                <a:latin typeface="Times New Roman" pitchFamily="18" charset="0"/>
                <a:cs typeface="Times New Roman" pitchFamily="18" charset="0"/>
              </a:rPr>
              <a:t>кірісу</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жігерлену</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ынталану</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сөздерінің мағынасына жақын келетін</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қазіргі заман</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мәдениеті </a:t>
            </a:r>
            <a:r>
              <a:rPr lang="ru-RU" sz="2800" dirty="0" smtClean="0">
                <a:solidFill>
                  <a:schemeClr val="tx1">
                    <a:lumMod val="10000"/>
                  </a:schemeClr>
                </a:solidFill>
                <a:latin typeface="Times New Roman" pitchFamily="18" charset="0"/>
                <a:cs typeface="Times New Roman" pitchFamily="18" charset="0"/>
              </a:rPr>
              <a:t>мен </a:t>
            </a:r>
            <a:r>
              <a:rPr lang="ru-RU" sz="2800" dirty="0" err="1" smtClean="0">
                <a:solidFill>
                  <a:schemeClr val="tx1">
                    <a:lumMod val="10000"/>
                  </a:schemeClr>
                </a:solidFill>
                <a:latin typeface="Times New Roman" pitchFamily="18" charset="0"/>
                <a:cs typeface="Times New Roman" pitchFamily="18" charset="0"/>
              </a:rPr>
              <a:t>гуманитарлық ғылымдарында кең қолданылатын ұғым</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Бірақ қазіргі заман</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мәдениетінде ол</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тіке</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мағынасында емес</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көбіне көп ауыспалы</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жетілдірілген</a:t>
            </a:r>
            <a:r>
              <a:rPr lang="ru-RU" sz="2800" dirty="0" smtClean="0">
                <a:solidFill>
                  <a:schemeClr val="tx1">
                    <a:lumMod val="10000"/>
                  </a:schemeClr>
                </a:solidFill>
                <a:latin typeface="Times New Roman" pitchFamily="18" charset="0"/>
                <a:cs typeface="Times New Roman" pitchFamily="18" charset="0"/>
              </a:rPr>
              <a:t>, </a:t>
            </a:r>
            <a:r>
              <a:rPr lang="ru-RU" sz="2800" dirty="0" err="1" smtClean="0">
                <a:solidFill>
                  <a:schemeClr val="tx1">
                    <a:lumMod val="10000"/>
                  </a:schemeClr>
                </a:solidFill>
                <a:latin typeface="Times New Roman" pitchFamily="18" charset="0"/>
                <a:cs typeface="Times New Roman" pitchFamily="18" charset="0"/>
              </a:rPr>
              <a:t>түрлендірілген мағынада қолданылады.</a:t>
            </a:r>
            <a:endParaRPr lang="ru-RU" sz="2800" dirty="0" smtClean="0">
              <a:solidFill>
                <a:schemeClr val="tx1">
                  <a:lumMod val="10000"/>
                </a:schemeClr>
              </a:solidFill>
              <a:latin typeface="Times New Roman" pitchFamily="18" charset="0"/>
              <a:cs typeface="Times New Roman" pitchFamily="18" charset="0"/>
            </a:endParaRPr>
          </a:p>
          <a:p>
            <a:pPr>
              <a:defRPr sz="2200">
                <a:solidFill>
                  <a:srgbClr val="00FF00"/>
                </a:solidFill>
              </a:defRPr>
            </a:pPr>
            <a:endParaRPr sz="2800" dirty="0">
              <a:latin typeface="Times New Roman" pitchFamily="18" charset="0"/>
              <a:cs typeface="Times New Roman" pitchFamily="18" charset="0"/>
            </a:endParaRPr>
          </a:p>
        </p:txBody>
      </p:sp>
      <p:pic>
        <p:nvPicPr>
          <p:cNvPr id="6" name="Изображение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9_yMpsXxMAAAAlAAAAEQAAAC8BAAAAkAAAAEgAAACQAAAASAAAAAAAAAAAAAAAAAAAAAEAAABQAAAAAAAAAAAA4D8AAAAAAADgPwAAAAAAAOA/AAAAAAAA4D8AAAAAAADgPwAAAAAAAOA/AAAAAAAA4D8AAAAAAADgPwAAAAAAAOA/AAAAAAAA4D8CAAAAjAAAAAAAAAAAAAAA///3DH9/fwgAAAAAAAAAAAAAAAAAAAAAAAAAAAAAAAAAAAAAZAAAAAEAAABAAAAAAAAAAAAAAAAAAAAAAAAAAAAAAAAAAAAAAAAAAAAAAAAAAAAAAAAAAAAAAAAAAAAAAAAAAAAAAAAAAAAAAAAAAAAAAAAAAAAAAAAAAAAAAAAAAAAAFAAAADwAAAAAAAAAAAAAAP//2QkUAAAAAQAAABQAAAAUAAAAFAAAAAEAAAAAAAAAZAAAAGQAAAAAAAAAZAAAAGQAAAAVAAAAYAAAAAAAAAAAAAAADwAAACADAAAAAAAAAAAAAAEAAACgMgAAVgcAAKr4//8BAAAAf39/AAEAAABkAAAAAAAAABQAAABAHwAAAAAAACYAAAAAAAAAwOD//wAAAAAmAAAAZAAAABYAAABMAAAAAAAAAAAAAAAEAAAAAAAAAAEAAAB3d3cKAAAAACgAAAAoAAAAZAAAAGQAAAAAAAAAzMzMAAAAAABQAAAAUAAAAGQAAABkAAAAAAAAAAcAAAA4AAAAAAAAAAAAAAAAAAAA////AAAAAAAAAAAAAAAAAAAAAAAAAAAAAAAAAAAAAABkAAAAZAAAAAAAAAAjAAAABAAAAGQAAAAXAAAAFAAAAAAAAAAAAAAA/38AAP9/AAAAAAAACQAAAAQAAAAAAAIADAAAABAAAABaN5gin3Xzv+hfSemx5OM/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9wV/f38BAAAAAAAAAAAAAAAAAAAAAAAAAAAAAAAAAAAAAAAAAAD//9kCf39/AHd3dwPMzMwAwMD/AH9/fwAAAAAAAAAAAAAAAAD///8AAAAAACEAAAAYAAAAFAAAALYQAAAKAQAAUjgAAKcoAAAAAAAAJgAAAAgAAAD//////////zAAAAAUAAAAAAAAAAAA//8AAAEAAAD//wAAAQA="/>
              </a:ext>
            </a:extLst>
          </p:cNvPicPr>
          <p:nvPr/>
        </p:nvPicPr>
        <p:blipFill>
          <a:blip r:embed="rId2" cstate="print"/>
          <a:stretch>
            <a:fillRect/>
          </a:stretch>
        </p:blipFill>
        <p:spPr>
          <a:xfrm rot="21575956">
            <a:off x="7371151" y="897281"/>
            <a:ext cx="4086524" cy="3829682"/>
          </a:xfrm>
          <a:prstGeom prst="rect">
            <a:avLst/>
          </a:prstGeom>
          <a:noFill/>
          <a:ln>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522975" y="2130552"/>
            <a:ext cx="6583681" cy="4553712"/>
          </a:xfrm>
        </p:spPr>
        <p:txBody>
          <a:bodyPr>
            <a:normAutofit/>
          </a:bodyPr>
          <a:lstStyle/>
          <a:p>
            <a:pPr fontAlgn="base"/>
            <a:r>
              <a:rPr lang="ru-RU" dirty="0"/>
              <a:t/>
            </a:r>
            <a:br>
              <a:rPr lang="ru-RU" dirty="0"/>
            </a:br>
            <a:endParaRPr lang="ru-RU" dirty="0"/>
          </a:p>
        </p:txBody>
      </p:sp>
      <p:sp>
        <p:nvSpPr>
          <p:cNvPr id="2" name="Прямоугольник 1"/>
          <p:cNvSpPr/>
          <p:nvPr/>
        </p:nvSpPr>
        <p:spPr>
          <a:xfrm>
            <a:off x="211015" y="769636"/>
            <a:ext cx="11746523" cy="4811574"/>
          </a:xfrm>
          <a:prstGeom prst="rect">
            <a:avLst/>
          </a:prstGeom>
        </p:spPr>
        <p:txBody>
          <a:bodyPr wrap="square">
            <a:spAutoFit/>
          </a:bodyPr>
          <a:lstStyle/>
          <a:p>
            <a:pPr marL="342900" lvl="0" indent="-342900" algn="ctr">
              <a:spcBef>
                <a:spcPts val="800"/>
              </a:spcBef>
            </a:pPr>
            <a:r>
              <a:rPr lang="en-US" sz="2000" b="1" u="sng" dirty="0" smtClean="0">
                <a:latin typeface="Times New Roman" pitchFamily="18"/>
              </a:rPr>
              <a:t>     </a:t>
            </a:r>
            <a:r>
              <a:rPr lang="kk-KZ" sz="2000" b="1" dirty="0" smtClean="0">
                <a:solidFill>
                  <a:srgbClr val="0070C0"/>
                </a:solidFill>
                <a:effectLst>
                  <a:outerShdw blurRad="38100" dist="38100" dir="2700000" algn="tl">
                    <a:srgbClr val="000000">
                      <a:alpha val="43137"/>
                    </a:srgbClr>
                  </a:outerShdw>
                </a:effectLst>
                <a:latin typeface="Times New Roman" pitchFamily="18"/>
              </a:rPr>
              <a:t>Сонымен</a:t>
            </a:r>
            <a:r>
              <a:rPr lang="kk-KZ" sz="2000" b="1" dirty="0">
                <a:solidFill>
                  <a:srgbClr val="0070C0"/>
                </a:solidFill>
                <a:effectLst>
                  <a:outerShdw blurRad="38100" dist="38100" dir="2700000" algn="tl">
                    <a:srgbClr val="000000">
                      <a:alpha val="43137"/>
                    </a:srgbClr>
                  </a:outerShdw>
                </a:effectLst>
                <a:latin typeface="Times New Roman" pitchFamily="18"/>
              </a:rPr>
              <a:t>, мотивация деген не</a:t>
            </a:r>
            <a:r>
              <a:rPr lang="kk-KZ" sz="2000" b="1" dirty="0" smtClean="0">
                <a:solidFill>
                  <a:srgbClr val="0070C0"/>
                </a:solidFill>
                <a:effectLst>
                  <a:outerShdw blurRad="38100" dist="38100" dir="2700000" algn="tl">
                    <a:srgbClr val="000000">
                      <a:alpha val="43137"/>
                    </a:srgbClr>
                  </a:outerShdw>
                </a:effectLst>
                <a:latin typeface="Times New Roman" pitchFamily="18"/>
              </a:rPr>
              <a:t>?</a:t>
            </a:r>
            <a:endParaRPr lang="en-US" sz="2000" b="1" dirty="0" smtClean="0">
              <a:solidFill>
                <a:srgbClr val="0070C0"/>
              </a:solidFill>
              <a:effectLst>
                <a:outerShdw blurRad="38100" dist="38100" dir="2700000" algn="tl">
                  <a:srgbClr val="000000">
                    <a:alpha val="43137"/>
                  </a:srgbClr>
                </a:outerShdw>
              </a:effectLst>
              <a:latin typeface="Times New Roman" pitchFamily="18"/>
            </a:endParaRPr>
          </a:p>
          <a:p>
            <a:pPr marL="342900" lvl="0" indent="-342900" algn="ctr">
              <a:spcBef>
                <a:spcPts val="800"/>
              </a:spcBef>
            </a:pPr>
            <a:endParaRPr lang="x-none" sz="2000" b="1">
              <a:solidFill>
                <a:srgbClr val="0070C0"/>
              </a:solidFill>
              <a:effectLst>
                <a:outerShdw blurRad="38100" dist="38100" dir="2700000" algn="tl">
                  <a:srgbClr val="000000">
                    <a:alpha val="43137"/>
                  </a:srgbClr>
                </a:outerShdw>
              </a:effectLst>
              <a:latin typeface="Times New Roman" pitchFamily="18"/>
            </a:endParaRPr>
          </a:p>
          <a:p>
            <a:pPr marL="342900" lvl="0" indent="-342900" algn="just">
              <a:spcBef>
                <a:spcPts val="800"/>
              </a:spcBef>
            </a:pPr>
            <a:r>
              <a:rPr lang="en-US" sz="2000" b="1" dirty="0" smtClean="0">
                <a:latin typeface="Times New Roman" pitchFamily="18"/>
              </a:rPr>
              <a:t>         </a:t>
            </a:r>
            <a:r>
              <a:rPr lang="kk-KZ" sz="2000" b="1" dirty="0" smtClean="0">
                <a:latin typeface="Times New Roman" pitchFamily="18"/>
              </a:rPr>
              <a:t>Мотивация </a:t>
            </a:r>
            <a:r>
              <a:rPr lang="kk-KZ" sz="2000" b="1" dirty="0">
                <a:latin typeface="Times New Roman" pitchFamily="18"/>
              </a:rPr>
              <a:t>– бұл жеке тұлғаны немесе топты ішкі немесе сыртқы әсерлер ықпалнан өз қажеттіліктерін қанағаттандыру және ұыймның мақсатына жету процессі. Бұл міндеттерді шешу үшін мотивацияның әр түрлі әдістері қолданылады. Ең бірінші және ең көп тараған әдіс бұл жазалау және кешіру әдісі. Мысалы  белгілі бір жұмысты кешке қарай бітіру өте қажет болса онда бұл саған стимул береді. Немесе сіз бәрібір кешке қарай кетіп қаламын десеніз, ал жұмысты сосын аяқтаймын десеніз стимул оданда күштірек болады. Бірақ бұл әдіс уақыт өтісімен администрациялық жүйе мен экономикалық санкцияға және стимулға айналып кеткен. </a:t>
            </a:r>
            <a:endParaRPr lang="x-none" sz="2000" b="1">
              <a:latin typeface="Times New Roman" pitchFamily="18"/>
            </a:endParaRPr>
          </a:p>
          <a:p>
            <a:pPr marL="342900" lvl="0" indent="-342900" algn="just">
              <a:spcBef>
                <a:spcPts val="800"/>
              </a:spcBef>
            </a:pPr>
            <a:r>
              <a:rPr lang="en-US" sz="2000" b="1" dirty="0" smtClean="0">
                <a:latin typeface="Times New Roman" pitchFamily="18"/>
              </a:rPr>
              <a:t>          </a:t>
            </a:r>
            <a:r>
              <a:rPr lang="kk-KZ" sz="2000" b="1" dirty="0" smtClean="0">
                <a:latin typeface="Times New Roman" pitchFamily="18"/>
              </a:rPr>
              <a:t>Адамдық </a:t>
            </a:r>
            <a:r>
              <a:rPr lang="kk-KZ" sz="2000" b="1" dirty="0">
                <a:latin typeface="Times New Roman" pitchFamily="18"/>
              </a:rPr>
              <a:t>фактордың көтерліуімен психологиялық мотивация әдістері пайда болған. Психологияның көз қарасы бойынша, мотивация –Адамды белгілі бір мақсатқа тарту күші немесе қажеттілік.</a:t>
            </a:r>
            <a:endParaRPr lang="x-none" sz="2000" b="1">
              <a:latin typeface="Times New Roman" pitchFamily="18"/>
            </a:endParaRPr>
          </a:p>
          <a:p>
            <a:pPr marL="342900" lvl="0" indent="-342900">
              <a:spcBef>
                <a:spcPts val="800"/>
              </a:spcBef>
            </a:pPr>
            <a:endParaRPr lang="x-none" sz="2000" b="1"/>
          </a:p>
        </p:txBody>
      </p:sp>
    </p:spTree>
    <p:extLst>
      <p:ext uri="{BB962C8B-B14F-4D97-AF65-F5344CB8AC3E}">
        <p14:creationId xmlns="" xmlns:p14="http://schemas.microsoft.com/office/powerpoint/2010/main" val="3666099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4"/>
          </p:nvPr>
        </p:nvPicPr>
        <p:blipFill rotWithShape="1">
          <a:blip r:embed="rId2"/>
          <a:srcRect t="1767" b="1767"/>
          <a:stretch/>
        </p:blipFill>
        <p:spPr>
          <a:xfrm>
            <a:off x="2252133" y="3540369"/>
            <a:ext cx="7535333" cy="28434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Текст 3"/>
          <p:cNvSpPr>
            <a:spLocks noGrp="1"/>
          </p:cNvSpPr>
          <p:nvPr>
            <p:ph type="body" sz="half" idx="2"/>
          </p:nvPr>
        </p:nvSpPr>
        <p:spPr>
          <a:xfrm>
            <a:off x="738554" y="293076"/>
            <a:ext cx="10750061" cy="2954215"/>
          </a:xfrm>
        </p:spPr>
        <p:txBody>
          <a:bodyPr>
            <a:normAutofit fontScale="92500" lnSpcReduction="20000"/>
          </a:bodyPr>
          <a:lstStyle/>
          <a:p>
            <a:pPr algn="just" fontAlgn="base"/>
            <a:r>
              <a:rPr lang="en-US" sz="2000" b="1" dirty="0" smtClean="0">
                <a:solidFill>
                  <a:schemeClr val="tx1"/>
                </a:solidFill>
                <a:latin typeface="Times New Roman" panose="02020603050405020304" pitchFamily="18" charset="0"/>
                <a:cs typeface="Times New Roman" panose="02020603050405020304" pitchFamily="18" charset="0"/>
              </a:rPr>
              <a:t>      </a:t>
            </a:r>
            <a:r>
              <a:rPr lang="kk-KZ" sz="2000" b="1" dirty="0" smtClean="0">
                <a:solidFill>
                  <a:schemeClr val="tx1"/>
                </a:solidFill>
                <a:latin typeface="Times New Roman" panose="02020603050405020304" pitchFamily="18" charset="0"/>
                <a:cs typeface="Times New Roman" panose="02020603050405020304" pitchFamily="18" charset="0"/>
              </a:rPr>
              <a:t>Стимул</a:t>
            </a:r>
            <a:r>
              <a:rPr lang="kk-KZ" sz="2000" dirty="0" smtClean="0">
                <a:solidFill>
                  <a:schemeClr val="tx1"/>
                </a:solidFill>
                <a:latin typeface="Times New Roman" panose="02020603050405020304" pitchFamily="18" charset="0"/>
                <a:cs typeface="Times New Roman" panose="02020603050405020304" pitchFamily="18" charset="0"/>
              </a:rPr>
              <a:t> </a:t>
            </a:r>
            <a:r>
              <a:rPr lang="kk-KZ" sz="2000" dirty="0">
                <a:solidFill>
                  <a:schemeClr val="tx1"/>
                </a:solidFill>
                <a:latin typeface="Times New Roman" panose="02020603050405020304" pitchFamily="18" charset="0"/>
                <a:cs typeface="Times New Roman" panose="02020603050405020304" pitchFamily="18" charset="0"/>
              </a:rPr>
              <a:t>– бұл белгілі бір мотив туғызатын рычаг рөлін атқарады</a:t>
            </a:r>
            <a:r>
              <a:rPr lang="kk-KZ" sz="2000" i="1" dirty="0">
                <a:solidFill>
                  <a:schemeClr val="tx1"/>
                </a:solidFill>
                <a:latin typeface="Times New Roman" panose="02020603050405020304" pitchFamily="18" charset="0"/>
                <a:cs typeface="Times New Roman" panose="02020603050405020304" pitchFamily="18" charset="0"/>
              </a:rPr>
              <a:t>.</a:t>
            </a:r>
            <a:r>
              <a:rPr lang="kk-KZ" sz="2000" dirty="0">
                <a:solidFill>
                  <a:schemeClr val="tx1"/>
                </a:solidFill>
                <a:latin typeface="Times New Roman" panose="02020603050405020304" pitchFamily="18" charset="0"/>
                <a:cs typeface="Times New Roman" panose="02020603050405020304" pitchFamily="18" charset="0"/>
              </a:rPr>
              <a:t> Стимулдар ретінде жеке заттар, адамдардың бір бірімен қарым қатынасы т.б. жатады. Адам кез келген стимулға беріле салмайды. Жеке стимулдарға адам реакциясы қарсы болуы </a:t>
            </a:r>
            <a:r>
              <a:rPr lang="kk-KZ" sz="2000" dirty="0" smtClean="0">
                <a:solidFill>
                  <a:schemeClr val="tx1"/>
                </a:solidFill>
                <a:latin typeface="Times New Roman" panose="02020603050405020304" pitchFamily="18" charset="0"/>
                <a:cs typeface="Times New Roman" panose="02020603050405020304" pitchFamily="18" charset="0"/>
              </a:rPr>
              <a:t>мүмкін. Адамдардың </a:t>
            </a:r>
            <a:r>
              <a:rPr lang="kk-KZ" sz="2000" dirty="0">
                <a:solidFill>
                  <a:schemeClr val="tx1"/>
                </a:solidFill>
                <a:latin typeface="Times New Roman" panose="02020603050405020304" pitchFamily="18" charset="0"/>
                <a:cs typeface="Times New Roman" panose="02020603050405020304" pitchFamily="18" charset="0"/>
              </a:rPr>
              <a:t>стимулға жауабы бірдей бола бермейді. Сондықтан адамға стимул әрекет етпесе ол керексіз болып қалады. </a:t>
            </a:r>
            <a:r>
              <a:rPr lang="kk-KZ" sz="2000" u="sng" dirty="0">
                <a:solidFill>
                  <a:schemeClr val="tx1"/>
                </a:solidFill>
                <a:latin typeface="Times New Roman" panose="02020603050405020304" pitchFamily="18" charset="0"/>
                <a:cs typeface="Times New Roman" panose="02020603050405020304" pitchFamily="18" charset="0"/>
              </a:rPr>
              <a:t>Мысалы,</a:t>
            </a:r>
            <a:r>
              <a:rPr lang="kk-KZ" sz="2000" dirty="0">
                <a:solidFill>
                  <a:schemeClr val="tx1"/>
                </a:solidFill>
                <a:latin typeface="Times New Roman" panose="02020603050405020304" pitchFamily="18" charset="0"/>
                <a:cs typeface="Times New Roman" panose="02020603050405020304" pitchFamily="18" charset="0"/>
              </a:rPr>
              <a:t> ақшалық жүйе құласа біз ақшаға ештеме сатып ала алмаймыз, сонда алатын жалақымыз өз стимул рөлін жоғалтады.</a:t>
            </a:r>
            <a:endParaRPr lang="ru-RU" sz="2000" dirty="0">
              <a:solidFill>
                <a:schemeClr val="tx1"/>
              </a:solidFill>
              <a:latin typeface="Times New Roman" panose="02020603050405020304" pitchFamily="18" charset="0"/>
              <a:cs typeface="Times New Roman" panose="02020603050405020304" pitchFamily="18" charset="0"/>
            </a:endParaRPr>
          </a:p>
          <a:p>
            <a:pPr algn="just" fontAlgn="base"/>
            <a:r>
              <a:rPr lang="kk-KZ"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r>
              <a:rPr lang="kk-KZ" sz="2000" dirty="0" smtClean="0">
                <a:solidFill>
                  <a:schemeClr val="tx1"/>
                </a:solidFill>
                <a:latin typeface="Times New Roman" panose="02020603050405020304" pitchFamily="18" charset="0"/>
                <a:cs typeface="Times New Roman" panose="02020603050405020304" pitchFamily="18" charset="0"/>
              </a:rPr>
              <a:t>Адамды </a:t>
            </a:r>
            <a:r>
              <a:rPr lang="kk-KZ" sz="2000" dirty="0">
                <a:solidFill>
                  <a:schemeClr val="tx1"/>
                </a:solidFill>
                <a:latin typeface="Times New Roman" panose="02020603050405020304" pitchFamily="18" charset="0"/>
                <a:cs typeface="Times New Roman" panose="02020603050405020304" pitchFamily="18" charset="0"/>
              </a:rPr>
              <a:t>мотивациялау кезінде әр түрлі стимулдар қодансада бұл процессті стимулдау деп атаймыз. </a:t>
            </a:r>
            <a:r>
              <a:rPr lang="kk-KZ" sz="2000" dirty="0" smtClean="0">
                <a:solidFill>
                  <a:schemeClr val="tx1"/>
                </a:solidFill>
                <a:latin typeface="Times New Roman" panose="02020603050405020304" pitchFamily="18" charset="0"/>
                <a:cs typeface="Times New Roman" panose="02020603050405020304" pitchFamily="18" charset="0"/>
              </a:rPr>
              <a:t>Стимулдау </a:t>
            </a:r>
            <a:r>
              <a:rPr lang="kk-KZ" sz="2000" dirty="0">
                <a:solidFill>
                  <a:schemeClr val="tx1"/>
                </a:solidFill>
                <a:latin typeface="Times New Roman" panose="02020603050405020304" pitchFamily="18" charset="0"/>
                <a:cs typeface="Times New Roman" panose="02020603050405020304" pitchFamily="18" charset="0"/>
              </a:rPr>
              <a:t>әр түрлі формаларға бөлінеді. Тәжірибеде ең кең қолданылатын формасы бұл </a:t>
            </a:r>
            <a:r>
              <a:rPr lang="kk-KZ" sz="2000" b="1" dirty="0">
                <a:solidFill>
                  <a:schemeClr val="tx1"/>
                </a:solidFill>
                <a:latin typeface="Times New Roman" panose="02020603050405020304" pitchFamily="18" charset="0"/>
                <a:cs typeface="Times New Roman" panose="02020603050405020304" pitchFamily="18" charset="0"/>
              </a:rPr>
              <a:t>материалдық стимулдау. </a:t>
            </a:r>
            <a:r>
              <a:rPr lang="kk-KZ" sz="2000" dirty="0">
                <a:solidFill>
                  <a:schemeClr val="tx1"/>
                </a:solidFill>
                <a:latin typeface="Times New Roman" panose="02020603050405020304" pitchFamily="18" charset="0"/>
                <a:cs typeface="Times New Roman" panose="02020603050405020304" pitchFamily="18" charset="0"/>
              </a:rPr>
              <a:t>Бұл стимулдау процессінің рөлі өте үлкен.</a:t>
            </a:r>
            <a:endParaRPr lang="ru-RU" sz="2000" dirty="0">
              <a:solidFill>
                <a:schemeClr val="tx1"/>
              </a:solidFill>
              <a:latin typeface="Times New Roman" panose="02020603050405020304" pitchFamily="18" charset="0"/>
              <a:cs typeface="Times New Roman" panose="02020603050405020304" pitchFamily="18" charset="0"/>
            </a:endParaRPr>
          </a:p>
          <a:p>
            <a:pPr algn="just" fontAlgn="base"/>
            <a:r>
              <a:rPr lang="kk-KZ" sz="2000" dirty="0">
                <a:solidFill>
                  <a:schemeClr val="tx1"/>
                </a:solidFill>
                <a:latin typeface="Times New Roman" panose="02020603050405020304" pitchFamily="18" charset="0"/>
                <a:cs typeface="Times New Roman" panose="02020603050405020304" pitchFamily="18" charset="0"/>
              </a:rPr>
              <a:t>Стимулдау мотивациялауға қарағанда өзгеше. Себебі стимулдау арқылы мотивациялау жүзеге асады.</a:t>
            </a:r>
            <a:endParaRPr lang="ru-RU" sz="20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52628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idx="1"/>
          </p:nvPr>
        </p:nvSpPr>
        <p:spPr>
          <a:xfrm>
            <a:off x="1207999" y="760698"/>
            <a:ext cx="10027920" cy="3438769"/>
          </a:xfrm>
        </p:spPr>
        <p:txBody>
          <a:bodyPr>
            <a:noAutofit/>
          </a:bodyPr>
          <a:lstStyle/>
          <a:p>
            <a:pPr fontAlgn="base"/>
            <a:r>
              <a:rPr lang="en-US" sz="2000" dirty="0" smtClean="0">
                <a:latin typeface="Times New Roman" panose="02020603050405020304" pitchFamily="18" charset="0"/>
                <a:cs typeface="Times New Roman" panose="02020603050405020304" pitchFamily="18" charset="0"/>
              </a:rPr>
              <a:t>          </a:t>
            </a:r>
            <a:r>
              <a:rPr 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a:t>
            </a:r>
            <a:r>
              <a:rPr lang="kk-KZ"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Мотивацияның жасайтын әрекеттері: </a:t>
            </a:r>
            <a:r>
              <a:rPr lang="kk-KZ"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жігерлік; тырысу; өзінде тұру; </a:t>
            </a:r>
            <a:r>
              <a:rPr lang="kk-KZ" sz="24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адамгершілік;</a:t>
            </a:r>
            <a:r>
              <a:rPr lang="en-US" sz="24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
            </a:r>
            <a:r>
              <a:rPr lang="kk-KZ" sz="24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бағыттылық.</a:t>
            </a:r>
            <a:r>
              <a:rPr lang="kk-KZ" sz="2000" i="1" dirty="0" smtClean="0">
                <a:latin typeface="Times New Roman" panose="02020603050405020304" pitchFamily="18" charset="0"/>
                <a:cs typeface="Times New Roman" panose="02020603050405020304" pitchFamily="18" charset="0"/>
              </a:rPr>
              <a:t/>
            </a:r>
            <a:br>
              <a:rPr lang="kk-KZ" sz="2000" i="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p>
          <a:p>
            <a:pPr algn="just" fontAlgn="base"/>
            <a:r>
              <a:rPr lang="en-US" sz="2000" dirty="0" smtClean="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Мотивация </a:t>
            </a:r>
            <a:r>
              <a:rPr lang="kk-KZ" sz="2000" dirty="0">
                <a:latin typeface="Times New Roman" panose="02020603050405020304" pitchFamily="18" charset="0"/>
                <a:cs typeface="Times New Roman" panose="02020603050405020304" pitchFamily="18" charset="0"/>
              </a:rPr>
              <a:t>ұғымы-адамның нақты бiр  мақсатқа жетуге бағытталған талаптану жүйесiмен түсiндiрiледi. Мотивациялық жүрiс-тұрыс “Адам ненi қалайды? Ол неге ұмтылады?” сұрақтарына жауап бередi</a:t>
            </a:r>
            <a:r>
              <a:rPr lang="kk-KZ"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Адам </a:t>
            </a:r>
            <a:r>
              <a:rPr lang="kk-KZ" sz="2000" dirty="0">
                <a:latin typeface="Times New Roman" panose="02020603050405020304" pitchFamily="18" charset="0"/>
                <a:cs typeface="Times New Roman" panose="02020603050405020304" pitchFamily="18" charset="0"/>
              </a:rPr>
              <a:t>қажеттiлiктерi әртүрлi </a:t>
            </a:r>
            <a:r>
              <a:rPr lang="kk-KZ" sz="2000" dirty="0" smtClean="0">
                <a:latin typeface="Times New Roman" panose="02020603050405020304" pitchFamily="18" charset="0"/>
                <a:cs typeface="Times New Roman" panose="02020603050405020304" pitchFamily="18" charset="0"/>
              </a:rPr>
              <a:t>болады.Қазiргi </a:t>
            </a:r>
            <a:r>
              <a:rPr lang="kk-KZ" sz="2000" dirty="0">
                <a:latin typeface="Times New Roman" panose="02020603050405020304" pitchFamily="18" charset="0"/>
                <a:cs typeface="Times New Roman" panose="02020603050405020304" pitchFamily="18" charset="0"/>
              </a:rPr>
              <a:t>кездеқажеттiлiктiң материалдық (тамақ, киiм, тұрғын үй, жылылық т.б.) және рухани (қоғамдық өмiрге, еңбекке, қарым-қатынасқа,бiлiм алуға, творчество т.б.) түрлерiн бөлiп шығарады. Мұндағы қажеттiлiктердiң кез-келген жiктелуi де шартты болады. Қажеттiлiктер-адамның барлық психологиялық iс-әрекетi, оның ақыл-ойы, сезiмi еркi құрылатын ең басты негiз болып </a:t>
            </a:r>
            <a:r>
              <a:rPr lang="kk-KZ" sz="2000" dirty="0" smtClean="0">
                <a:latin typeface="Times New Roman" panose="02020603050405020304" pitchFamily="18" charset="0"/>
                <a:cs typeface="Times New Roman" panose="02020603050405020304" pitchFamily="18" charset="0"/>
              </a:rPr>
              <a:t>табылады.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89289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222" y="398585"/>
            <a:ext cx="11859768" cy="994351"/>
          </a:xfrm>
        </p:spPr>
        <p:txBody>
          <a:bodyPr>
            <a:noAutofit/>
          </a:bodyPr>
          <a:lstStyle/>
          <a:p>
            <a:pPr algn="ctr"/>
            <a:r>
              <a:rPr lang="kk-KZ"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Мотивация механизмiнiң дамуын талдағанда адам мотивациясының ерекшелiктерiн алдын-ала анықтау мәселесiнiң маңызы зор. Адам мотивациясының төмендегiдей бiрнеше ерекшелiктерi бар:</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6400" y="1277815"/>
            <a:ext cx="11539415" cy="5298831"/>
          </a:xfrm>
        </p:spPr>
        <p:txBody>
          <a:bodyPr>
            <a:normAutofit/>
          </a:bodyPr>
          <a:lstStyle/>
          <a:p>
            <a:pPr lvl="0" algn="just"/>
            <a:r>
              <a:rPr lang="kk-KZ" sz="1800" dirty="0" smtClean="0">
                <a:latin typeface="Times New Roman" panose="02020603050405020304" pitchFamily="18" charset="0"/>
                <a:cs typeface="Times New Roman" panose="02020603050405020304" pitchFamily="18" charset="0"/>
              </a:rPr>
              <a:t>- </a:t>
            </a:r>
            <a:r>
              <a:rPr lang="kk-KZ" sz="1800" b="1" dirty="0" smtClean="0">
                <a:latin typeface="Times New Roman" panose="02020603050405020304" pitchFamily="18" charset="0"/>
                <a:cs typeface="Times New Roman" panose="02020603050405020304" pitchFamily="18" charset="0"/>
              </a:rPr>
              <a:t>адам </a:t>
            </a:r>
            <a:r>
              <a:rPr lang="kk-KZ" sz="1800" b="1" dirty="0">
                <a:latin typeface="Times New Roman" panose="02020603050405020304" pitchFamily="18" charset="0"/>
                <a:cs typeface="Times New Roman" panose="02020603050405020304" pitchFamily="18" charset="0"/>
              </a:rPr>
              <a:t>мотивациясының шығу тегi әлеуметтiк сипатта болады. Оның қажеттiлiктерiнiң заттылығы қоғамдық өндiрiстiң нәтижесi болып табылады. (А.Н.Леонтьев,Мильман</a:t>
            </a:r>
            <a:r>
              <a:rPr lang="kk-KZ"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p>
            <a:pPr lvl="0" algn="just"/>
            <a:r>
              <a:rPr lang="kk-KZ" sz="1800" b="1" dirty="0" smtClean="0">
                <a:latin typeface="Times New Roman" panose="02020603050405020304" pitchFamily="18" charset="0"/>
                <a:cs typeface="Times New Roman" panose="02020603050405020304" pitchFamily="18" charset="0"/>
              </a:rPr>
              <a:t>- адам </a:t>
            </a:r>
            <a:r>
              <a:rPr lang="kk-KZ" sz="1800" b="1" dirty="0">
                <a:latin typeface="Times New Roman" panose="02020603050405020304" pitchFamily="18" charset="0"/>
                <a:cs typeface="Times New Roman" panose="02020603050405020304" pitchFamily="18" charset="0"/>
              </a:rPr>
              <a:t>мотивациясының биологиялық мотивациядан айырмашылығы-қоғам қажетiне жауап бередi. </a:t>
            </a:r>
            <a:endParaRPr lang="ru-RU" sz="1800" b="1" dirty="0">
              <a:latin typeface="Times New Roman" panose="02020603050405020304" pitchFamily="18" charset="0"/>
              <a:cs typeface="Times New Roman" panose="02020603050405020304" pitchFamily="18" charset="0"/>
            </a:endParaRPr>
          </a:p>
          <a:p>
            <a:pPr lvl="0" algn="just"/>
            <a:r>
              <a:rPr lang="kk-KZ" sz="1800" b="1" dirty="0" smtClean="0">
                <a:latin typeface="Times New Roman" panose="02020603050405020304" pitchFamily="18" charset="0"/>
                <a:cs typeface="Times New Roman" panose="02020603050405020304" pitchFamily="18" charset="0"/>
              </a:rPr>
              <a:t>- адам </a:t>
            </a:r>
            <a:r>
              <a:rPr lang="kk-KZ" sz="1800" b="1" dirty="0">
                <a:latin typeface="Times New Roman" panose="02020603050405020304" pitchFamily="18" charset="0"/>
                <a:cs typeface="Times New Roman" panose="02020603050405020304" pitchFamily="18" charset="0"/>
              </a:rPr>
              <a:t>мотивациясына онтогенез барысында арнаулы бағытталған негiзгi мазмұнын тәрбие процесi белгiлейтiн қалыптастырушы ықпалдың әсерi зор.(Иванчук, Симонов);</a:t>
            </a:r>
            <a:endParaRPr lang="ru-RU" sz="1800" b="1" dirty="0">
              <a:latin typeface="Times New Roman" panose="02020603050405020304" pitchFamily="18" charset="0"/>
              <a:cs typeface="Times New Roman" panose="02020603050405020304" pitchFamily="18" charset="0"/>
            </a:endParaRPr>
          </a:p>
          <a:p>
            <a:pPr lvl="0" algn="just"/>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адам</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мотивациясы</a:t>
            </a:r>
            <a:r>
              <a:rPr lang="ru-RU" sz="1800" b="1" dirty="0">
                <a:latin typeface="Times New Roman" panose="02020603050405020304" pitchFamily="18" charset="0"/>
                <a:cs typeface="Times New Roman" panose="02020603050405020304" pitchFamily="18" charset="0"/>
              </a:rPr>
              <a:t>-интеллект, </a:t>
            </a:r>
            <a:r>
              <a:rPr lang="ru-RU" sz="1800" b="1" dirty="0" err="1">
                <a:latin typeface="Times New Roman" panose="02020603050405020304" pitchFamily="18" charset="0"/>
                <a:cs typeface="Times New Roman" panose="02020603050405020304" pitchFamily="18" charset="0"/>
              </a:rPr>
              <a:t>сөйлеу</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санамен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тiкелей</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байланысты</a:t>
            </a:r>
            <a:r>
              <a:rPr lang="ru-RU" sz="1800" b="1" dirty="0">
                <a:latin typeface="Times New Roman" panose="02020603050405020304" pitchFamily="18" charset="0"/>
                <a:cs typeface="Times New Roman" panose="02020603050405020304" pitchFamily="18" charset="0"/>
              </a:rPr>
              <a:t>. (Ковалев, </a:t>
            </a:r>
            <a:r>
              <a:rPr lang="ru-RU" sz="1800" b="1" dirty="0" err="1">
                <a:latin typeface="Times New Roman" panose="02020603050405020304" pitchFamily="18" charset="0"/>
                <a:cs typeface="Times New Roman" panose="02020603050405020304" pitchFamily="18" charset="0"/>
              </a:rPr>
              <a:t>Хекхаузен</a:t>
            </a:r>
            <a:r>
              <a:rPr lang="ru-RU" sz="1800" b="1" dirty="0">
                <a:latin typeface="Times New Roman" panose="02020603050405020304" pitchFamily="18" charset="0"/>
                <a:cs typeface="Times New Roman" panose="02020603050405020304" pitchFamily="18" charset="0"/>
              </a:rPr>
              <a:t>);</a:t>
            </a:r>
          </a:p>
          <a:p>
            <a:pPr lvl="0" algn="just"/>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адам</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мотивациясы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ерiк</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процестерi</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көмегiмен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жүзеге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асырылады</a:t>
            </a:r>
            <a:r>
              <a:rPr lang="ru-RU" sz="1800" b="1" dirty="0">
                <a:latin typeface="Times New Roman" panose="02020603050405020304" pitchFamily="18" charset="0"/>
                <a:cs typeface="Times New Roman" panose="02020603050405020304" pitchFamily="18" charset="0"/>
              </a:rPr>
              <a:t>. </a:t>
            </a:r>
          </a:p>
          <a:p>
            <a:pPr lvl="0" algn="just"/>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адам</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мотивациясының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тұрақтылығы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ситуациялылығы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функционалдық</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дербестiгi</a:t>
            </a:r>
            <a:r>
              <a:rPr lang="ru-RU" sz="1800" b="1" dirty="0">
                <a:latin typeface="Times New Roman" panose="02020603050405020304" pitchFamily="18" charset="0"/>
                <a:cs typeface="Times New Roman" panose="02020603050405020304" pitchFamily="18" charset="0"/>
              </a:rPr>
              <a:t> организм </a:t>
            </a:r>
            <a:r>
              <a:rPr lang="ru-RU" sz="1800" b="1" dirty="0" err="1">
                <a:latin typeface="Times New Roman" panose="02020603050405020304" pitchFamily="18" charset="0"/>
                <a:cs typeface="Times New Roman" panose="02020603050405020304" pitchFamily="18" charset="0"/>
              </a:rPr>
              <a:t>қалпына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байланысты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болады</a:t>
            </a:r>
            <a:r>
              <a:rPr lang="ru-RU" sz="1800" b="1" dirty="0">
                <a:latin typeface="Times New Roman" panose="02020603050405020304" pitchFamily="18" charset="0"/>
                <a:cs typeface="Times New Roman" panose="02020603050405020304" pitchFamily="18" charset="0"/>
              </a:rPr>
              <a:t>.</a:t>
            </a:r>
          </a:p>
          <a:p>
            <a:pPr lvl="0" algn="just"/>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адам</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мотивациясының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өмiрлiк</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алыс</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мақсаттарға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бағытталынуы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Баранидзе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Обуховский</a:t>
            </a:r>
            <a:r>
              <a:rPr lang="ru-RU" sz="1800" b="1" dirty="0">
                <a:latin typeface="Times New Roman" panose="02020603050405020304" pitchFamily="18" charset="0"/>
                <a:cs typeface="Times New Roman" panose="02020603050405020304" pitchFamily="18" charset="0"/>
              </a:rPr>
              <a:t>);</a:t>
            </a:r>
          </a:p>
          <a:p>
            <a:pPr lvl="0" algn="just"/>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iс-әрекеттiң</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полимотивациялық</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сипаты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мотивтердiң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қажеттiлiктерге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поливеленттi</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қатынасы</a:t>
            </a:r>
            <a:r>
              <a:rPr lang="ru-RU" sz="1800" b="1" dirty="0">
                <a:latin typeface="Times New Roman" panose="02020603050405020304" pitchFamily="18" charset="0"/>
                <a:cs typeface="Times New Roman" panose="02020603050405020304" pitchFamily="18" charset="0"/>
              </a:rPr>
              <a:t> (Додонов, </a:t>
            </a:r>
            <a:r>
              <a:rPr lang="ru-RU" sz="1800" b="1" dirty="0" err="1">
                <a:latin typeface="Times New Roman" panose="02020603050405020304" pitchFamily="18" charset="0"/>
                <a:cs typeface="Times New Roman" panose="02020603050405020304" pitchFamily="18" charset="0"/>
              </a:rPr>
              <a:t>Имедадзе</a:t>
            </a:r>
            <a:r>
              <a:rPr lang="ru-RU" sz="1800" b="1" dirty="0">
                <a:latin typeface="Times New Roman" panose="02020603050405020304" pitchFamily="18" charset="0"/>
                <a:cs typeface="Times New Roman" panose="02020603050405020304" pitchFamily="18" charset="0"/>
              </a:rPr>
              <a:t> ); </a:t>
            </a:r>
          </a:p>
          <a:p>
            <a:pPr lvl="0" algn="just"/>
            <a:r>
              <a:rPr lang="ru-RU" sz="1800" b="1" dirty="0" smtClean="0">
                <a:latin typeface="Times New Roman" panose="02020603050405020304" pitchFamily="18" charset="0"/>
                <a:cs typeface="Times New Roman" panose="02020603050405020304" pitchFamily="18" charset="0"/>
              </a:rPr>
              <a:t>- </a:t>
            </a:r>
            <a:r>
              <a:rPr lang="ru-RU" sz="1800" b="1" dirty="0" err="1" smtClean="0">
                <a:latin typeface="Times New Roman" panose="02020603050405020304" pitchFamily="18" charset="0"/>
                <a:cs typeface="Times New Roman" panose="02020603050405020304" pitchFamily="18" charset="0"/>
              </a:rPr>
              <a:t>икемдiлiгi</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өзара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ауыспалылығы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Дилитекский</a:t>
            </a:r>
            <a:r>
              <a:rPr lang="ru-RU" sz="1800" b="1" dirty="0">
                <a:latin typeface="Times New Roman" panose="02020603050405020304" pitchFamily="18" charset="0"/>
                <a:cs typeface="Times New Roman" panose="02020603050405020304" pitchFamily="18" charset="0"/>
              </a:rPr>
              <a:t>) </a:t>
            </a:r>
          </a:p>
          <a:p>
            <a:pPr algn="just"/>
            <a:r>
              <a:rPr lang="ru-RU" sz="1800" b="1" dirty="0">
                <a:latin typeface="Times New Roman" panose="02020603050405020304" pitchFamily="18" charset="0"/>
                <a:cs typeface="Times New Roman" panose="02020603050405020304" pitchFamily="18" charset="0"/>
              </a:rPr>
              <a:t>Осы </a:t>
            </a:r>
            <a:r>
              <a:rPr lang="ru-RU" sz="1800" b="1" dirty="0" err="1">
                <a:latin typeface="Times New Roman" panose="02020603050405020304" pitchFamily="18" charset="0"/>
                <a:cs typeface="Times New Roman" panose="02020603050405020304" pitchFamily="18" charset="0"/>
              </a:rPr>
              <a:t>айтылған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негiзгi</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белгiлердiң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арасында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маңызды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сипатқа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ие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жеке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адамның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мотивациялық</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сферасында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маңызды</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орын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алатын</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оның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жүрiс-тұрысының</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полимотивациялық</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феномендiлiгi</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болып</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есептеледi</a:t>
            </a:r>
            <a:r>
              <a:rPr lang="ru-RU" sz="1800" b="1" dirty="0">
                <a:latin typeface="Times New Roman" panose="02020603050405020304" pitchFamily="18" charset="0"/>
                <a:cs typeface="Times New Roman" panose="02020603050405020304" pitchFamily="18" charset="0"/>
              </a:rPr>
              <a:t>.</a:t>
            </a:r>
          </a:p>
          <a:p>
            <a:pPr algn="just"/>
            <a:endParaRPr lang="ru-RU" dirty="0"/>
          </a:p>
        </p:txBody>
      </p:sp>
    </p:spTree>
    <p:extLst>
      <p:ext uri="{BB962C8B-B14F-4D97-AF65-F5344CB8AC3E}">
        <p14:creationId xmlns="" xmlns:p14="http://schemas.microsoft.com/office/powerpoint/2010/main" val="34263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49263" y="676656"/>
            <a:ext cx="7397262" cy="6181344"/>
          </a:xfrm>
        </p:spPr>
        <p:txBody>
          <a:bodyPr>
            <a:normAutofit/>
          </a:bodyPr>
          <a:lstStyle/>
          <a:p>
            <a:pPr algn="just"/>
            <a:r>
              <a:rPr lang="en-US"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Полимотивация</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феноменi</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ұғым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негiзiнде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жүрiс-тұрысындағы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бiрнеше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қажеттiлiктердiң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тенденциясы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жатыр</a:t>
            </a:r>
            <a:r>
              <a:rPr lang="ru-RU" sz="2400" dirty="0">
                <a:latin typeface="Times New Roman" panose="02020603050405020304" pitchFamily="18" charset="0"/>
                <a:cs typeface="Times New Roman" panose="02020603050405020304" pitchFamily="18" charset="0"/>
              </a:rPr>
              <a:t>. Л.И </a:t>
            </a:r>
            <a:r>
              <a:rPr lang="ru-RU" sz="2400" dirty="0" err="1">
                <a:latin typeface="Times New Roman" panose="02020603050405020304" pitchFamily="18" charset="0"/>
                <a:cs typeface="Times New Roman" panose="02020603050405020304" pitchFamily="18" charset="0"/>
              </a:rPr>
              <a:t>Божович</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пiкiрiнше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обьектiге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бiр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қажеттiлiк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обьектiге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әртүрлi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өзара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әрекеттесушi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шиеленiсушi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бiр-бiрiне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қарама-қарсы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қажеттiлiктердi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мұғалiмнiң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қостауына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өзiндiк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жоғарылауына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жолдастарының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назарына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iлiгу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болашақ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жұмысында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творчестволық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жетiстiкке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нақтылы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iске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асыра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алады</a:t>
            </a:r>
            <a:r>
              <a:rPr lang="ru-RU" sz="2400" dirty="0">
                <a:latin typeface="Times New Roman" panose="02020603050405020304" pitchFamily="18" charset="0"/>
                <a:cs typeface="Times New Roman" panose="02020603050405020304" pitchFamily="18" charset="0"/>
              </a:rPr>
              <a:t>. </a:t>
            </a:r>
          </a:p>
          <a:p>
            <a:pPr algn="just"/>
            <a:endParaRPr lang="ru-RU" sz="2400" dirty="0"/>
          </a:p>
        </p:txBody>
      </p:sp>
      <p:pic>
        <p:nvPicPr>
          <p:cNvPr id="4" name="Рисунок 3"/>
          <p:cNvPicPr>
            <a:picLocks noChangeAspect="1"/>
          </p:cNvPicPr>
          <p:nvPr/>
        </p:nvPicPr>
        <p:blipFill>
          <a:blip r:embed="rId2"/>
          <a:stretch>
            <a:fillRect/>
          </a:stretch>
        </p:blipFill>
        <p:spPr>
          <a:xfrm>
            <a:off x="203200" y="237067"/>
            <a:ext cx="3637514" cy="4741333"/>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24171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14712885C49D9E4A99AB760A87D0130D" ma:contentTypeVersion="0" ma:contentTypeDescription="Создание документа." ma:contentTypeScope="" ma:versionID="4bef637459ff78062ec376801b441189">
  <xsd:schema xmlns:xsd="http://www.w3.org/2001/XMLSchema" xmlns:xs="http://www.w3.org/2001/XMLSchema" xmlns:p="http://schemas.microsoft.com/office/2006/metadata/properties" targetNamespace="http://schemas.microsoft.com/office/2006/metadata/properties" ma:root="true" ma:fieldsID="b092c53c41ebcaed16a7ceff08f01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66BD57-CF4E-4DA6-BE20-70B162BF445A}"/>
</file>

<file path=customXml/itemProps2.xml><?xml version="1.0" encoding="utf-8"?>
<ds:datastoreItem xmlns:ds="http://schemas.openxmlformats.org/officeDocument/2006/customXml" ds:itemID="{58F82C84-04E6-4E74-9829-4CC25372B7F4}"/>
</file>

<file path=customXml/itemProps3.xml><?xml version="1.0" encoding="utf-8"?>
<ds:datastoreItem xmlns:ds="http://schemas.openxmlformats.org/officeDocument/2006/customXml" ds:itemID="{91BAA0BE-4FD3-4AD3-9010-03C4F0EB0DC0}"/>
</file>

<file path=docProps/app.xml><?xml version="1.0" encoding="utf-8"?>
<Properties xmlns="http://schemas.openxmlformats.org/officeDocument/2006/extended-properties" xmlns:vt="http://schemas.openxmlformats.org/officeDocument/2006/docPropsVTypes">
  <Template>Waveform</Template>
  <TotalTime>237</TotalTime>
  <Words>1610</Words>
  <Application>Microsoft Office PowerPoint</Application>
  <PresentationFormat>Произвольный</PresentationFormat>
  <Paragraphs>93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Углы</vt:lpstr>
      <vt:lpstr>Слайд 1</vt:lpstr>
      <vt:lpstr>Слайд 2</vt:lpstr>
      <vt:lpstr>Слайд 3</vt:lpstr>
      <vt:lpstr>Мотивация дегеніміз не?</vt:lpstr>
      <vt:lpstr> </vt:lpstr>
      <vt:lpstr>Слайд 6</vt:lpstr>
      <vt:lpstr>Слайд 7</vt:lpstr>
      <vt:lpstr>Мотивация механизмiнiң дамуын талдағанда адам мотивациясының ерекшелiктерiн алдын-ала анықтау мәселесiнiң маңызы зор. Адам мотивациясының төмендегiдей бiрнеше ерекшелiктерi бар: </vt:lpstr>
      <vt:lpstr>Слайд 9</vt:lpstr>
      <vt:lpstr>Мотивацияның психологиялық теориялары </vt:lpstr>
      <vt:lpstr>Слайд 11</vt:lpstr>
      <vt:lpstr>Слайд 12</vt:lpstr>
      <vt:lpstr>Слайд 13</vt:lpstr>
      <vt:lpstr>Слайд 14</vt:lpstr>
      <vt:lpstr>Слайд 15</vt:lpstr>
      <vt:lpstr>Слайд 16</vt:lpstr>
      <vt:lpstr>Слайд 17</vt:lpstr>
      <vt:lpstr>Слайд 18</vt:lpstr>
      <vt:lpstr> Мотивация түрлері Ішкі және Сыртқы мотивация</vt:lpstr>
      <vt:lpstr>     ОҢ ЖӘНЕ ТЕРІС МОТИВАЦИЯ      Адам еркін шабыттандырып, жігерлендіріп, белсенді етіп, үміткер етіп, қайтпас қайсар етіп сомдаған мотивация оң мотивация деп аталады. Ал, адам еркін салғырттандырып, енжар етіп, үмітсіз етіп, босбелбеу етіп, шегіншектетіп сомдаған мотивация теріс мотивация делінеді.       ТҰРАҚТЫ ЖӘНЕ ТҰРАҚСЫЗ МОТИВАЦИЯ       Мотивацияның тұрақты-тұрақсыздығы, яғни оның адам әрекетіндегі ықпалының сақталу ұзақтығы адамның ішкі ұстанымының берік-әлсіздігіне, ниеттің шын-жалғандығына, кедергілердің сипатына, ортаның жол қою дәрежесіне байланысты болады.       ЖЕКЕЛІК ЖӘНЕ ТОПТЫҚ МОТИВАЦИЯ     Жекелік: ашығу мен шөлдеуден, тоңудан сақтану, азаптан құтылу т.Б. Үшін қажетті мотивациялар. Топтық: ұрпақ өсіру, отбасылық, әулеттік, ұлттық, мемлекеттік тұрмысқа мүмкіндік қарастыру, өзі тәуелді топтың (отбасы, әулет, ұлт, мемлекет) тұрақтылығын сақтауға тырысу қатарлылар.</vt:lpstr>
      <vt:lpstr>Слайд 21</vt:lpstr>
      <vt:lpstr>Слайд 22</vt:lpstr>
      <vt:lpstr>Слайд 23</vt:lpstr>
      <vt:lpstr>Слайд 24</vt:lpstr>
      <vt:lpstr>Слайд 25</vt:lpstr>
      <vt:lpstr>Слайд 26</vt:lpstr>
      <vt:lpstr>Слайд 27</vt:lpstr>
      <vt:lpstr>Назарларыңызға рахмет!</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Дәріс 2. Мен және менің мотивациям.</dc:title>
  <dc:creator>77715</dc:creator>
  <cp:lastModifiedBy>hp</cp:lastModifiedBy>
  <cp:revision>21</cp:revision>
  <dcterms:created xsi:type="dcterms:W3CDTF">2021-09-21T15:53:11Z</dcterms:created>
  <dcterms:modified xsi:type="dcterms:W3CDTF">2021-10-13T14:03:03Z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0x01010014712885C49D9E4A99AB760A87D0130D</vt:lpwstr>
  </property>
</Properties>
</file>