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8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2.xml" ContentType="application/vnd.openxmlformats-officedocument.presentationml.slide+xml"/>
  <Override PartName="/ppt/slides/slide19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7" r:id="rId3"/>
    <p:sldId id="259" r:id="rId4"/>
    <p:sldId id="267" r:id="rId5"/>
    <p:sldId id="260" r:id="rId6"/>
    <p:sldId id="269" r:id="rId7"/>
    <p:sldId id="270" r:id="rId8"/>
    <p:sldId id="261" r:id="rId9"/>
    <p:sldId id="262" r:id="rId10"/>
    <p:sldId id="271" r:id="rId11"/>
    <p:sldId id="272" r:id="rId12"/>
    <p:sldId id="263" r:id="rId13"/>
    <p:sldId id="264" r:id="rId14"/>
    <p:sldId id="265" r:id="rId15"/>
    <p:sldId id="266" r:id="rId16"/>
    <p:sldId id="274" r:id="rId17"/>
    <p:sldId id="275" r:id="rId18"/>
    <p:sldId id="273" r:id="rId19"/>
    <p:sldId id="276" r:id="rId20"/>
    <p:sldId id="268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-14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B7A2CFF-8B03-4E4F-B7C3-269960625C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EAA678E-7C72-479F-B200-6C20C0256E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33E3178-9902-4D0F-ADEE-201B466BFB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07DE4E2-515B-411A-9ADC-E8B13136A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C286-F735-407F-AC2A-F819C361EE57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48F44A0-FA2D-4485-BD21-C06B1508C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304F0DD-A31A-4136-A5F0-5FB380E23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1FEBA-EF80-4905-BDB1-86F50D6669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1417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194051A-0FA8-4290-8488-65BE8B873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71E1807-1D2C-40B7-B5C1-E03BCDA751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91E1274-AA82-49FA-B0EC-D231F8236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C286-F735-407F-AC2A-F819C361EE57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3D94981-14A0-4526-89B7-AEAA96186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0EC41BC-3B66-4AED-AEF5-3648CB7FA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1FEBA-EF80-4905-BDB1-86F50D6669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758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AF0CF99D-C5AB-400B-87C4-5D94C57EE7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C304C97-09AF-477E-A64F-9415B969BA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6C1827C-4D0F-4F0A-AF18-8D03935E1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C286-F735-407F-AC2A-F819C361EE57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CED9DA7-8AD3-44AD-B1B4-4B6EBAE1B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7075CD9-463A-4506-AA3B-F63EA19A2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1FEBA-EF80-4905-BDB1-86F50D6669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201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5A9A0E-1044-4A3B-B8AE-49A610FCB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1201EED-A7A9-432B-81A0-5D676C49E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8A94FE5-7DAE-4032-810D-1C3BEEE58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C286-F735-407F-AC2A-F819C361EE57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15A09F6-9CFC-47D3-A8C0-4BA0A9A99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99F2584-BBBC-40D7-9D97-BFBD6FEEF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1FEBA-EF80-4905-BDB1-86F50D6669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1514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6AF9F0-A9A3-4255-8241-86F24AA63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DABE1A3-300C-44FF-B7FE-9576507F6E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CA44F0E-4FAB-4DFF-9B7C-8EE5A9568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C286-F735-407F-AC2A-F819C361EE57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2F95773-C916-4676-BC02-211EE30FC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CF98191-EC72-4247-B57D-1BF496984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1FEBA-EF80-4905-BDB1-86F50D6669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9356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EFAC6E8-19E6-4B60-A7AE-E5DD0A56D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FABC3B5-D907-4063-8416-051DB64E9D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79D649A-4938-41AA-839C-AC64211A30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2DAA928-C7E9-43AA-8733-35F28EEC8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C286-F735-407F-AC2A-F819C361EE57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E4182C4-EAAF-43F5-A0DB-C900075EC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9EEE136-2F2B-48C3-A0FE-9A23AF352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1FEBA-EF80-4905-BDB1-86F50D6669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6366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EDA044-6C67-47BD-A6AE-755D1689F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337AE94-CFCC-4C05-AA14-8E6154FA1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603066F-282F-447B-83E2-76896CE27B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A176687B-D35D-4C13-96CC-243961B508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9BDF7C65-DCC9-4B03-8B3C-BB4A5136A2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82CE2B67-E330-4A7A-82F4-0ABA2C115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C286-F735-407F-AC2A-F819C361EE57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818BB7CF-ACC3-4A8C-9DBC-01786B665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51EB7E27-EFDB-4141-A22A-E7DFC1A05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1FEBA-EF80-4905-BDB1-86F50D6669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3435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B75038-9672-4F23-89D2-C4FF18B35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9742EE8-02BC-4FC0-A3DD-1D23F282E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C286-F735-407F-AC2A-F819C361EE57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C7BE0AD8-71F1-4F6A-BCA2-0A5DF2A50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BF576BD-A1B6-43AC-A4D6-79F8FA3E0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1FEBA-EF80-4905-BDB1-86F50D6669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0187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708F0C4-AA66-4335-838C-50CE9C083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C286-F735-407F-AC2A-F819C361EE57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30E77A4C-C032-4DC9-A422-F26DED63A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87F8A6D-A983-4F62-8218-D898681D4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1FEBA-EF80-4905-BDB1-86F50D6669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066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98C45E-2F11-462F-8C58-432C8AFEF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95FC6FB-5DD4-4370-85C9-F60FAED46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2CFB892-3C09-4B19-86BC-C8464C9D8A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EC4DC96-047E-4F8E-887C-3E09620E7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C286-F735-407F-AC2A-F819C361EE57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B6D94F3-D9D4-4DAE-A722-CFF317AC2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BCF0691-C2CF-4F6F-A29B-ADC1F30E8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1FEBA-EF80-4905-BDB1-86F50D6669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6616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31546D-A156-4A7F-AA30-8D1B734E6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068A9463-B303-447C-8CDB-A117BB3246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D6320DE-7DE7-4D03-B536-F2B219A0C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2EDA5F2-F892-4B04-80DC-3D9C521D4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C286-F735-407F-AC2A-F819C361EE57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F1C5EAD-8328-4D5F-954C-124B144FB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03F8530-C780-496F-997F-ADA7BBB67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1FEBA-EF80-4905-BDB1-86F50D6669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5347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95BFA40-4310-49D7-9DAA-9BF521999ED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E677C72-E561-4356-BAA1-F56281487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337F7A7-8DFD-4E32-9380-7B2AF4CC94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91422CC-B73B-495E-ABA4-8686928392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4C286-F735-407F-AC2A-F819C361EE57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B0C959F-0B6B-4846-A8D9-568E9A2CA1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9D0C49A-AB86-4364-985D-39402FC8E5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1FEBA-EF80-4905-BDB1-86F50D6669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8133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097904A-0577-7141-A9F6-442F1E610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60848"/>
            <a:ext cx="12192000" cy="2080242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kk-KZ" sz="35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</a:t>
            </a:r>
            <a:endParaRPr lang="en-US" sz="35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3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Психология</a:t>
            </a:r>
            <a:r>
              <a:rPr lang="kk-KZ" sz="3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модуль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kk-KZ" sz="3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дәріс</a:t>
            </a:r>
            <a:r>
              <a:rPr lang="en-US" sz="3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ru-RU" sz="35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kk-KZ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Тұлғаның және топтардың қарым-    </a:t>
            </a:r>
            <a:br>
              <a:rPr lang="kk-KZ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</a:br>
            <a:r>
              <a:rPr lang="kk-KZ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        қатынасы</a:t>
            </a:r>
            <a:endParaRPr lang="kk-KZ" sz="21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kk-KZ" sz="21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kk-KZ" sz="21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kk-KZ" sz="21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kk-KZ" sz="21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kk-KZ" sz="21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kk-KZ" sz="2100" b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360" y="4293099"/>
            <a:ext cx="114252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Дәріскер: "Қоғамдық пәндер" кафедрасының </a:t>
            </a:r>
            <a:r>
              <a:rPr lang="ru-RU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сениор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лекторы, әлеуметтік ғылымдар магистрі Есбергенова Гульнур Бакитбековна</a:t>
            </a:r>
            <a:endParaRPr lang="ru-RU" sz="2000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105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DBD26277-C564-4F52-8311-79D0BC522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09142" cy="678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48023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Тұлғааралық қатынасты субъективті қалаулар негізінде диагностикалау. ">
            <a:extLst>
              <a:ext uri="{FF2B5EF4-FFF2-40B4-BE49-F238E27FC236}">
                <a16:creationId xmlns:a16="http://schemas.microsoft.com/office/drawing/2014/main" xmlns="" id="{479DA62D-E375-4CBF-8965-69C1F03E1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6047" y="1"/>
            <a:ext cx="102359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12133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2888AA59-AF08-498F-9C25-070D56381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642" y="4297931"/>
            <a:ext cx="11661558" cy="1325563"/>
          </a:xfrm>
        </p:spPr>
        <p:txBody>
          <a:bodyPr>
            <a:noAutofit/>
          </a:bodyPr>
          <a:lstStyle/>
          <a:p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Студенттің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қатынас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жасау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типтерін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зерттеген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еңбектерді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қарастыра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отырып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студенттердің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қарым-қатынас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жасау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қабілетін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үш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түрге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бөліп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қарастыруға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болатындығын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Л.А.Перовская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Ю.М.Лотман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М.И.Рыданов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Б.Ф.Ломовтардың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еңбектерінен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көреміз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x-none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x-none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Жалғыздыққа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бейім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өзімен-өзі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жүретін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студент. Оны 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айналасындағы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құрдастарымен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қарым-қатынас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жалықтырады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өзімен-өзі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жалғыз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қалғанда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немесе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өзі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ұнататын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ісімен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айналысқанда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ғана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өзін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жайлы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сезінеді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x-none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x-none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Жұптасқан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қарым-қатынас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түріне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бейім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студент. 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Оның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жанында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сенімді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досы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немесе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құрбысы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болуы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қажет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доссыз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немесе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құрбысыз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толыққанды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өмірді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сезіне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алмайды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x-none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x-none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Топтық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ұжымдасқан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қарым-қатынас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түріне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бейім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студенттер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Мұндай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ұжымдасқан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немесе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бейімділіктеріне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қарай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топтасқан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студенттерден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дұрыс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бағыттағы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салауатты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қарым-қатынастағы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ұжымдар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да,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сондай-ақ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қоғамдағы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жағымсыз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әрекеттерге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баратын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топтар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да 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қалыптасуы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мүмкін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x-none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x-none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Оқыту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үдерісінде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топ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ұжымын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қалыптастыру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тұлғааралық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қарым-қатынас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орнату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күрделі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жауапты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үдеріс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Бұл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тұрғыдан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ең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бастысы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адамгершілік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тәрбие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жұмысын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дұрыс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жолға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қою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қажет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Адамгершілік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адамның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мінез-құлқы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іс-әрекеті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қарым-қатынасы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көзқарасы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арқылы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сипатталады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яғни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олар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әдептілік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мейірімділік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инабаттылық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қарапайымдылық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т.б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Адамгершілік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құндылықтар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шынайы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болады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адамға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тәуелді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емес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солай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болса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да,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оқытушы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мен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студенттің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арасында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субъективті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қатынасты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қалыптастырады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x-none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x-none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x-none" sz="1500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800C1E37-1190-460F-9D17-99E516B31C2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985346" y="124534"/>
            <a:ext cx="9736137" cy="7102475"/>
          </a:xfrm>
        </p:spPr>
        <p:txBody>
          <a:bodyPr>
            <a:normAutofit/>
          </a:bodyPr>
          <a:lstStyle/>
          <a:p>
            <a:r>
              <a:rPr lang="x-none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Тұлғааралық</a:t>
            </a:r>
            <a:r>
              <a:rPr lang="x-none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қарым-қатынаста</a:t>
            </a:r>
            <a:r>
              <a:rPr lang="x-none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жүргізілген</a:t>
            </a:r>
            <a:r>
              <a:rPr lang="x-none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зерттеулер</a:t>
            </a:r>
            <a:r>
              <a:rPr lang="x-none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x-none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Зерттеушілердің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көпшілігі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сөйлеу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саласы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ақпаратты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жеткізу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үшін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қолданылса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бейвербалды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сала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тұлғааралық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қарым-қатынастарды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талқылау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үшін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сезім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күйлерін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білдіру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үшін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ал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кейбір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жағдайларда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сөз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арқылы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хабар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жеткізудің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орнына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да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қолданылатыны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туралы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пікірді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жақтайды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В.А.Лабунская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өзінің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еңбегінде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бейвербалды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қарым-қатынастың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атқаратын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қызметі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туралы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мәселені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жан-жақты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қарастырып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вербалды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қарым-қатынас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түрінің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тұлғааралық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қатынастар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тұрғысынан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көп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функционалды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екенін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оның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бірқатар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маңызды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қызметтерін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де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атап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көрсетеді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Оқытушылар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үшін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бейвербалды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қарым-қатынастардың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оқыту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үдерісінде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алатын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орны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ерекше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Назар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аударатын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бір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мәселе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әдетте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педагогтың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мән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бермеуіне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қарамастан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бейвербалды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қарым-қатынас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тәсілдері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әрдайым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оқу-тәрбие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үдерісінде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тиісті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деңгейде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қамтылып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отырады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x-none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Қазiргi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таңдағы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қазақ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педагогикасының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мiндетi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адам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бойындағы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жақсы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қасиеттердi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жас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ұрпаққа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үйрету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ұлтжанды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отансүйгiш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әдептi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ар-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намысы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биiк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студенттерді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тәрбиелеу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Ал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дәстүрлі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педагогикада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жоғары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оқу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орындарында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оқыту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үдерісінде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оқытушы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студентті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объекті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ретінде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қабылдап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келсе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қазіргі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таңда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тек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субъекті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ретінде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мән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беруді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басшылыққа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алуда</a:t>
            </a:r>
            <a:r>
              <a:rPr lang="x-none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x-none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1527590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083C7A1E-2E3A-4F9A-9981-76755BFA7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9031" y="-105391"/>
            <a:ext cx="10515600" cy="1325563"/>
          </a:xfrm>
        </p:spPr>
        <p:txBody>
          <a:bodyPr>
            <a:normAutofit/>
          </a:bodyPr>
          <a:lstStyle/>
          <a:p>
            <a:r>
              <a:rPr lang="kk-KZ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Адамдардың бірін-бірі қабылдауы мен түсінуінің психологиялық ерекшеліктері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6C604E2F-CEA4-4F99-80F2-D43DAC08C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5277" y="4088166"/>
            <a:ext cx="4942273" cy="2769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447BE20-1D30-436E-A81D-1238D1818104}"/>
              </a:ext>
            </a:extLst>
          </p:cNvPr>
          <p:cNvSpPr txBox="1"/>
          <p:nvPr/>
        </p:nvSpPr>
        <p:spPr>
          <a:xfrm>
            <a:off x="810272" y="955920"/>
            <a:ext cx="10250010" cy="8125301"/>
          </a:xfrm>
          <a:prstGeom prst="rect">
            <a:avLst/>
          </a:prstGeom>
          <a:noFill/>
        </p:spPr>
        <p:txBody>
          <a:bodyPr wrap="square" numCol="2" anchor="t">
            <a:spAutoFit/>
          </a:bodyPr>
          <a:lstStyle/>
          <a:p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Адамдар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арасындағы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қатынастардың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қалыптасуы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әдетте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олардың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бірін-бірі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қабылдай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алуы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түсінуі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бағалауына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байланысты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яғни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тілдесу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нәтижесінде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бір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адамның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екіншісінің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образы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жөніндегі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топшылаған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ой-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пікірі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Екінші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адамның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тұлғалық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образын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оның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сырт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пішіні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мен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психологиясын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әрекет-қылығын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байланыстыра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салыстырып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тануға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болады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Ал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психологиялық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бейне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әр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адамның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қажетсінуінен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қылық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мотивтерінен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мінез-бітістерінен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әрқандай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өмірлік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жағдайлардағы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көңіл-күй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толғаныстары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мен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әрекеттерінен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көрінеді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Бұлардың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бәрі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кісінескенше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адам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сөйлескенше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дегендей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әңгімелесу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барсында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назарға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алынып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санада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жіктеліп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бекиді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де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адамның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жеке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нақты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бағасын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беруге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негіз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болады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Бөгде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адамның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бейнесін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қалыптастыру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арқылы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біз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оған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болған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қатынасымыздың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сипатын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айқындаймыз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оның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даралық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ерекшеліктерін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тануға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мүмкіндік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аламыз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Адам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жөнінде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танып-біліп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дұрыс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бағасын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беріп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оның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әрекет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қылығының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мақсаттары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мен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түрткілерін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айқындап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тарапынан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болып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қалар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жауапты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әрекеттерді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күні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бұрын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болжастыра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біз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бұлардың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бәрін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өз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қажеттіліктеріміз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мүдделеріміз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әңгімелесудің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қолайлы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жолдарын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болжастырамыз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осы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арқылы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екі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тарапқа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да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ортақ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ниеттерді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табумен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тұлғалар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арасындағы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қызметтік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қатынастарға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кірісеміз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Сонымен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қызықтырған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адамның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мінез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бітістерін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біліп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алып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енді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оған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бағытталған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өз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әрекет-қылығымыздың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формасын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таңдастырамыз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885072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BEDBDC2-A552-4453-8935-B5E8CEC01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280910"/>
            <a:ext cx="10264066" cy="622642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Адамның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эмоциялық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жағдайын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бағалай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отырып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біз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оның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нақты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көңіл-күйіне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сәйкес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қарым-қатынасты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дамытып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тереңдете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түсуге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мүмкіндік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аламыз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өзіміздің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оның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төңірегіндегілердің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мүдделеріне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орай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адамға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тиімді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психологиялық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ықпал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етудің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жолдарын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іздестіріп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пайдаланамыз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Бөгде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адамның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тұлғалық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дәрежесі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жөнінде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біз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оның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дене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құрылымы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психологиялық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қылық-әрекеттік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белгілері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бойынша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топшылаймыз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Бұл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белгілер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адамның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сырт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көрінісінен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киімінен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әрекет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қылығынан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сөзінен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бет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әлпеті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мен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ым-ишарасынан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байқалады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Адамның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сырт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көрінісі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мен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психологиялық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бейнесі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арасында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тікелей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де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толық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байланыс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болмағанымен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бұлардың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екеуі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қандай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да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өзара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ықпалды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қатынаста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Әрқандай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адам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жөніндегі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біздің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бірінші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пайымдауымыз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осы сырт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келбет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пен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сөз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қылық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көрінісінен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туындайды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Ғылым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ежелден-ақ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адам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мінезі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мен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дене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құрылысының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өзара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байланысты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екенін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дәлелдеген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Э.Кречмер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У.Шелдон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т.б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 Дене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құрылымы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ерекше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бітіске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ие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болған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адамдар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мінез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жағынан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да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өзара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ұқсамас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Осы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тұрғыдан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барша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адамдар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үш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типке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жатады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астеник, пикник, атлетик. Пикник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типтес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адамдар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көңілді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үйіршен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әңгімешіл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әрқандай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қиыншылыққа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жасымайды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астеник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адамдар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көбіне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тұйық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оңашаланғанды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ұнатады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ұдайы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ойға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шомып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жүреді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ал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атлетиктер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ұстамсыз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дүлей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келеді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x-none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Адамның</a:t>
            </a:r>
            <a:r>
              <a:rPr lang="x-none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ішкі</a:t>
            </a:r>
            <a:r>
              <a:rPr lang="x-none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жан</a:t>
            </a:r>
            <a:r>
              <a:rPr lang="x-none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дүниесі</a:t>
            </a:r>
            <a:r>
              <a:rPr lang="x-none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оның</a:t>
            </a:r>
            <a:r>
              <a:rPr lang="x-none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сөзі</a:t>
            </a:r>
            <a:r>
              <a:rPr lang="x-none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мен </a:t>
            </a:r>
            <a:r>
              <a:rPr lang="x-none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тілінен</a:t>
            </a:r>
            <a:r>
              <a:rPr lang="x-none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айқын</a:t>
            </a:r>
            <a:r>
              <a:rPr lang="x-none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көрі</a:t>
            </a:r>
            <a:r>
              <a:rPr lang="x-none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неді</a:t>
            </a:r>
            <a:r>
              <a:rPr lang="x-none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x-none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Қандай</a:t>
            </a:r>
            <a:r>
              <a:rPr lang="x-none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сөздер</a:t>
            </a:r>
            <a:r>
              <a:rPr lang="x-none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мен </a:t>
            </a:r>
            <a:r>
              <a:rPr lang="x-none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тіркестерді</a:t>
            </a:r>
            <a:r>
              <a:rPr lang="x-none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қолдануына</a:t>
            </a:r>
            <a:r>
              <a:rPr lang="x-none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қарап</a:t>
            </a:r>
            <a:r>
              <a:rPr lang="x-none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сөз</a:t>
            </a:r>
            <a:r>
              <a:rPr lang="x-none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ырғағы</a:t>
            </a:r>
            <a:r>
              <a:rPr lang="x-none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мен </a:t>
            </a:r>
            <a:r>
              <a:rPr lang="x-none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әуенін</a:t>
            </a:r>
            <a:r>
              <a:rPr lang="x-none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талдай</a:t>
            </a:r>
            <a:r>
              <a:rPr lang="x-none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отырып</a:t>
            </a:r>
            <a:r>
              <a:rPr lang="x-none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сөйлеу</a:t>
            </a:r>
            <a:r>
              <a:rPr lang="x-none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процесіндегі</a:t>
            </a:r>
            <a:r>
              <a:rPr lang="x-none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тыныстары</a:t>
            </a:r>
            <a:r>
              <a:rPr lang="x-none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мен </a:t>
            </a:r>
            <a:r>
              <a:rPr lang="x-none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жеделдігіне</a:t>
            </a:r>
            <a:r>
              <a:rPr lang="x-none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орай</a:t>
            </a:r>
            <a:r>
              <a:rPr lang="x-none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жеке</a:t>
            </a:r>
            <a:r>
              <a:rPr lang="x-none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адамның</a:t>
            </a:r>
            <a:r>
              <a:rPr lang="x-none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ерекшеліктерін</a:t>
            </a:r>
            <a:r>
              <a:rPr lang="x-none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байқаймыз</a:t>
            </a:r>
            <a:r>
              <a:rPr lang="x-none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x-none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x-none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2696797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E4DFE6C-7E60-4E66-AEC4-2BDE851EB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4680" y="131975"/>
            <a:ext cx="10003410" cy="665944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Кейбір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қатынастарға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байланысты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адамдардың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психологиялық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бейнесі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тұрақты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келеді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де,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көбіне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айыспалы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болады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Адамның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сырт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көрінісіне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орай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оның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образы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біршама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өзгеріссіз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сақталады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Кейде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кездейсок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ұшырасқан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адамымыз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көптен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таныс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сияқты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болып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көрінеді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Ал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тілдесе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келе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оның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әрекет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қылығына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мән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бере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тіпті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басқа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біреу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екеніне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көз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жеткіземіз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Кейде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керісінше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алғашқыда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танымасақ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та,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адамның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мінез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бітістерінен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әрекет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қылығынан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бұрыннан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бізге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таныс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белгілерді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байқап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жақындасуға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тырысамыз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Осыдан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біздің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санамызда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бекіген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адам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бейнесінде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үлкен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рөл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ойнайтын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мінез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бітістері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екінші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орында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адамның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сырт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көріністері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Адамның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өзін-өзі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тануы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төңірегіндегілердің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қабылджауы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мен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бағасына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тығыз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байланысты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кеңірек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айтар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болссақ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барша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адамдардың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өзара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түсінісуіне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тәуелді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Күнделікті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тұрмыстық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қатынастар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тілдесу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негізінде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адамның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психологиялық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бейнесін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түзу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үшін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келесі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тәсілдер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қолданылады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бітіс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тану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алғашқы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әсерлену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жаңалықты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әсерлену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ықтималды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болжай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әсерлену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асыра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сілтей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әсерлену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жеке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адамның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бітістерді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біріктіре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әсерленуі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(Р.С. Немов).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Алғашқы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әсер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тәсілі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бөгде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адамды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бірінші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көргеннен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қалыптасатын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образды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бекіту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үшін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қолданылады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енді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жеткізіліп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жатқан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ақпараттағы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адам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қасиеттерінің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тізімі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молдау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болып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мәлімет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бөліктерін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хабарлау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барысында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біршама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уақыт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үзілісі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болса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алғашқы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ақпарат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соңында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қарай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ұмытылады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Бұл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жағдайда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алғашқы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әсерленуге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қарыс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құбылыс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жаңалықты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әсерлену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тәсілі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іске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кіріселі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яғни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талдауға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түскен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адамның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образы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жөніндегі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ең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соңғы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мәліметке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орай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құрылады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Ықтималды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болжай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әсерлену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деп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келесі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құбылысты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түсінеміз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адам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миы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болашақ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оқиғаларды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алдын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ала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болжастыру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қабілетіне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ие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Асыра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сілтеу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әсері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адам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жөніндегі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алғашқы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бағаның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кейнгілеріне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күшті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ықпал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етуінен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пайда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болады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Мұндай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әсерден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бірінші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берілген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мінездеме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қатып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қалған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өзгермес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күйге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түседі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Психологиялық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бейне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жасауда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ең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қүрделі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де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маңызды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тәсіл-жеке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адамның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бітістерді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біріктіре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әсерлену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құбылысы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Оның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мәні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мынада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әрбір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адам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сан-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қилы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тұлғалармен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көп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мәрте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кездесе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жүріп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қабылдау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бағалаумен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жадында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олардың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сырт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көрінісі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психологиялық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әрекет-қылығы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туралы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пайымдау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бекітеді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3926735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E763BA75-926D-447E-9DC9-00F2D3333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76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775525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1C6EACF-7466-4FAF-9647-7B1AC7632B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00326" y="-70904"/>
            <a:ext cx="10766436" cy="685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99907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5D972404-6E48-4873-B7F5-E517268F8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0742" y="0"/>
            <a:ext cx="10040644" cy="7093258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7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</a:t>
            </a:r>
            <a:r>
              <a:rPr lang="kk-KZ" sz="7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en-US" sz="7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x-none" sz="7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Психологиядағы</a:t>
            </a:r>
            <a:r>
              <a:rPr lang="x-none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7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қабылдау</a:t>
            </a:r>
            <a:endParaRPr lang="x-none" sz="7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Психологиядағы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қабылдау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сезімдер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тікелей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әсер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еткен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кезде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психикадағы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заттар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мен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құбылыстардың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сипаттамалық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қасиеттерін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көрсету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процесі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Ұзақ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уақыт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бойы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сезім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мен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олардың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қабылдаудағы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маңызы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туралы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пікірталас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болды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Ассоциативті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психология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психиканың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негізгі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элементтері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ретінде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сезімді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түсіндіреді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Философия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сезімнің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сезімге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негізделгені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туралы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идеяны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сынға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алды.ХХ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ғасырда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психологияда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кейбір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өзгерістер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орын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алды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қабылдау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енді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атомдық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сенсорлық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сезім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жиынтығы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ретінде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қарастырылмайды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бірақ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құрылымдық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интегралдық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феномен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ретінде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түсінікті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болды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x-none" sz="5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Дж. Гибсон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қабылдауды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әлемнен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ақпарат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алудың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белсенді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процесі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ретінде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қабылдайды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қабылданатын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ақпараттарды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нақты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зерттеуді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қамтиды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Осылайша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бұл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процесс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адамға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оның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мұқтаждықтарына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байланысты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қоршаған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әлемнің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қасиеттерін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көрсетеді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нақты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нақты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жағдайдағы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мүмкін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әрекетін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көрсетеді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Басқа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психолог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У.Нессер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психологиядағы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қабылдау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бұл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әртүрлі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объектілер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схемалары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мен осы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әлемде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бар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барлық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әлемнің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схемалары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негізінде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іске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асырылатын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сыртқы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әлемдегі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объектілерден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ақпарат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алу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үдерісі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Бұл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схемалар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тәжірибе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барысында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алынады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сондай-ақ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туа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біткен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тақырыптар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да бар.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Ұқсас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ойды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қабылдаған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мәліметтерді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санаттау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процесі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яғни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объектілердің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белгілі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бір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санатына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жатқызылған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объектілерді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тағайындау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процесі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деп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санайтын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когнитивтік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психологияның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адвокаттары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өткізді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Кейбір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санаттар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туа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біткен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бұл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қоршаған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табиғат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туралы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бала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белгілі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бір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санатқа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жататын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ең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жақын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тақырыптар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туралы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ақпарат,бірақ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пәндер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жататын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санаттар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бар,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олардың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білімі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тәжірибеде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алынады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Адамның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ақыл-ойында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анализаторға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тікелей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әсер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ету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арқылы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жүзеге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асырылады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Қабылдау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әдістері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әсер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ететін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жүйеге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байланысты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Қабылдау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арқылы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адамдар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өздеріне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болып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жатқанын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әлем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оларға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қалай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әсер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ететінін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түсінеді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Бұл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процесс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бұрын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кейбір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сезімнің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жиынтығы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немесе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жеке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қасиеттердің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қарапайым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қауымдастығының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салдары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ретінде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сипатталған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Дегенмен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психологтардың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қабылдауды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қабылдайтын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бөліктері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сенсорлық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танымның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нәтижесі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ретінде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пайда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болатын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сезім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жинағы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ретінде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қалдырылады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сапалық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локализация,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күш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басқа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да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қасиеттердің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субъективті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тәжірибесі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ретінде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түсіндіріледі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Мұндай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анықтама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дұрыс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емес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сондықтан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замандастар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бұл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процесті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интегралдық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объектілердің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немесе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құбылыстардың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көрінісі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ретінде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сипаттайды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маңызды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емес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ынталандырулардан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ауытқып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ең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маңызды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ынталандырғышты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пішін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түс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салмақ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дәм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т.б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бір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мезгілде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ажыратады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сондай-ақ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маңызды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сипаттамалар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топтарын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біріктіреді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белгілердің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қабылданған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кешені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субъекттің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белгілі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білімдерімен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5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салыстырады</a:t>
            </a:r>
            <a:r>
              <a:rPr lang="x-none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38733149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xmlns="" id="{43AB92C3-A036-456F-867B-1F8F23128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206" y="4603895"/>
            <a:ext cx="8620526" cy="1325563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x-none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Сонымен</a:t>
            </a:r>
            <a:r>
              <a:rPr lang="x-non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әлеументтік</a:t>
            </a:r>
            <a:r>
              <a:rPr lang="x-non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перцепция </a:t>
            </a:r>
            <a:r>
              <a:rPr lang="x-none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адамның</a:t>
            </a:r>
            <a:r>
              <a:rPr lang="x-non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сыртқы</a:t>
            </a:r>
            <a:r>
              <a:rPr lang="x-non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бәлгілерін</a:t>
            </a:r>
            <a:r>
              <a:rPr lang="x-non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қабылдау</a:t>
            </a:r>
            <a:r>
              <a:rPr lang="x-non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оны </a:t>
            </a:r>
            <a:r>
              <a:rPr lang="x-none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жеке</a:t>
            </a:r>
            <a:r>
              <a:rPr lang="x-non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тұлғалық</a:t>
            </a:r>
            <a:r>
              <a:rPr lang="x-non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психологиялық</a:t>
            </a:r>
            <a:r>
              <a:rPr lang="x-non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сипаттамаларымен</a:t>
            </a:r>
            <a:r>
              <a:rPr lang="x-non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сәйкестендіру</a:t>
            </a:r>
            <a:r>
              <a:rPr lang="x-non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талдап</a:t>
            </a:r>
            <a:r>
              <a:rPr lang="x-non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түсіну</a:t>
            </a:r>
            <a:r>
              <a:rPr lang="x-non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соның</a:t>
            </a:r>
            <a:r>
              <a:rPr lang="x-non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негізінде</a:t>
            </a:r>
            <a:r>
              <a:rPr lang="x-non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келешектегі</a:t>
            </a:r>
            <a:r>
              <a:rPr lang="x-non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іс-әрекеттерін</a:t>
            </a:r>
            <a:r>
              <a:rPr lang="x-non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болжау</a:t>
            </a:r>
            <a:r>
              <a:rPr lang="x-non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деген</a:t>
            </a:r>
            <a:r>
              <a:rPr lang="x-non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пікірге</a:t>
            </a:r>
            <a:r>
              <a:rPr lang="x-non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жақын</a:t>
            </a:r>
            <a:r>
              <a:rPr lang="x-non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x-non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x-none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Әлеументтік</a:t>
            </a:r>
            <a:r>
              <a:rPr lang="x-non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перцепцияның</a:t>
            </a:r>
            <a:r>
              <a:rPr lang="x-non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төрт</a:t>
            </a:r>
            <a:r>
              <a:rPr lang="x-non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функциясы</a:t>
            </a:r>
            <a:r>
              <a:rPr lang="x-non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бар: </a:t>
            </a:r>
            <a:r>
              <a:rPr lang="x-none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өзін-өзі</a:t>
            </a:r>
            <a:r>
              <a:rPr lang="x-non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тануы</a:t>
            </a:r>
            <a:r>
              <a:rPr lang="x-non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қарым-қатынас</a:t>
            </a:r>
            <a:r>
              <a:rPr lang="x-non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партнерін</a:t>
            </a:r>
            <a:r>
              <a:rPr lang="x-non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тануы</a:t>
            </a:r>
            <a:r>
              <a:rPr lang="x-non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өзара</a:t>
            </a:r>
            <a:r>
              <a:rPr lang="x-non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түсініктік</a:t>
            </a:r>
            <a:r>
              <a:rPr lang="x-non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жағдайында</a:t>
            </a:r>
            <a:r>
              <a:rPr lang="x-non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бірлескен</a:t>
            </a:r>
            <a:r>
              <a:rPr lang="x-non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іс-әрекет</a:t>
            </a:r>
            <a:r>
              <a:rPr lang="x-non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пен </a:t>
            </a:r>
            <a:r>
              <a:rPr lang="x-none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эмоциялық</a:t>
            </a:r>
            <a:r>
              <a:rPr lang="x-non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қатынастардың</a:t>
            </a:r>
            <a:r>
              <a:rPr lang="x-non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іске</a:t>
            </a:r>
            <a:r>
              <a:rPr lang="x-non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асырылуы</a:t>
            </a:r>
            <a:r>
              <a:rPr lang="x-non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x-none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Әлеументтік</a:t>
            </a:r>
            <a:r>
              <a:rPr lang="x-non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перцепцияны</a:t>
            </a:r>
            <a:r>
              <a:rPr lang="x-non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қарастырғанда</a:t>
            </a:r>
            <a:r>
              <a:rPr lang="x-non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екі</a:t>
            </a:r>
            <a:r>
              <a:rPr lang="x-non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мәселеге</a:t>
            </a:r>
            <a:r>
              <a:rPr lang="x-non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көңіл</a:t>
            </a:r>
            <a:r>
              <a:rPr lang="x-non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аудару</a:t>
            </a:r>
            <a:r>
              <a:rPr lang="x-non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қажет-қабылданатын</a:t>
            </a:r>
            <a:r>
              <a:rPr lang="x-non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адамның</a:t>
            </a:r>
            <a:r>
              <a:rPr lang="x-non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(субъект) </a:t>
            </a:r>
            <a:r>
              <a:rPr lang="x-none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психологиялық</a:t>
            </a:r>
            <a:r>
              <a:rPr lang="x-non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x-non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әлеументтік</a:t>
            </a:r>
            <a:r>
              <a:rPr lang="x-non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ерекшеліктерін</a:t>
            </a:r>
            <a:r>
              <a:rPr lang="x-non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зерттеуге</a:t>
            </a:r>
            <a:r>
              <a:rPr lang="x-non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екіншіден</a:t>
            </a:r>
            <a:r>
              <a:rPr lang="x-non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жеке</a:t>
            </a:r>
            <a:r>
              <a:rPr lang="x-non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адамарлық</a:t>
            </a:r>
            <a:r>
              <a:rPr lang="x-non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бейнелеу</a:t>
            </a:r>
            <a:r>
              <a:rPr lang="x-non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механизмдердің</a:t>
            </a:r>
            <a:r>
              <a:rPr lang="x-non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талдауына</a:t>
            </a:r>
            <a:r>
              <a:rPr lang="x-non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x-non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x-non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x-non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10899D11-2338-48BE-BD33-A09D8FE5FB5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758950" y="76200"/>
            <a:ext cx="10433050" cy="7399338"/>
          </a:xfrm>
        </p:spPr>
        <p:txBody>
          <a:bodyPr>
            <a:normAutofit/>
          </a:bodyPr>
          <a:lstStyle/>
          <a:p>
            <a:r>
              <a:rPr lang="x-none" sz="2100" b="1" kern="0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</a:t>
            </a:r>
            <a:r>
              <a:rPr lang="kk-KZ" sz="2100" b="1" kern="0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спек</a:t>
            </a:r>
            <a:r>
              <a:rPr lang="x-none" sz="2100" b="1" kern="0" dirty="0" err="1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тивті</a:t>
            </a:r>
            <a:r>
              <a:rPr lang="x-none" sz="2100" b="1" kern="0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100" b="1" kern="0" dirty="0" err="1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қарым-қатынас</a:t>
            </a:r>
            <a:r>
              <a:rPr lang="x-none" sz="2100" b="1" kern="0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100" b="1" kern="0" dirty="0" err="1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x-none" sz="2100" b="1" kern="0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100" b="1" kern="0" dirty="0" err="1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x-none" sz="2100" b="1" kern="0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100" b="1" kern="0" dirty="0" err="1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механизмдері</a:t>
            </a:r>
            <a:endParaRPr lang="x-none" sz="2100" b="1" kern="0" dirty="0">
              <a:solidFill>
                <a:srgbClr val="2F549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Жеке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адамаралық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қарым-қатынастың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пайда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болуы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табысты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іске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асырылуы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егер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де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қатысушылар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арасында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өзара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түсініктік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болғанда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ғана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мүмкін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Өзара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түсініктіктің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болуы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бір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жағынан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басқаның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мақсат-мүддесін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мотивтен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бағдарын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түсіну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екіншіден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түсіну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ғана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емес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сол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мүдде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мотивтен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бағдарлы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қабылдау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бөлісу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түрінде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көрінеді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Осы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екі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жағдайда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да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қарым-қатынасқа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түсушінің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басқа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адамды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қабылдауының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маңызы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өте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зор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яғни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қарым-қатынастың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үшінші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құрамды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бөлігі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перцептивті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жағы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туралы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айтылып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отыр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Әлеументтік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психологияда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әлеументтік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перцепция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ұғымы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кең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мағынада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перцептивті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процестердің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әлеументтік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детерминантасы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деп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қолданылады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Бұл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терминді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1947 ж.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алған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енгізген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Дж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Брунер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Бірақ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әлеументтік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перцепция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онымен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шектеліп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қоймайды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Қарым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қатынас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туралы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сөз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қозғағанда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жалпы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әлеументтік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перцепция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туралы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емес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соның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ішіндегі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жеке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адамаралық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перцепция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туралы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емес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соның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ішіндегі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жеке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адамаралық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перцепция,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жеке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адамдардың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өзара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қабылдауы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туралы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айтылады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Сонымен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бірге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адамдардың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қабылдауы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деген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термин де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онша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дәл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емес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бұл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жағдадйда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адамдардың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бір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бірін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тануы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түсінуі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деген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ұғым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тұрғысында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қарастырылып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отыр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Адамды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тану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ұғымы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сыртқы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пішінін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ғана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қабылдаумен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қатар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оның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өзін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ұстауы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мақсат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мүдделері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ой,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қабілеттері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эмоциялары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бағдарлары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тұрғысында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өзіндік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ой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елестерінің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қалыптасуын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қамтиды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де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қарым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қатынасқа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түсушілер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арасындағы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эмоциялық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қатынастардың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пайда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болуы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да </a:t>
            </a:r>
            <a:r>
              <a:rPr lang="x-none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қамтылады</a:t>
            </a:r>
            <a:r>
              <a:rPr lang="x-none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x-non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B239B3B-A169-4DFE-BD9A-F091E56166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543" y="4003650"/>
            <a:ext cx="3142814" cy="252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1386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4172CEE-C66D-4CE8-BA0B-2B8B9420A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9834" y="153576"/>
            <a:ext cx="9331036" cy="872548"/>
          </a:xfrm>
        </p:spPr>
        <p:txBody>
          <a:bodyPr/>
          <a:lstStyle/>
          <a:p>
            <a:r>
              <a:rPr lang="kk-KZ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ҚАРАСТЫРЫЛАТЫН СҰРАҚТАР</a:t>
            </a:r>
            <a:r>
              <a:rPr lang="kk-KZ" b="1" dirty="0">
                <a:latin typeface="+mn-lt"/>
              </a:rPr>
              <a:t>.</a:t>
            </a:r>
            <a:endParaRPr lang="ru-RU" b="1" dirty="0">
              <a:latin typeface="+mn-lt"/>
            </a:endParaRPr>
          </a:p>
        </p:txBody>
      </p:sp>
      <p:grpSp>
        <p:nvGrpSpPr>
          <p:cNvPr id="9" name="Group 7">
            <a:extLst>
              <a:ext uri="{FF2B5EF4-FFF2-40B4-BE49-F238E27FC236}">
                <a16:creationId xmlns:a16="http://schemas.microsoft.com/office/drawing/2014/main" xmlns="" id="{365A2DB8-0969-4898-A2AF-794FC185BE8D}"/>
              </a:ext>
            </a:extLst>
          </p:cNvPr>
          <p:cNvGrpSpPr>
            <a:grpSpLocks/>
          </p:cNvGrpSpPr>
          <p:nvPr/>
        </p:nvGrpSpPr>
        <p:grpSpPr bwMode="auto">
          <a:xfrm>
            <a:off x="2038909" y="1644980"/>
            <a:ext cx="8720149" cy="830263"/>
            <a:chOff x="1248" y="1999"/>
            <a:chExt cx="5493" cy="523"/>
          </a:xfrm>
        </p:grpSpPr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xmlns="" id="{F59B59F4-C52A-4989-BD2F-5347CF4C95C0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2" name="Text Box 10">
              <a:extLst>
                <a:ext uri="{FF2B5EF4-FFF2-40B4-BE49-F238E27FC236}">
                  <a16:creationId xmlns:a16="http://schemas.microsoft.com/office/drawing/2014/main" xmlns="" id="{1E8D681B-0481-4518-8A08-67643CB0476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836" y="1999"/>
              <a:ext cx="4905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kk-KZ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Қарым-қатынас түсінігі, қарым-қатынастың түрлері, </a:t>
              </a:r>
            </a:p>
            <a:p>
              <a:pPr algn="l"/>
              <a:r>
                <a:rPr lang="kk-KZ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формалары, қызметтері</a:t>
              </a:r>
              <a:endPara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 Box 11">
              <a:extLst>
                <a:ext uri="{FF2B5EF4-FFF2-40B4-BE49-F238E27FC236}">
                  <a16:creationId xmlns:a16="http://schemas.microsoft.com/office/drawing/2014/main" xmlns="" id="{9B2AFEEB-2407-4E5F-9C06-522D2A5DB80D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14" name="Group 12">
            <a:extLst>
              <a:ext uri="{FF2B5EF4-FFF2-40B4-BE49-F238E27FC236}">
                <a16:creationId xmlns:a16="http://schemas.microsoft.com/office/drawing/2014/main" xmlns="" id="{7DFF61E6-22C4-4368-833F-36AFBA60F677}"/>
              </a:ext>
            </a:extLst>
          </p:cNvPr>
          <p:cNvGrpSpPr>
            <a:grpSpLocks/>
          </p:cNvGrpSpPr>
          <p:nvPr/>
        </p:nvGrpSpPr>
        <p:grpSpPr bwMode="auto">
          <a:xfrm>
            <a:off x="2022526" y="3209394"/>
            <a:ext cx="7824115" cy="659327"/>
            <a:chOff x="1197" y="2654"/>
            <a:chExt cx="4986" cy="351"/>
          </a:xfrm>
        </p:grpSpPr>
        <p:sp>
          <p:nvSpPr>
            <p:cNvPr id="15" name="Line 13">
              <a:extLst>
                <a:ext uri="{FF2B5EF4-FFF2-40B4-BE49-F238E27FC236}">
                  <a16:creationId xmlns:a16="http://schemas.microsoft.com/office/drawing/2014/main" xmlns="" id="{FFEA4EA2-5CDE-495D-82F2-ACB14C765C68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>
              <a:off x="1408" y="2990"/>
              <a:ext cx="32" cy="1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" name="Rectangle 14">
              <a:extLst>
                <a:ext uri="{FF2B5EF4-FFF2-40B4-BE49-F238E27FC236}">
                  <a16:creationId xmlns:a16="http://schemas.microsoft.com/office/drawing/2014/main" xmlns="" id="{F3A97DA9-E108-4073-841F-339B666B9D4E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26" y="2625"/>
              <a:ext cx="281" cy="340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 dirty="0"/>
            </a:p>
          </p:txBody>
        </p:sp>
        <p:sp>
          <p:nvSpPr>
            <p:cNvPr id="17" name="Text Box 15">
              <a:extLst>
                <a:ext uri="{FF2B5EF4-FFF2-40B4-BE49-F238E27FC236}">
                  <a16:creationId xmlns:a16="http://schemas.microsoft.com/office/drawing/2014/main" xmlns="" id="{007AB378-35B2-4699-B9D5-2CCDD2A8695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80" y="2689"/>
              <a:ext cx="4403" cy="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kk-KZ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Тұлғааралық қарым-қатынас сипаттамалары</a:t>
              </a:r>
            </a:p>
          </p:txBody>
        </p:sp>
        <p:sp>
          <p:nvSpPr>
            <p:cNvPr id="18" name="Text Box 16">
              <a:extLst>
                <a:ext uri="{FF2B5EF4-FFF2-40B4-BE49-F238E27FC236}">
                  <a16:creationId xmlns:a16="http://schemas.microsoft.com/office/drawing/2014/main" xmlns="" id="{4537AEEB-10BA-44C1-917F-1D763B8E21A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654"/>
              <a:ext cx="349" cy="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19" name="Group 17">
            <a:extLst>
              <a:ext uri="{FF2B5EF4-FFF2-40B4-BE49-F238E27FC236}">
                <a16:creationId xmlns:a16="http://schemas.microsoft.com/office/drawing/2014/main" xmlns="" id="{09086323-450B-4D9F-B21E-E49DA524AF19}"/>
              </a:ext>
            </a:extLst>
          </p:cNvPr>
          <p:cNvGrpSpPr>
            <a:grpSpLocks/>
          </p:cNvGrpSpPr>
          <p:nvPr/>
        </p:nvGrpSpPr>
        <p:grpSpPr bwMode="auto">
          <a:xfrm>
            <a:off x="2115109" y="4525775"/>
            <a:ext cx="8266121" cy="904875"/>
            <a:chOff x="1248" y="3009"/>
            <a:chExt cx="5207" cy="570"/>
          </a:xfrm>
        </p:grpSpPr>
        <p:sp>
          <p:nvSpPr>
            <p:cNvPr id="20" name="Line 18">
              <a:extLst>
                <a:ext uri="{FF2B5EF4-FFF2-40B4-BE49-F238E27FC236}">
                  <a16:creationId xmlns:a16="http://schemas.microsoft.com/office/drawing/2014/main" xmlns="" id="{79743CA4-9B6D-4229-9CA0-FF082860C52E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1441" y="3532"/>
              <a:ext cx="9" cy="47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9">
              <a:extLst>
                <a:ext uri="{FF2B5EF4-FFF2-40B4-BE49-F238E27FC236}">
                  <a16:creationId xmlns:a16="http://schemas.microsoft.com/office/drawing/2014/main" xmlns="" id="{42B8D6C0-6BE7-4CF2-9F2C-FB8F692FA75E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2" name="Text Box 20">
              <a:extLst>
                <a:ext uri="{FF2B5EF4-FFF2-40B4-BE49-F238E27FC236}">
                  <a16:creationId xmlns:a16="http://schemas.microsoft.com/office/drawing/2014/main" xmlns="" id="{1498D8D1-5DE9-4307-A81B-DB8B6D3BDEA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88" y="3009"/>
              <a:ext cx="4667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kk-KZ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Адамдардың бірін-бірі қабылдауы мен түсінуінің </a:t>
              </a:r>
            </a:p>
            <a:p>
              <a:pPr algn="l"/>
              <a:r>
                <a:rPr lang="kk-KZ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психологиялық ерекшеліктері</a:t>
              </a:r>
              <a:endPara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 Box 21">
              <a:extLst>
                <a:ext uri="{FF2B5EF4-FFF2-40B4-BE49-F238E27FC236}">
                  <a16:creationId xmlns:a16="http://schemas.microsoft.com/office/drawing/2014/main" xmlns="" id="{0F4CFD02-BFC4-4CCB-A266-3084892A962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537965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161F0908-F0F3-4AC7-822B-B39CAAF23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60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06784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24">
            <a:extLst>
              <a:ext uri="{FF2B5EF4-FFF2-40B4-BE49-F238E27FC236}">
                <a16:creationId xmlns:a16="http://schemas.microsoft.com/office/drawing/2014/main" xmlns="" id="{8EC1F4AE-721E-49E9-980A-2FDA21232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5664" y="98795"/>
            <a:ext cx="10515600" cy="1325563"/>
          </a:xfrm>
        </p:spPr>
        <p:txBody>
          <a:bodyPr>
            <a:normAutofit/>
          </a:bodyPr>
          <a:lstStyle/>
          <a:p>
            <a:r>
              <a:rPr lang="kk-KZ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1.Қарым-қатынас түсінігі, қарым-қатынастың түрлері, формалары, қызметтері</a:t>
            </a:r>
            <a:endParaRPr lang="x-none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Объект 27">
            <a:extLst>
              <a:ext uri="{FF2B5EF4-FFF2-40B4-BE49-F238E27FC236}">
                <a16:creationId xmlns:a16="http://schemas.microsoft.com/office/drawing/2014/main" xmlns="" id="{5A1B088E-4E73-49B0-B68B-6D7FC8414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662" y="1690688"/>
            <a:ext cx="10676138" cy="4832627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kk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Әлеуметтік психологияның беделді ғалымы </a:t>
            </a:r>
            <a:r>
              <a:rPr lang="kk-K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А. Маслоу</a:t>
            </a:r>
            <a:r>
              <a:rPr lang="kk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байланыс, махаббат, мойындау, өзіндік актуализация қажеттіліктерін базалық, яғни адамның алғашқы қажеттіліктеріне жатқызды.</a:t>
            </a:r>
            <a:endParaRPr lang="x-non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kk-K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М.И. Лисинаның</a:t>
            </a:r>
            <a:r>
              <a:rPr lang="kk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зерттеулерінің көрсетуінше, алғашқы жеті жыл өмірде келесі қажеттіліктер пайда болады:</a:t>
            </a:r>
            <a:endParaRPr lang="x-non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kk-KZ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1) мейірімді зейін;</a:t>
            </a:r>
            <a:endParaRPr lang="en-US" sz="1800" b="1" i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endParaRPr lang="x-non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kk-KZ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2) бірлесе іс атқару;</a:t>
            </a:r>
            <a:endParaRPr lang="en-US" sz="1800" b="1" i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endParaRPr lang="x-non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kk-KZ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3) үлкендердің сыйлы қатынасы;</a:t>
            </a:r>
            <a:endParaRPr lang="en-US" sz="1800" b="1" i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endParaRPr lang="x-non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kk-KZ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4) өзара түсіністік пен жанашырлық.</a:t>
            </a:r>
            <a:endParaRPr lang="x-non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kk-K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А.И. Божович</a:t>
            </a:r>
            <a:r>
              <a:rPr lang="kk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зерттеуінде баланың өкпелеуін, негативизімін, агрессивтілігін қарым-қатынас қажеттілігінің қанағаттан дауымен байланыстырып дәйектейді.</a:t>
            </a:r>
            <a:endParaRPr lang="x-non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kk-K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А.В. Мудрик</a:t>
            </a:r>
            <a:r>
              <a:rPr lang="kk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оқушылардың қарым-қатынасын зерттей отырып жеткіншектік және жасөспірімдік кезеңде ол жаңа ақпараттар, эмоционалды байланыстар және әлеуметтік тұлғалық бекітілу қажеттіліктерін қанағаттандыруға бағытталатынын көрсетеді.</a:t>
            </a:r>
            <a:endParaRPr lang="x-non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kk-K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Педагогикалық үдерістің компоненті</a:t>
            </a:r>
            <a:r>
              <a:rPr lang="kk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ретінде өзара әрекеттестік педагогпен оқушының бірлескен бастан кешулері қарым-қатынас жағдайының жаңғыртылуы ерекше педагогикалық мәнге ие байланыс. </a:t>
            </a:r>
            <a:endParaRPr lang="x-non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kk-K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Г.М. Андреева</a:t>
            </a:r>
            <a:r>
              <a:rPr lang="kk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қарым-қатынастың коммуникативті, интерактивті, перцептивті;</a:t>
            </a:r>
            <a:endParaRPr lang="x-non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А.А.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Бодалев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аффективті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перцептивті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праксикалық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  <a:endParaRPr lang="x-non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Б. Ф. Ломов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ақпараттық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аффективті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және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реттеушілік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  <a:endParaRPr lang="x-non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Я.Л.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Коломинский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когнитивті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аф-фективті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және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мінез-құлықтық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құрылымдарын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бөліп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көрсетті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x-non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x-none" dirty="0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9E8F832A-D8B3-4572-B68F-3E33E4C595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0172" y="2300972"/>
            <a:ext cx="3577702" cy="180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3630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0AD6E11C-BEB5-4371-B0C6-38B7D0917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041" y="5015344"/>
            <a:ext cx="11931858" cy="1325563"/>
          </a:xfrm>
        </p:spPr>
        <p:txBody>
          <a:bodyPr>
            <a:no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Қарым-қатынастың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құрылымы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мен 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атқаратын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функциясының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күрделілігі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қарым-қатынастың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өзара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үш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жағынан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байқалады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Олар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   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ақпараттық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коммуникативтік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 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қарым-қатынасқа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түсетін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адамдар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арасында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алмасу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жүреді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     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өзара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әрекеттесу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интерактивтік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қарым-қатынас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жасаушылардың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идея,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жай-күй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ғана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әрекет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алмасуларымен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ерекшеленеді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 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түсінісу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перцептивтік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қарым-қатынастағы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серіктестердің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бір-бірін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қабылдауы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бағалауы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түсінуі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Коммуникативті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жағы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алмасуда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интерактивті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қарым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қатынас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серіктерінің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қарым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қатынасының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таңбалық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жүйелерін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кодтау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өзара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әрекеттерін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реттеуде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перцептивті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әңгімелесушіні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салыстыру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сәйкестендіру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апперцепция, рефлексия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сияқты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механизмдердің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көмегімен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кезінде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бір-бірімен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жүзеге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асырылады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x-none" sz="1400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138AB3D6-3EF4-46B3-A84B-A98A5755D770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 bwMode="auto">
          <a:xfrm>
            <a:off x="2101989" y="226050"/>
            <a:ext cx="9761537" cy="461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Қарым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 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қатынас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адамның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тіршілік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бейнесі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адамның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дүниетануында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мәдени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өмірінде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тұрмыс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салтында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күнделікті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қажеттіліктерін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қанағаттандрудағы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адамға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тән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табиғи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қасиет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x-none" altLang="x-non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Қатынас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жасау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өзгелермен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тіл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табысу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әрбір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адамның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өмір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тәжірибесіне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біліміне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тапққырлығы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ақыл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ойына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парасатына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жүзеге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асып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отыратын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қажеттілігі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Тіл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табысып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өзгелермен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қатынас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орнату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әрбір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адамның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өзіндік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талғам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тілегін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ықылас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ынтасын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адамға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адами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көзқарасын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жете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түсінуді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талап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етеді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Қарым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қатынас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нәтижесінде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адамның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тұлғалық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қасиеті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өзгелерге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қамқорлығы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жанашырлығы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сезімі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ізгі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көзқарасы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қалыптасады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Тіршілік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ортасы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өмір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сүрудің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сан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алуан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сырларын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біліп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басының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қадір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қасиетін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арттырады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Адам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өзін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өзгелердің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орнына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қойып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байқап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ішкі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дүниесінің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сырын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барлап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біледі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Тұлғаны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дамыта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оқыту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мәселесін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зерттеген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В.В.Давыдовтың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пікірі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тұлға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дегеніміз-жаңа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материалдық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рухани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өнімді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өндіруші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әрекет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субъектісі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Осылай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өнімді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өндіру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шығармашылық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Қарым-қатынас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күрделі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шығармашылық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әрекет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x-none" altLang="x-non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Л.С.Рубинштейн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«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дамудың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негізі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себептердің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ішкі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жағдайға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әрекетінде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Сондықтан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өзіндік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белсенділік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балада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оқыту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ішкі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жағдай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туындаушы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бастапқы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Бастапқы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қалатындар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осы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ішкі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әсерлер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нормативтік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қоғамдық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үлгілер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т.б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бірақ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олар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жанама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түрде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адамның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өмірінде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ішкі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жағдайлардың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тұтас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жүйесіне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тұқым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қуалау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өмірлік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тәжірибе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тұлғалығына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басымдық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танытады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Яғни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болсын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ішкі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себептердің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әрекеттесуі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дамудың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ішкі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негізіне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болатынын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көрсетеді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.  </a:t>
            </a:r>
            <a:endParaRPr kumimoji="0" lang="x-none" altLang="x-non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Қарым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 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қатынас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мәнін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анықтауда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функционалдық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деңгейлік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ұйымдасуы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жайлы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зерттеулердің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маңызы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ерекше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Б.Д.Парыгин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Г.М.Андреева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А.А.Бодолев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А.А.Брудный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А.А.Леонтьев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Б.Ф.Ломов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Л.А.Карпенко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В.Н.Панферов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Е.Ф.Тарасов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Я.Яноушек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т.б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.) [3]. 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В.Н.Панферов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қарым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қатынасты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өзара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әрекет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таным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өзара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қатынас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бөліп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осыған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сәйкес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қарым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қатынасты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зерттеуде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коммуникативтік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ақпараттық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гностикалық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реттеушілік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бағыттарды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x-none" altLang="x-non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ұсынған</a:t>
            </a: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x-none" altLang="x-non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</a:t>
            </a:r>
            <a:endParaRPr kumimoji="0" lang="x-none" altLang="x-non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D3EBF6B-594A-4A0D-9419-F8BFBE469A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58" y="3221943"/>
            <a:ext cx="1897483" cy="139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4894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A63366F6-4313-42A2-A33D-F31F6BDC8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795" y="5256721"/>
            <a:ext cx="12194221" cy="1325563"/>
          </a:xfrm>
        </p:spPr>
        <p:txBody>
          <a:bodyPr>
            <a:noAutofit/>
          </a:bodyPr>
          <a:lstStyle/>
          <a:p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және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өзіндік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бағасын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бағалау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педагогикалық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тактіні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сақтауға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бағытталған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кәсіби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адамгершілікке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байланысты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x-non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x-non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В.И. Писаренко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және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И.Я. Писаренко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тұжырымдағандай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кәсіби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этика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нормативтері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педагогтың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мінез-құлқы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мен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қарым-қатынасын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реттеуші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ғана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емес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сонымен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бірге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педагогикалық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еңбектің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құралы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болып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табылатындығын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тұжырымдайды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x-non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x-non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x-none" sz="1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C00BA74-13FD-4153-8915-8239CD8A069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394448" y="195262"/>
            <a:ext cx="8254168" cy="6467475"/>
          </a:xfrm>
        </p:spPr>
        <p:txBody>
          <a:bodyPr>
            <a:normAutofit/>
          </a:bodyPr>
          <a:lstStyle/>
          <a:p>
            <a:pPr algn="just"/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Ғылымда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қарым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-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қатынастың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дең-гейлері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де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қарастырылады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Б.Ф. Ломов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үш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-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макродеңгей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мезадеңгей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және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микродеңгейді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сипаттайды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x-non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Макродеңгей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индивид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басқа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адамдармен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қалыптасқан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қоғамдағы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қатынастарға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дәстүрге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салтқа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сәйкес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қарым-қатынас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жасауынан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көрінеді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x-non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Мезадеңгей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тақырып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мазмұнымен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анықталады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x-non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Микродеңгей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-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мазмұны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және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сыртқы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көрсеткіштері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сұрақ-жауап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ымишара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т.б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.)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арқылы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көрінетін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контактілік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байланыс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x-non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Қарым-қатынас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үдерісін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басқару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құрылымын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В.А. Кан-Калик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теориялық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және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практикалық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қызығушылыққа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бөледі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x-non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1)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болашақ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қарым-қатынастың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нақты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жоспарланған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жүйесі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  <a:endParaRPr lang="x-non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2)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болашақ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қарым-қатынастың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шарттары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және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құрылымының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нақтылануы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  <a:endParaRPr lang="x-non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3)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тікелей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қарым-қатынастың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бастапқы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кезеңінің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жүзеге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асуы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4)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басталған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қарым-қатынас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жүйесін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басқарудың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бастамашылдығы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x-non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Педагогикалық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қарым-қатынастың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басты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компоненті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гуманизм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принципіне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негізделген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әрбір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баланың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жеке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басын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сыйлау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оның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тұлғалық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ерекшеліктерін</a:t>
            </a:r>
            <a:endParaRPr lang="x-none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38E83776-9114-447B-916C-F3FE09940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6532" y="0"/>
            <a:ext cx="3500980" cy="467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7387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BF04686C-5882-4BDF-8EB1-778E089C7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03378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896F7D0A-1E08-404F-89D8-C64E68C70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558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05620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891FCDE-B130-420D-BEAA-083A2D58B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4340" y="0"/>
            <a:ext cx="10515600" cy="1325563"/>
          </a:xfrm>
        </p:spPr>
        <p:txBody>
          <a:bodyPr>
            <a:normAutofit/>
          </a:bodyPr>
          <a:lstStyle/>
          <a:p>
            <a:r>
              <a:rPr lang="kk-KZ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2.Тұлғааралық қарым-қатынас сипаттамалары</a:t>
            </a:r>
            <a:endParaRPr lang="x-none" sz="34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AE26C58-6417-4507-A7B2-9D8048AAF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3106" y="1186432"/>
            <a:ext cx="10515600" cy="5596107"/>
          </a:xfrm>
        </p:spPr>
        <p:txBody>
          <a:bodyPr numCol="2">
            <a:normAutofit fontScale="92500" lnSpcReduction="10000"/>
          </a:bodyPr>
          <a:lstStyle/>
          <a:p>
            <a:pPr indent="550545" algn="just"/>
            <a:r>
              <a:rPr lang="kk-KZ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Адам </a:t>
            </a:r>
            <a:r>
              <a:rPr lang="ru-RU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аралық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қатынас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дегеніміз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қарапайым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да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күрделі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проблема.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Күнделікті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тұрмысымызда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осы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қатынассыз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жасауымыз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мүмкін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емес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x-non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50545" algn="just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Адам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арасындағы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қатынастардың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түрі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келесідей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 </a:t>
            </a:r>
            <a:r>
              <a:rPr lang="ru-RU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жеке</a:t>
            </a:r>
            <a:r>
              <a:rPr lang="ru-RU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ru-RU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қызметтік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 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дара </a:t>
            </a:r>
            <a:r>
              <a:rPr lang="ru-RU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топтық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kk-KZ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ең</a:t>
            </a:r>
            <a:r>
              <a:rPr lang="kk-KZ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құқықты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x-non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kk-KZ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тәуелді,</a:t>
            </a:r>
            <a:r>
              <a:rPr lang="kk-K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kk-KZ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қарама-қарсылықты және дау-дамайлы.</a:t>
            </a:r>
            <a:r>
              <a:rPr lang="kk-K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x-non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kk-KZ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Жеке қатынастар</a:t>
            </a:r>
            <a:r>
              <a:rPr lang="kk-K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екі адам арасындағы сүйіспеншілік пен жеккөрушіліктен, сыйластық пен араздықтан, сенім мен кү-діктенуден тұрады. Мұндай сипаттағы қатынастардың пайда болуы әр жеке адамның қоғамдағы орыны мен міндетіне тәуелді емес. Мысалы, бала өз ата-анасын сыйлауы да, жеккөруі де мүмкін; өз қызметін ойдағыдай атқарып жүрген мұғалім бір шәкіртіне үлкен сүйіспеншілік танытса, екіншісін көргісі келмейді.</a:t>
            </a:r>
            <a:endParaRPr lang="x-non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50545" algn="just"/>
            <a:r>
              <a:rPr lang="kk-KZ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Қызметтік қатынастар</a:t>
            </a:r>
            <a:r>
              <a:rPr lang="kk-K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әлеуметтік топ не мекеме мүшелері арасында олардың сол топтағы құқы не міндеттеріне орай қалыптасады.</a:t>
            </a:r>
            <a:endParaRPr lang="x-non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50545" algn="just"/>
            <a:r>
              <a:rPr lang="kk-K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Егер ара қатынастар әрбір адамның меншікті қажеттері сипатында қаралса, олар жеке қатынастар атанып, ал ара қатынас тұтастай жүйелікке сүйеніп, екі, одан да көп адамдардың сипаттамасы ретінде қабылданса, топ-тық қатынастар деп аталады.</a:t>
            </a:r>
            <a:endParaRPr lang="x-non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50545" algn="just"/>
            <a:r>
              <a:rPr lang="kk-KZ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Тең құқықты қатынастар</a:t>
            </a:r>
            <a:r>
              <a:rPr lang="kk-K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қатынас мүшелерінің құқтары мен міндеттері теңгерілген жерде, ал тәуелді қатынастар құқтары мен міндеттері бірдей болмаған жағдайларда қалыптасады.</a:t>
            </a:r>
            <a:endParaRPr lang="x-non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50545" algn="just"/>
            <a:r>
              <a:rPr lang="kk-K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Адамдар арасында қарама-қарсылық болмай, өзара терең сыйластық жайлаған ортада үйлесімді қатынастар нышан береді.</a:t>
            </a:r>
            <a:endParaRPr lang="x-non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50545" algn="just"/>
            <a:r>
              <a:rPr lang="kk-K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Топ ішінде кейбір тұлғалардың ұнамды ниеттері екінші біреулердің келеңсіз ниеттерімен тоғысқан шақтарда қарама-қарсылықты қатынастар бой тіктейді.</a:t>
            </a:r>
            <a:endParaRPr lang="x-non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50545" algn="just"/>
            <a:r>
              <a:rPr lang="kk-KZ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Адамдардың бір-біріне деген өшпенділігі болған жерде дау-дамайлы, жанжалды қатынастар өрбиді.</a:t>
            </a:r>
            <a:endParaRPr lang="x-non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2748375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456A4D83-29E3-42ED-A0CA-FD9D007FD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74596" y="0"/>
            <a:ext cx="12797708" cy="661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667002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C468BE13C78A74F9E2D3FF25FA7BAAF" ma:contentTypeVersion="2" ma:contentTypeDescription="Создание документа." ma:contentTypeScope="" ma:versionID="63aa73a8f42ca44c56a1661b6f524604">
  <xsd:schema xmlns:xsd="http://www.w3.org/2001/XMLSchema" xmlns:xs="http://www.w3.org/2001/XMLSchema" xmlns:p="http://schemas.microsoft.com/office/2006/metadata/properties" xmlns:ns2="b335bf17-9338-4b68-b6ba-4c6ecbcb9df0" targetNamespace="http://schemas.microsoft.com/office/2006/metadata/properties" ma:root="true" ma:fieldsID="cdedb574239d7e340a75309ec1c182d3" ns2:_="">
    <xsd:import namespace="b335bf17-9338-4b68-b6ba-4c6ecbcb9d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35bf17-9338-4b68-b6ba-4c6ecbcb9d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937224B-34F0-4437-8339-B5A8909EC01E}"/>
</file>

<file path=customXml/itemProps2.xml><?xml version="1.0" encoding="utf-8"?>
<ds:datastoreItem xmlns:ds="http://schemas.openxmlformats.org/officeDocument/2006/customXml" ds:itemID="{ECA61372-DA71-4E2C-BE88-1E4FD7B25305}"/>
</file>

<file path=customXml/itemProps3.xml><?xml version="1.0" encoding="utf-8"?>
<ds:datastoreItem xmlns:ds="http://schemas.openxmlformats.org/officeDocument/2006/customXml" ds:itemID="{15E0E744-FDBC-459C-B4B7-E81836EED27E}"/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228</TotalTime>
  <Words>1893</Words>
  <Application>Microsoft Office PowerPoint</Application>
  <PresentationFormat>Произвольный</PresentationFormat>
  <Paragraphs>101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ҚАРАСТЫРЫЛАТЫН СҰРАҚТАР.</vt:lpstr>
      <vt:lpstr>1.Қарым-қатынас түсінігі, қарым-қатынастың түрлері, формалары, қызметтері</vt:lpstr>
      <vt:lpstr>Қарым-қатынастың құрылымы мен  атқаратын функциясының күрделілігі   қарым-қатынастың өзара байланысты үш жағынан байқалады. Олар: –    ақпараттық (немесе коммуникативтік),  қарым-қатынасқа түсетін адамдар арасында ақпарат алмасу жүреді; –      өзара әрекеттесу (немесе интерактивтік) қарым-қатынас жасаушылардың білім, идея, жай-күй ғана емес әрекет алмасуларымен ерекшеленеді. –  түсінісу (немесе перцептивтік), қарым-қатынастағы серіктестердің бір-бірін қабылдауы, бағалауы және түсінуі болып табылады.  Коммуникативті жағы- ақпарат алмасуда, интерактивті – қарым – қатынас серіктерінің қарым – қатынасының таңбалық жүйелерін кодтау, өзара әрекеттерін реттеуде, перцептивті - әңгімелесушіні салыстыру, сәйкестендіру, апперцепция, рефлексия сияқты механизмдердің көмегімен «оқу» кезінде бір-бірімен байланысты жүзеге асырылады.  </vt:lpstr>
      <vt:lpstr>және өзіндік бағасын бағалау, педагогикалық тактіні сақтауға бағытталған кәсіби адамгершілікке байланысты. В.И. Писаренко және И.Я. Писаренко тұжырымдағандай, кәсіби этика нормативтері педагогтың мінез-құлқы мен қарым-қатынасын реттеуші ғана емес сонымен бірге педагогикалық еңбектің құралы болып табылатындығын тұжырымдайды. </vt:lpstr>
      <vt:lpstr>Слайд 6</vt:lpstr>
      <vt:lpstr>Слайд 7</vt:lpstr>
      <vt:lpstr>2.Тұлғааралық қарым-қатынас сипаттамалары</vt:lpstr>
      <vt:lpstr>Слайд 9</vt:lpstr>
      <vt:lpstr>Слайд 10</vt:lpstr>
      <vt:lpstr>Слайд 11</vt:lpstr>
      <vt:lpstr>Студенттің қатынас жасау типтерін зерттеген еңбектерді қарастыра отырып, студенттердің қарым-қатынас жасау қабілетін үш түрге бөліп қарастыруға болатындығын Л.А.Перовская, Ю.М.Лотман, М.И.Рыданов және Б.Ф.Ломовтардың еңбектерінен көреміз: 1) Жалғыздыққа бейім  өзімен-өзі жүретін студент. Оны  айналасындағы құрдастарымен қарым-қатынас  жалықтырады. Ол өзімен-өзі жалғыз  қалғанда немесе өзі ұнататын  ісімен айналысқанда ғана өзін  жайлы сезінеді. 2) Жұптасқан қарым-қатынас  түріне бейім студент. Оның  жанында сенімді досы немесе  құрбысы болуы қажет. Ол доссыз  немесе құрбысыз толыққанды өмірді  сезіне алмайды. 3) Топтық, ұжымдасқан  қарым-қатынас түріне бейім студенттер. Мұндай ұжымдасқан немесе бейімділіктеріне  қарай топтасқан студенттерден  дұрыс бағыттағы салауатты қарым-қатынастағы  ұжымдар да, сондай-ақ, қоғамдағы  жағымсыз әрекеттерге баратын  топтар да қалыптасуы мүмкін. Оқыту үдерісінде топ ұжымын қалыптастыру, тұлғааралық қарым-қатынас орнату – күрделі және жауапты үдеріс. Бұл тұрғыдан, ең бастысы – адамгершілік тәрбие жұмысын дұрыс жолға қою қажет. Адамгершілік адамның мінез-құлқы, іс-әрекеті, қарым-қатынасы, көзқарасы арқылы сипатталады, яғни олар: әдептілік, мейірімділік, инабаттылық, қарапайымдылық т.б. Адамгершілік құндылықтар шынайы болады, ол адамға тәуелді емес, солай болса да, оқытушы мен студенттің арасында субъективті қатынасты қалыптастырады. </vt:lpstr>
      <vt:lpstr>3. Адамдардың бірін-бірі қабылдауы мен түсінуінің психологиялық ерекшеліктері.</vt:lpstr>
      <vt:lpstr>Слайд 14</vt:lpstr>
      <vt:lpstr>Слайд 15</vt:lpstr>
      <vt:lpstr>Слайд 16</vt:lpstr>
      <vt:lpstr>Слайд 17</vt:lpstr>
      <vt:lpstr>Слайд 18</vt:lpstr>
      <vt:lpstr>Сонымен әлеументтік перцепция адамның сыртқы бәлгілерін қабылдау, оны жеке тұлғалық психологиялық сипаттамаларымен сәйкестендіру, талдап түсіну, соның негізінде келешектегі іс-әрекеттерін болжау деген пікірге жақын. Әлеументтік перцепцияның төрт функциясы бар: өзін-өзі тануы, қарым-қатынас партнерін тануы, өзара түсініктік жағдайында бірлескен іс-әрекет пен эмоциялық қатынастардың іске асырылуы. Әлеументтік перцепцияны қарастырғанда екі мәселеге көңіл аудару қажет-қабылданатын адамның (субъект) психологиялық және әлеументтік ерекшеліктерін зерттеуге, екіншіден жеке адамарлық бейнелеу механизмдердің талдауына. 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hp</cp:lastModifiedBy>
  <cp:revision>8</cp:revision>
  <dcterms:created xsi:type="dcterms:W3CDTF">2021-04-14T06:20:01Z</dcterms:created>
  <dcterms:modified xsi:type="dcterms:W3CDTF">2021-10-13T16:24:36Z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0x010100DC468BE13C78A74F9E2D3FF25FA7BAAF</vt:lpwstr>
  </property>
</Properties>
</file>