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7" r:id="rId5"/>
    <p:sldId id="257" r:id="rId6"/>
    <p:sldId id="303" r:id="rId7"/>
    <p:sldId id="304" r:id="rId8"/>
    <p:sldId id="305" r:id="rId9"/>
    <p:sldId id="274" r:id="rId10"/>
    <p:sldId id="275" r:id="rId11"/>
    <p:sldId id="273" r:id="rId12"/>
    <p:sldId id="276" r:id="rId13"/>
    <p:sldId id="302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B7A2CFF-8B03-4E4F-B7C3-269960625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AA678E-7C72-479F-B200-6C20C0256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33E3178-9902-4D0F-ADEE-201B466BF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7DE4E2-515B-411A-9ADC-E8B13136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48F44A0-FA2D-4485-BD21-C06B1508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304F0DD-A31A-4136-A5F0-5FB380E2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1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94051A-0FA8-4290-8488-65BE8B87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71E1807-1D2C-40B7-B5C1-E03BCDA75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1E1274-AA82-49FA-B0EC-D231F823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D94981-14A0-4526-89B7-AEAA9618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EC41BC-3B66-4AED-AEF5-3648CB7F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F0CF99D-C5AB-400B-87C4-5D94C57EE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C304C97-09AF-477E-A64F-9415B969B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C1827C-4D0F-4F0A-AF18-8D03935E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ED9DA7-8AD3-44AD-B1B4-4B6EBAE1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075CD9-463A-4506-AA3B-F63EA19A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19300"/>
            <a:ext cx="12192000" cy="483679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444" y="6122670"/>
            <a:ext cx="12187555" cy="12700"/>
          </a:xfrm>
          <a:custGeom>
            <a:avLst/>
            <a:gdLst/>
            <a:ahLst/>
            <a:cxnLst/>
            <a:rect l="l" t="t" r="r" b="b"/>
            <a:pathLst>
              <a:path w="12187555" h="12700">
                <a:moveTo>
                  <a:pt x="12187555" y="0"/>
                </a:moveTo>
                <a:lnTo>
                  <a:pt x="0" y="0"/>
                </a:lnTo>
                <a:lnTo>
                  <a:pt x="0" y="12699"/>
                </a:lnTo>
                <a:lnTo>
                  <a:pt x="12187555" y="12699"/>
                </a:lnTo>
                <a:lnTo>
                  <a:pt x="12187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62405" y="1851025"/>
            <a:ext cx="9606915" cy="0"/>
          </a:xfrm>
          <a:custGeom>
            <a:avLst/>
            <a:gdLst/>
            <a:ahLst/>
            <a:cxnLst/>
            <a:rect l="l" t="t" r="r" b="b"/>
            <a:pathLst>
              <a:path w="9606915">
                <a:moveTo>
                  <a:pt x="0" y="0"/>
                </a:moveTo>
                <a:lnTo>
                  <a:pt x="9606915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5A9A0E-1044-4A3B-B8AE-49A610FC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1201EED-A7A9-432B-81A0-5D676C49E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A94FE5-7DAE-4032-810D-1C3BEEE5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5A09F6-9CFC-47D3-A8C0-4BA0A9A9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9F2584-BBBC-40D7-9D97-BFBD6FE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1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6AF9F0-A9A3-4255-8241-86F24AA63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DABE1A3-300C-44FF-B7FE-9576507F6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A44F0E-4FAB-4DFF-9B7C-8EE5A956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F95773-C916-4676-BC02-211EE30F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F98191-EC72-4247-B57D-1BF49698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5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FAC6E8-19E6-4B60-A7AE-E5DD0A56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ABC3B5-D907-4063-8416-051DB64E9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79D649A-4938-41AA-839C-AC64211A3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2DAA928-C7E9-43AA-8733-35F28EEC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E4182C4-EAAF-43F5-A0DB-C900075E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9EEE136-2F2B-48C3-A0FE-9A23AF352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6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EDA044-6C67-47BD-A6AE-755D1689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337AE94-CFCC-4C05-AA14-8E6154FA1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03066F-282F-447B-83E2-76896CE27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176687B-D35D-4C13-96CC-243961B50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BDF7C65-DCC9-4B03-8B3C-BB4A5136A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2CE2B67-E330-4A7A-82F4-0ABA2C11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18BB7CF-ACC3-4A8C-9DBC-01786B66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1EB7E27-EFDB-4141-A22A-E7DFC1A0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3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B75038-9672-4F23-89D2-C4FF18B3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9742EE8-02BC-4FC0-A3DD-1D23F282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7BE0AD8-71F1-4F6A-BCA2-0A5DF2A5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BF576BD-A1B6-43AC-A4D6-79F8FA3E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8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708F0C4-AA66-4335-838C-50CE9C083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0E77A4C-C032-4DC9-A422-F26DED63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87F8A6D-A983-4F62-8218-D898681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98C45E-2F11-462F-8C58-432C8AFE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5FC6FB-5DD4-4370-85C9-F60FAED46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2CFB892-3C09-4B19-86BC-C8464C9D8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EC4DC96-047E-4F8E-887C-3E09620E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6D94F3-D9D4-4DAE-A722-CFF317AC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BCF0691-C2CF-4F6F-A29B-ADC1F30E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61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31546D-A156-4A7F-AA30-8D1B734E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68A9463-B303-447C-8CDB-A117BB324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D6320DE-7DE7-4D03-B536-F2B219A0C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2EDA5F2-F892-4B04-80DC-3D9C521D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1C5EAD-8328-4D5F-954C-124B144F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3F8530-C780-496F-997F-ADA7BBB6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4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95BFA40-4310-49D7-9DAA-9BF521999E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677C72-E561-4356-BAA1-F5628148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37F7A7-8DFD-4E32-9380-7B2AF4CC9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1422CC-B73B-495E-ABA4-868692839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C286-F735-407F-AC2A-F819C361EE57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0C959F-0B6B-4846-A8D9-568E9A2CA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D0C49A-AB86-4364-985D-39402FC8E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3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97904A-0577-7141-A9F6-442F1E610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60848"/>
            <a:ext cx="12192000" cy="208024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sz="35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Психология</a:t>
            </a:r>
            <a:r>
              <a:rPr lang="kk-KZ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модуль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kk-KZ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дәріс</a:t>
            </a:r>
            <a:r>
              <a:rPr lang="en-US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Қарым-қатынастың </a:t>
            </a:r>
            <a:r>
              <a:rPr lang="kk-KZ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перцептивтіжағы</a:t>
            </a:r>
            <a:endParaRPr lang="kk-KZ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kk-KZ" sz="21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kk-KZ" sz="21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kk-KZ" sz="21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kk-KZ" sz="21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4293099"/>
            <a:ext cx="114252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Дәріскер: "Қоғамдық пәндер" кафедрасының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сениор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лекторы, әлеуметтік ғылымдар магистрі Есбергенова Гульнур Бакитбековна</a:t>
            </a:r>
            <a:endParaRPr lang="ru-RU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9841" y="861492"/>
            <a:ext cx="9417050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100"/>
              </a:spcBef>
            </a:pPr>
            <a:r>
              <a:rPr sz="2000" spc="-5" dirty="0">
                <a:solidFill>
                  <a:srgbClr val="202020"/>
                </a:solidFill>
              </a:rPr>
              <a:t>Перцептивті</a:t>
            </a:r>
            <a:r>
              <a:rPr sz="2000" dirty="0">
                <a:solidFill>
                  <a:srgbClr val="202020"/>
                </a:solidFill>
              </a:rPr>
              <a:t> </a:t>
            </a:r>
            <a:r>
              <a:rPr sz="2000" spc="-10" dirty="0">
                <a:solidFill>
                  <a:srgbClr val="202020"/>
                </a:solidFill>
              </a:rPr>
              <a:t>жағы</a:t>
            </a:r>
            <a:r>
              <a:rPr sz="2000" spc="5" dirty="0">
                <a:solidFill>
                  <a:srgbClr val="202020"/>
                </a:solidFill>
              </a:rPr>
              <a:t> </a:t>
            </a:r>
            <a:r>
              <a:rPr sz="2000" spc="-5" dirty="0">
                <a:solidFill>
                  <a:srgbClr val="202020"/>
                </a:solidFill>
              </a:rPr>
              <a:t>–</a:t>
            </a:r>
            <a:r>
              <a:rPr sz="2000" spc="114" dirty="0">
                <a:solidFill>
                  <a:srgbClr val="202020"/>
                </a:solidFill>
              </a:rPr>
              <a:t> </a:t>
            </a:r>
            <a:r>
              <a:rPr sz="2000" spc="-5" dirty="0">
                <a:solidFill>
                  <a:srgbClr val="202020"/>
                </a:solidFill>
              </a:rPr>
              <a:t>қарым-қатынасқа</a:t>
            </a:r>
            <a:r>
              <a:rPr sz="2000" spc="-165" dirty="0">
                <a:solidFill>
                  <a:srgbClr val="202020"/>
                </a:solidFill>
              </a:rPr>
              <a:t> </a:t>
            </a:r>
            <a:r>
              <a:rPr sz="2000" spc="-5" dirty="0">
                <a:solidFill>
                  <a:srgbClr val="202020"/>
                </a:solidFill>
              </a:rPr>
              <a:t>түсушілердің</a:t>
            </a:r>
            <a:r>
              <a:rPr sz="2000" spc="-75" dirty="0">
                <a:solidFill>
                  <a:srgbClr val="202020"/>
                </a:solidFill>
              </a:rPr>
              <a:t> </a:t>
            </a:r>
            <a:r>
              <a:rPr sz="2000" spc="-5" dirty="0">
                <a:solidFill>
                  <a:srgbClr val="202020"/>
                </a:solidFill>
              </a:rPr>
              <a:t>бір-бірін</a:t>
            </a:r>
            <a:r>
              <a:rPr sz="2000" spc="-180" dirty="0">
                <a:solidFill>
                  <a:srgbClr val="202020"/>
                </a:solidFill>
              </a:rPr>
              <a:t> </a:t>
            </a:r>
            <a:r>
              <a:rPr sz="2000" dirty="0">
                <a:solidFill>
                  <a:srgbClr val="202020"/>
                </a:solidFill>
              </a:rPr>
              <a:t>қабылдауы,</a:t>
            </a:r>
            <a:r>
              <a:rPr sz="2000" spc="-120" dirty="0">
                <a:solidFill>
                  <a:srgbClr val="202020"/>
                </a:solidFill>
              </a:rPr>
              <a:t> </a:t>
            </a:r>
            <a:r>
              <a:rPr sz="2000" spc="-5" dirty="0">
                <a:solidFill>
                  <a:srgbClr val="202020"/>
                </a:solidFill>
              </a:rPr>
              <a:t>тануы, </a:t>
            </a:r>
            <a:r>
              <a:rPr sz="2000" spc="-484" dirty="0">
                <a:solidFill>
                  <a:srgbClr val="202020"/>
                </a:solidFill>
              </a:rPr>
              <a:t> </a:t>
            </a:r>
            <a:r>
              <a:rPr sz="2000" spc="-5" dirty="0">
                <a:solidFill>
                  <a:srgbClr val="202020"/>
                </a:solidFill>
              </a:rPr>
              <a:t>с</a:t>
            </a:r>
            <a:r>
              <a:rPr sz="2000" spc="5" dirty="0">
                <a:solidFill>
                  <a:srgbClr val="202020"/>
                </a:solidFill>
              </a:rPr>
              <a:t>о</a:t>
            </a:r>
            <a:r>
              <a:rPr sz="2000" spc="-10" dirty="0">
                <a:solidFill>
                  <a:srgbClr val="202020"/>
                </a:solidFill>
              </a:rPr>
              <a:t>н</a:t>
            </a:r>
            <a:r>
              <a:rPr sz="2000" spc="-5" dirty="0">
                <a:solidFill>
                  <a:srgbClr val="202020"/>
                </a:solidFill>
              </a:rPr>
              <a:t>ың</a:t>
            </a:r>
            <a:r>
              <a:rPr sz="2000" spc="-130" dirty="0">
                <a:solidFill>
                  <a:srgbClr val="202020"/>
                </a:solidFill>
              </a:rPr>
              <a:t> </a:t>
            </a:r>
            <a:r>
              <a:rPr sz="2000" spc="-10" dirty="0">
                <a:solidFill>
                  <a:srgbClr val="202020"/>
                </a:solidFill>
              </a:rPr>
              <a:t>н</a:t>
            </a:r>
            <a:r>
              <a:rPr sz="2000" dirty="0">
                <a:solidFill>
                  <a:srgbClr val="202020"/>
                </a:solidFill>
              </a:rPr>
              <a:t>ег</a:t>
            </a:r>
            <a:r>
              <a:rPr sz="2000" spc="-5" dirty="0">
                <a:solidFill>
                  <a:srgbClr val="202020"/>
                </a:solidFill>
              </a:rPr>
              <a:t>і</a:t>
            </a:r>
            <a:r>
              <a:rPr sz="2000" spc="-15" dirty="0">
                <a:solidFill>
                  <a:srgbClr val="202020"/>
                </a:solidFill>
              </a:rPr>
              <a:t>з</a:t>
            </a:r>
            <a:r>
              <a:rPr sz="2000" spc="-5" dirty="0">
                <a:solidFill>
                  <a:srgbClr val="202020"/>
                </a:solidFill>
              </a:rPr>
              <a:t>інде</a:t>
            </a:r>
            <a:r>
              <a:rPr sz="2000" spc="-180" dirty="0">
                <a:solidFill>
                  <a:srgbClr val="202020"/>
                </a:solidFill>
              </a:rPr>
              <a:t> </a:t>
            </a:r>
            <a:r>
              <a:rPr sz="2000" spc="5" dirty="0">
                <a:solidFill>
                  <a:srgbClr val="202020"/>
                </a:solidFill>
              </a:rPr>
              <a:t>ө</a:t>
            </a:r>
            <a:r>
              <a:rPr sz="2000" spc="-15" dirty="0">
                <a:solidFill>
                  <a:srgbClr val="202020"/>
                </a:solidFill>
              </a:rPr>
              <a:t>з</a:t>
            </a:r>
            <a:r>
              <a:rPr sz="2000" spc="5" dirty="0">
                <a:solidFill>
                  <a:srgbClr val="202020"/>
                </a:solidFill>
              </a:rPr>
              <a:t>а</a:t>
            </a:r>
            <a:r>
              <a:rPr sz="2000" spc="-10" dirty="0">
                <a:solidFill>
                  <a:srgbClr val="202020"/>
                </a:solidFill>
              </a:rPr>
              <a:t>р</a:t>
            </a:r>
            <a:r>
              <a:rPr sz="2000" spc="-5" dirty="0">
                <a:solidFill>
                  <a:srgbClr val="202020"/>
                </a:solidFill>
              </a:rPr>
              <a:t>а</a:t>
            </a:r>
            <a:r>
              <a:rPr sz="2000" spc="-155" dirty="0">
                <a:solidFill>
                  <a:srgbClr val="202020"/>
                </a:solidFill>
              </a:rPr>
              <a:t> </a:t>
            </a:r>
            <a:r>
              <a:rPr sz="2000" spc="20" dirty="0">
                <a:solidFill>
                  <a:srgbClr val="202020"/>
                </a:solidFill>
              </a:rPr>
              <a:t>т</a:t>
            </a:r>
            <a:r>
              <a:rPr sz="2000" spc="5" dirty="0">
                <a:solidFill>
                  <a:srgbClr val="202020"/>
                </a:solidFill>
              </a:rPr>
              <a:t>ү</a:t>
            </a:r>
            <a:r>
              <a:rPr sz="2000" spc="-5" dirty="0">
                <a:solidFill>
                  <a:srgbClr val="202020"/>
                </a:solidFill>
              </a:rPr>
              <a:t>сі</a:t>
            </a:r>
            <a:r>
              <a:rPr sz="2000" spc="-25" dirty="0">
                <a:solidFill>
                  <a:srgbClr val="202020"/>
                </a:solidFill>
              </a:rPr>
              <a:t>н</a:t>
            </a:r>
            <a:r>
              <a:rPr sz="2000" spc="-5" dirty="0">
                <a:solidFill>
                  <a:srgbClr val="202020"/>
                </a:solidFill>
              </a:rPr>
              <a:t>і</a:t>
            </a:r>
            <a:r>
              <a:rPr sz="2000" spc="-30" dirty="0">
                <a:solidFill>
                  <a:srgbClr val="202020"/>
                </a:solidFill>
              </a:rPr>
              <a:t>с</a:t>
            </a:r>
            <a:r>
              <a:rPr sz="2000" spc="45" dirty="0">
                <a:solidFill>
                  <a:srgbClr val="202020"/>
                </a:solidFill>
              </a:rPr>
              <a:t>т</a:t>
            </a:r>
            <a:r>
              <a:rPr sz="2000" spc="-5" dirty="0">
                <a:solidFill>
                  <a:srgbClr val="202020"/>
                </a:solidFill>
              </a:rPr>
              <a:t>і</a:t>
            </a:r>
            <a:r>
              <a:rPr sz="2000" spc="-30" dirty="0">
                <a:solidFill>
                  <a:srgbClr val="202020"/>
                </a:solidFill>
              </a:rPr>
              <a:t>к</a:t>
            </a:r>
            <a:r>
              <a:rPr sz="2000" spc="20" dirty="0">
                <a:solidFill>
                  <a:srgbClr val="202020"/>
                </a:solidFill>
              </a:rPr>
              <a:t>т</a:t>
            </a:r>
            <a:r>
              <a:rPr sz="2000" spc="-5" dirty="0">
                <a:solidFill>
                  <a:srgbClr val="202020"/>
                </a:solidFill>
              </a:rPr>
              <a:t>ің</a:t>
            </a:r>
            <a:r>
              <a:rPr sz="2000" spc="-125" dirty="0">
                <a:solidFill>
                  <a:srgbClr val="202020"/>
                </a:solidFill>
              </a:rPr>
              <a:t> </a:t>
            </a:r>
            <a:r>
              <a:rPr sz="2000" spc="-30" dirty="0">
                <a:solidFill>
                  <a:srgbClr val="202020"/>
                </a:solidFill>
              </a:rPr>
              <a:t>п</a:t>
            </a:r>
            <a:r>
              <a:rPr sz="2000" spc="5" dirty="0">
                <a:solidFill>
                  <a:srgbClr val="202020"/>
                </a:solidFill>
              </a:rPr>
              <a:t>а</a:t>
            </a:r>
            <a:r>
              <a:rPr sz="2000" spc="-10" dirty="0">
                <a:solidFill>
                  <a:srgbClr val="202020"/>
                </a:solidFill>
              </a:rPr>
              <a:t>йд</a:t>
            </a:r>
            <a:r>
              <a:rPr sz="2000" spc="-5" dirty="0">
                <a:solidFill>
                  <a:srgbClr val="202020"/>
                </a:solidFill>
              </a:rPr>
              <a:t>а</a:t>
            </a:r>
            <a:r>
              <a:rPr sz="2000" spc="-145" dirty="0">
                <a:solidFill>
                  <a:srgbClr val="202020"/>
                </a:solidFill>
              </a:rPr>
              <a:t> </a:t>
            </a:r>
            <a:r>
              <a:rPr sz="2000" spc="5" dirty="0">
                <a:solidFill>
                  <a:srgbClr val="202020"/>
                </a:solidFill>
              </a:rPr>
              <a:t>бо</a:t>
            </a:r>
            <a:r>
              <a:rPr sz="2000" dirty="0">
                <a:solidFill>
                  <a:srgbClr val="202020"/>
                </a:solidFill>
              </a:rPr>
              <a:t>л</a:t>
            </a:r>
            <a:r>
              <a:rPr sz="2000" spc="-10" dirty="0">
                <a:solidFill>
                  <a:srgbClr val="202020"/>
                </a:solidFill>
              </a:rPr>
              <a:t>ып</a:t>
            </a:r>
            <a:r>
              <a:rPr sz="2000" spc="-150" dirty="0">
                <a:solidFill>
                  <a:srgbClr val="202020"/>
                </a:solidFill>
              </a:rPr>
              <a:t> </a:t>
            </a:r>
            <a:r>
              <a:rPr sz="2000" spc="-10" dirty="0">
                <a:solidFill>
                  <a:srgbClr val="202020"/>
                </a:solidFill>
              </a:rPr>
              <a:t>қ</a:t>
            </a:r>
            <a:r>
              <a:rPr sz="2000" spc="-15" dirty="0">
                <a:solidFill>
                  <a:srgbClr val="202020"/>
                </a:solidFill>
              </a:rPr>
              <a:t>а</a:t>
            </a:r>
            <a:r>
              <a:rPr sz="2000" dirty="0">
                <a:solidFill>
                  <a:srgbClr val="202020"/>
                </a:solidFill>
              </a:rPr>
              <a:t>л</a:t>
            </a:r>
            <a:r>
              <a:rPr sz="2000" spc="-30" dirty="0">
                <a:solidFill>
                  <a:srgbClr val="202020"/>
                </a:solidFill>
              </a:rPr>
              <a:t>ып</a:t>
            </a:r>
            <a:r>
              <a:rPr sz="2000" spc="45" dirty="0">
                <a:solidFill>
                  <a:srgbClr val="202020"/>
                </a:solidFill>
              </a:rPr>
              <a:t>т</a:t>
            </a:r>
            <a:r>
              <a:rPr sz="2000" spc="5" dirty="0">
                <a:solidFill>
                  <a:srgbClr val="202020"/>
                </a:solidFill>
              </a:rPr>
              <a:t>а</a:t>
            </a:r>
            <a:r>
              <a:rPr sz="2000" spc="-25" dirty="0">
                <a:solidFill>
                  <a:srgbClr val="202020"/>
                </a:solidFill>
              </a:rPr>
              <a:t>с</a:t>
            </a:r>
            <a:r>
              <a:rPr sz="2000" spc="5" dirty="0">
                <a:solidFill>
                  <a:srgbClr val="202020"/>
                </a:solidFill>
              </a:rPr>
              <a:t>у</a:t>
            </a:r>
            <a:r>
              <a:rPr sz="2000" spc="-5" dirty="0">
                <a:solidFill>
                  <a:srgbClr val="202020"/>
                </a:solidFill>
              </a:rPr>
              <a:t>ы.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074545"/>
            <a:ext cx="9442577" cy="36591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61F0908-F0F3-4AC7-822B-B39CAAF2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8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172CEE-C66D-4CE8-BA0B-2B8B9420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834" y="153576"/>
            <a:ext cx="9331036" cy="872548"/>
          </a:xfrm>
        </p:spPr>
        <p:txBody>
          <a:bodyPr/>
          <a:lstStyle/>
          <a:p>
            <a:r>
              <a:rPr lang="kk-K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ҚАРАСТЫРЫЛАТЫН СҰРАҚТАР</a:t>
            </a:r>
            <a:r>
              <a:rPr lang="kk-KZ" b="1" dirty="0">
                <a:latin typeface="+mn-lt"/>
              </a:rPr>
              <a:t>.</a:t>
            </a:r>
            <a:endParaRPr lang="ru-RU" b="1" dirty="0">
              <a:latin typeface="+mn-lt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365A2DB8-0969-4898-A2AF-794FC185BE8D}"/>
              </a:ext>
            </a:extLst>
          </p:cNvPr>
          <p:cNvGrpSpPr>
            <a:grpSpLocks/>
          </p:cNvGrpSpPr>
          <p:nvPr/>
        </p:nvGrpSpPr>
        <p:grpSpPr bwMode="auto">
          <a:xfrm>
            <a:off x="2038910" y="1694191"/>
            <a:ext cx="520701" cy="479425"/>
            <a:chOff x="1248" y="2030"/>
            <a:chExt cx="328" cy="302"/>
          </a:xfrm>
        </p:grpSpPr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F59B59F4-C52A-4989-BD2F-5347CF4C95C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Text Box 11">
              <a:extLst>
                <a:ext uri="{FF2B5EF4-FFF2-40B4-BE49-F238E27FC236}">
                  <a16:creationId xmlns="" xmlns:a16="http://schemas.microsoft.com/office/drawing/2014/main" id="{9B2AFEEB-2407-4E5F-9C06-522D2A5DB80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="" xmlns:a16="http://schemas.microsoft.com/office/drawing/2014/main" id="{7DFF61E6-22C4-4368-833F-36AFBA60F677}"/>
              </a:ext>
            </a:extLst>
          </p:cNvPr>
          <p:cNvGrpSpPr>
            <a:grpSpLocks/>
          </p:cNvGrpSpPr>
          <p:nvPr/>
        </p:nvGrpSpPr>
        <p:grpSpPr bwMode="auto">
          <a:xfrm>
            <a:off x="2022526" y="3209394"/>
            <a:ext cx="703009" cy="659327"/>
            <a:chOff x="1197" y="2654"/>
            <a:chExt cx="448" cy="351"/>
          </a:xfrm>
        </p:grpSpPr>
        <p:sp>
          <p:nvSpPr>
            <p:cNvPr id="15" name="Line 13">
              <a:extLst>
                <a:ext uri="{FF2B5EF4-FFF2-40B4-BE49-F238E27FC236}">
                  <a16:creationId xmlns="" xmlns:a16="http://schemas.microsoft.com/office/drawing/2014/main" id="{FFEA4EA2-5CDE-495D-82F2-ACB14C765C68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1408" y="2990"/>
              <a:ext cx="32" cy="1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F3A97DA9-E108-4073-841F-339B666B9D4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26" y="2625"/>
              <a:ext cx="281" cy="340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18" name="Text Box 16">
              <a:extLst>
                <a:ext uri="{FF2B5EF4-FFF2-40B4-BE49-F238E27FC236}">
                  <a16:creationId xmlns="" xmlns:a16="http://schemas.microsoft.com/office/drawing/2014/main" id="{4537AEEB-10BA-44C1-917F-1D763B8E21A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349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="" xmlns:a16="http://schemas.microsoft.com/office/drawing/2014/main" id="{09086323-450B-4D9F-B21E-E49DA524AF19}"/>
              </a:ext>
            </a:extLst>
          </p:cNvPr>
          <p:cNvGrpSpPr>
            <a:grpSpLocks/>
          </p:cNvGrpSpPr>
          <p:nvPr/>
        </p:nvGrpSpPr>
        <p:grpSpPr bwMode="auto">
          <a:xfrm>
            <a:off x="2115111" y="4876617"/>
            <a:ext cx="520701" cy="554038"/>
            <a:chOff x="1248" y="3230"/>
            <a:chExt cx="328" cy="349"/>
          </a:xfrm>
        </p:grpSpPr>
        <p:sp>
          <p:nvSpPr>
            <p:cNvPr id="20" name="Line 18">
              <a:extLst>
                <a:ext uri="{FF2B5EF4-FFF2-40B4-BE49-F238E27FC236}">
                  <a16:creationId xmlns="" xmlns:a16="http://schemas.microsoft.com/office/drawing/2014/main" id="{79743CA4-9B6D-4229-9CA0-FF082860C52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1" y="3532"/>
              <a:ext cx="9" cy="4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="" xmlns:a16="http://schemas.microsoft.com/office/drawing/2014/main" id="{42B8D6C0-6BE7-4CF2-9F2C-FB8F692FA75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0F4CFD02-BFC4-4CCB-A266-3084892A962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48000" y="3118021"/>
            <a:ext cx="6096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Адамдардың </a:t>
            </a:r>
            <a:r>
              <a:rPr lang="kk-KZ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бір-бірін қабылдау түрлері</a:t>
            </a:r>
            <a:r>
              <a:rPr lang="kk-KZ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5362" y="1716416"/>
            <a:ext cx="246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Әлеуметтік</a:t>
            </a:r>
            <a:r>
              <a:rPr lang="ru-RU" dirty="0" smtClean="0"/>
              <a:t> </a:t>
            </a:r>
            <a:r>
              <a:rPr lang="ru-RU" dirty="0"/>
              <a:t>перцепция.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4478" y="4931663"/>
            <a:ext cx="252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Казуалды</a:t>
            </a:r>
            <a:r>
              <a:rPr lang="ru-RU" dirty="0" smtClean="0"/>
              <a:t> </a:t>
            </a:r>
            <a:r>
              <a:rPr lang="ru-RU" dirty="0" err="1"/>
              <a:t>атрибуциясы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79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9526" y="1112023"/>
            <a:ext cx="53386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0" dirty="0" smtClean="0">
                <a:solidFill>
                  <a:srgbClr val="111111"/>
                </a:solidFill>
                <a:effectLst/>
                <a:latin typeface="inherit"/>
              </a:rPr>
              <a:t>      </a:t>
            </a:r>
            <a:r>
              <a:rPr lang="ru-RU" b="1" i="0" dirty="0" err="1" smtClean="0">
                <a:solidFill>
                  <a:srgbClr val="111111"/>
                </a:solidFill>
                <a:effectLst/>
                <a:latin typeface="inherit"/>
              </a:rPr>
              <a:t>Қарым-қатынастың жақтары.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 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Қарым-қатынастың-коммуникативті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,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интерактивті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және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перцептивті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делінетін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үш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жағы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болады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.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Қарым-қатынастың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коммушікативті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жағы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(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латын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. </a:t>
            </a:r>
            <a:r>
              <a:rPr lang="en-US" b="0" i="0" dirty="0" err="1" smtClean="0">
                <a:solidFill>
                  <a:srgbClr val="111111"/>
                </a:solidFill>
                <a:effectLst/>
                <a:latin typeface="raleway"/>
              </a:rPr>
              <a:t>communicatio</a:t>
            </a:r>
            <a:r>
              <a:rPr lang="en-US" b="0" i="0" dirty="0" smtClean="0">
                <a:solidFill>
                  <a:srgbClr val="111111"/>
                </a:solidFill>
                <a:effectLst/>
                <a:latin typeface="raleway"/>
              </a:rPr>
              <a:t> —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біріктіремін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,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байланыстырамын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) —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адамдардың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танымдық-еңбек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үрдісіндегі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өзара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әрекеттесуінің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—ой,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ақпарат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,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идеялар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алмасуының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өзіндік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жүзеге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асырылу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формасы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.</a:t>
            </a:r>
          </a:p>
          <a:p>
            <a:pPr fontAlgn="base"/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Қарым-қатынастың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түрлері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.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Қарым-қатынастың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көптеген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түрлері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болады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.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Адамдарды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бір-бірімен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кездестіріп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,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пікірлесуге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алып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келетін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қозғаушы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күштердің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(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себептердің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)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сипатын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қарай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қарым-қатынас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—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ресми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және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бейресми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деп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raleway"/>
              </a:rPr>
              <a:t>бөлінеді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raleway"/>
              </a:rPr>
              <a:t>.</a:t>
            </a:r>
            <a:endParaRPr lang="ru-RU" b="0" i="0" dirty="0">
              <a:solidFill>
                <a:srgbClr val="111111"/>
              </a:solidFill>
              <a:effectLst/>
              <a:latin typeface="raleway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5551" r="15933"/>
          <a:stretch/>
        </p:blipFill>
        <p:spPr>
          <a:xfrm>
            <a:off x="1089891" y="1418456"/>
            <a:ext cx="4205681" cy="3634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0960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3">
            <a:extLst>
              <a:ext uri="{FF2B5EF4-FFF2-40B4-BE49-F238E27FC236}">
                <a16:creationId xmlns:a16="http://schemas.microsoft.com/office/drawing/2014/main" xmlns="" id="{4E1D354B-D0A7-4E7D-8274-55785FB15780}"/>
              </a:ext>
            </a:extLst>
          </p:cNvPr>
          <p:cNvGrpSpPr>
            <a:grpSpLocks/>
          </p:cNvGrpSpPr>
          <p:nvPr/>
        </p:nvGrpSpPr>
        <p:grpSpPr bwMode="auto">
          <a:xfrm>
            <a:off x="865593" y="1154949"/>
            <a:ext cx="10206990" cy="4360545"/>
            <a:chOff x="743" y="1311"/>
            <a:chExt cx="3572" cy="763"/>
          </a:xfrm>
        </p:grpSpPr>
        <p:cxnSp>
          <p:nvCxnSpPr>
            <p:cNvPr id="3" name="_s1028">
              <a:extLst>
                <a:ext uri="{FF2B5EF4-FFF2-40B4-BE49-F238E27FC236}">
                  <a16:creationId xmlns:a16="http://schemas.microsoft.com/office/drawing/2014/main" xmlns="" id="{0C455935-0BC1-4F58-A826-ACD277EDE991}"/>
                </a:ext>
              </a:extLst>
            </p:cNvPr>
            <p:cNvCxnSpPr>
              <a:cxnSpLocks noChangeShapeType="1"/>
              <a:stCxn id="9" idx="6"/>
              <a:endCxn id="6" idx="2"/>
            </p:cNvCxnSpPr>
            <p:nvPr/>
          </p:nvCxnSpPr>
          <p:spPr bwMode="auto">
            <a:xfrm rot="16200000" flipV="1">
              <a:off x="3103" y="921"/>
              <a:ext cx="102" cy="125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" name="_s1029">
              <a:extLst>
                <a:ext uri="{FF2B5EF4-FFF2-40B4-BE49-F238E27FC236}">
                  <a16:creationId xmlns:a16="http://schemas.microsoft.com/office/drawing/2014/main" xmlns="" id="{07934A9D-6C63-4F65-8513-D72FACB1B302}"/>
                </a:ext>
              </a:extLst>
            </p:cNvPr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 rot="5400000" flipH="1" flipV="1">
              <a:off x="2445" y="1578"/>
              <a:ext cx="159" cy="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_s1030">
              <a:extLst>
                <a:ext uri="{FF2B5EF4-FFF2-40B4-BE49-F238E27FC236}">
                  <a16:creationId xmlns:a16="http://schemas.microsoft.com/office/drawing/2014/main" xmlns="" id="{223A1D35-C88F-4D65-8F9F-3773F8968F63}"/>
                </a:ext>
              </a:extLst>
            </p:cNvPr>
            <p:cNvCxnSpPr>
              <a:cxnSpLocks noChangeShapeType="1"/>
              <a:stCxn id="7" idx="6"/>
              <a:endCxn id="6" idx="2"/>
            </p:cNvCxnSpPr>
            <p:nvPr/>
          </p:nvCxnSpPr>
          <p:spPr bwMode="auto">
            <a:xfrm rot="5400000" flipH="1" flipV="1">
              <a:off x="1859" y="911"/>
              <a:ext cx="78" cy="125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_s1031">
              <a:extLst>
                <a:ext uri="{FF2B5EF4-FFF2-40B4-BE49-F238E27FC236}">
                  <a16:creationId xmlns:a16="http://schemas.microsoft.com/office/drawing/2014/main" xmlns="" id="{A57DEDC3-CC5D-4C93-A17E-ECD8FF86F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1311"/>
              <a:ext cx="2160" cy="18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Қ</a:t>
              </a:r>
              <a:r>
                <a:rPr kumimoji="0" lang="kk-KZ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арым-қатынастың </a:t>
              </a:r>
              <a:endParaRPr kumimoji="0" lang="kk-KZ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құрылымы</a:t>
              </a:r>
              <a:endParaRPr kumimoji="0" lang="ru-RU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7" name="_s1032">
              <a:extLst>
                <a:ext uri="{FF2B5EF4-FFF2-40B4-BE49-F238E27FC236}">
                  <a16:creationId xmlns:a16="http://schemas.microsoft.com/office/drawing/2014/main" xmlns="" id="{51731356-6C8F-4A76-A526-C01511606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" y="1577"/>
              <a:ext cx="1056" cy="37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en-US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Коммуникативті</a:t>
              </a:r>
              <a:endParaRPr lang="ru-RU" altLang="en-US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en-US" sz="21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-ақпарат алмасу;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en-US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-ақпарат</a:t>
              </a:r>
              <a:r>
                <a:rPr kumimoji="0" lang="kk-KZ" altLang="en-US" sz="21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 беру;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en-US" sz="2100" baseline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-ақпарат</a:t>
              </a:r>
              <a:r>
                <a:rPr lang="kk-KZ" altLang="en-US" sz="21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 тарату;</a:t>
              </a:r>
              <a:endParaRPr kumimoji="0" lang="kk-KZ" alt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8" name="_s1033">
              <a:extLst>
                <a:ext uri="{FF2B5EF4-FFF2-40B4-BE49-F238E27FC236}">
                  <a16:creationId xmlns:a16="http://schemas.microsoft.com/office/drawing/2014/main" xmlns="" id="{BD9EA2CF-F516-4969-92B4-6E60EC5E2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8" y="1658"/>
              <a:ext cx="1073" cy="416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en-US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Интерактивті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en-US" sz="21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-ынтымақтастық;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en-US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-қарсылық;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en-US" sz="21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-бұйыру;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en-US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-тығыз</a:t>
              </a:r>
              <a:r>
                <a:rPr kumimoji="0" lang="kk-KZ" altLang="en-US" sz="21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 қарым-қатынас;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en-US" sz="2100" baseline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-компромисс;</a:t>
              </a:r>
              <a:endParaRPr kumimoji="0" lang="ru-RU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9" name="_s1034">
              <a:extLst>
                <a:ext uri="{FF2B5EF4-FFF2-40B4-BE49-F238E27FC236}">
                  <a16:creationId xmlns:a16="http://schemas.microsoft.com/office/drawing/2014/main" xmlns="" id="{1DA06CB0-CA8B-416F-843D-7EDB3A8DB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1601"/>
              <a:ext cx="1065" cy="354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en-US" sz="2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Перцептивті </a:t>
              </a:r>
              <a:r>
                <a:rPr kumimoji="0" lang="kk-KZ" altLang="en-US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en-US" sz="21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-идентификация;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en-US" sz="2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-эмпатия;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en-US" sz="21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-аттракция;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en-US" sz="2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-рефлексия;</a:t>
              </a:r>
              <a:endParaRPr kumimoji="0" lang="ru-RU" altLang="en-US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17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55735"/>
            <a:ext cx="6696363" cy="387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575"/>
              </a:spcAft>
            </a:pPr>
            <a:r>
              <a:rPr lang="kk-KZ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Қарым </a:t>
            </a:r>
            <a:r>
              <a:rPr lang="kk-KZ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қатынастың перцептивті түрі .</a:t>
            </a:r>
            <a:endParaRPr lang="ru-RU" sz="12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Әлеуметтенген перцепция процесі субъектінің сыртқы көрінісін бағалау, психологиялық ерекшеліктері, бақылап отырған бейне немесе объектінің әрекеттері және қылықтары нәтижесінде субъектінің әлеуметтенген перцепциясында бақыланған объектіге нақтылы қарым – қатынас қалыптасады, оның мінез – құлқының мүмкіндігі туралы анықтама қалыптасады. Қабылдау процесі негізінде серіктестердің бір – бірімен қарым – қатынасында өзара іс - әрекеті қалыптасады.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 перцепцияның механизмдері: рефлексия, идентификация, стереотипизация, эмпатия, аттракция, бағдарға ықпал.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575"/>
              </a:spcAft>
            </a:pP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7236" y="3001084"/>
            <a:ext cx="2947133" cy="29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1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E763BA75-926D-447E-9DC9-00F2D3333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76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5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1C6EACF-7466-4FAF-9647-7B1AC7632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26" y="-70904"/>
            <a:ext cx="10766436" cy="685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9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5D972404-6E48-4873-B7F5-E517268F8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742" y="0"/>
            <a:ext cx="10040644" cy="709325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lang="kk-KZ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x-none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Психологиядағы</a:t>
            </a:r>
            <a:r>
              <a:rPr lang="x-none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endParaRPr lang="x-none" sz="7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Психологиядағы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сезімдер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тікелей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еткен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психикадағы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құбылыстардың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сипаттамалық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қасиеттерін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Ұзақ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қабылдаудағы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пікірталас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Ассоциативті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психология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психиканың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негізгі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элементтері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түсіндіреді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Философия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сезімнің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сезімге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негізделгені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идеяны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сынға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алды.ХХ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ғасырда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психологияда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кейбір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өзгерістер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атомдық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сенсорлық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жиынтығы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қарастырылмайды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бірақ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құрылымдық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интегралдық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феномен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түсінікті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Дж. Гибсон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әлемнен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алудың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белсенді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қабылдайды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қабылданатын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ақпараттарды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зерттеуді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қамтиды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Осылайша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процесс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адамға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мұқтаждықтарына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қоршаған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әлемнің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қасиеттерін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жағдайдағы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әрекетін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психолог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У.Нессер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психологиядағы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әртүрлі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объектілер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схемалары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осы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барлық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әлемнің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схемалары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іске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асырылатын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сыртқы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әлемдегі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объектілерден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үдерісі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схемалар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тәжірибе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барысында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алынады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сондай-ақ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біткен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тақырыптар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бар.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Ұқсас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қабылдаған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мәліметтерді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санаттау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яғни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объектілердің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санатына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жатқызылған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объектілерді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тағайындау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санайтын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когнитивтік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психологияның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адвокаттары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Кейбір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санаттар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біткен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қоршаған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табиғат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бала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санатқа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жататын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тақырыптар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ақпарат,бірақ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пәндер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жататын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санаттар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тәжірибеде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алынады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ақыл-ойында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анализаторға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тікелей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жүзеге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асырылады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әдістері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ететін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жүйеге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өздеріне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болып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жатқанын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оларға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қалай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ететінін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түсінеді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процесс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бұрын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кейбір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сезімнің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жиынтығы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қасиеттердің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қарапайым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қауымдастығының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салдары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сипатталған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Дегенмен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психологтардың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қабылдайтын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бөліктері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сенсорлық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танымның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нәтижесі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болатын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жинағы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қалдырылады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сапалық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локализация,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күш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қасиеттердің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субъективті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тәжірибесі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түсіндіріледі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Мұндай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анықтама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сондықтан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замандастар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процесті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интегралдық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объектілердің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құбылыстардың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көрінісі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сипаттайды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ынталандырулардан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ауытқып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ынталандырғышты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пішін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салмақ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дәм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мезгілде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ажыратады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сондай-ақ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сипаттамалар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топтарын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біріктіреді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белгілердің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қабылданған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кешені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субъекттің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білімдерімен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салыстырады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7331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43AB92C3-A036-456F-867B-1F8F2312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206" y="4603895"/>
            <a:ext cx="8620526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Сонымен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перцепция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сыртқы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бәлгілерін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оны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тұлғалық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психологиялық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сипаттамаларымен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сәйкестендіру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талдап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түсіну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соның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негізінде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келешектегі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іс-әрекеттерін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болжау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пікірге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жақын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перцепцияның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төрт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функциясы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бар: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өзін-өзі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тануы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партнерін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тануы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өзара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түсініктік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жағдайында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бірлескен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іс-әрекет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пен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эмоциялық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қатынастардың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іске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асырылуы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перцепцияны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қарастырғанда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мәселеге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көңіл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аудару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қажет-қабылданатын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(субъект)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психологиялық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ерекшеліктерін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зерттеуге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екіншіден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адамарлық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бейнелеу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механизмдердің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талдауына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x-non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0899D11-2338-48BE-BD33-A09D8FE5FB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58950" y="76200"/>
            <a:ext cx="10433050" cy="7399338"/>
          </a:xfrm>
        </p:spPr>
        <p:txBody>
          <a:bodyPr>
            <a:normAutofit/>
          </a:bodyPr>
          <a:lstStyle/>
          <a:p>
            <a:r>
              <a:rPr lang="x-none" sz="21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</a:t>
            </a:r>
            <a:r>
              <a:rPr lang="kk-KZ" sz="21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</a:t>
            </a:r>
            <a:r>
              <a:rPr lang="x-none" sz="2100" b="1" kern="0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тивті</a:t>
            </a:r>
            <a:r>
              <a:rPr lang="x-none" sz="21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100" b="1" kern="0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x-none" sz="21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100" b="1" kern="0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x-none" sz="21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100" b="1" kern="0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x-none" sz="21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100" b="1" kern="0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механизмдері</a:t>
            </a:r>
            <a:endParaRPr lang="x-none" sz="2100" b="1" kern="0" dirty="0">
              <a:solidFill>
                <a:srgbClr val="2F549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адамаралық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қарым-қатынастың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табысты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іске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асырылуы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қатысушылар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арасында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өзара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түсініктік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болғанда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Өзара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түсініктіктің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жағынан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басқаның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мақсат-мүддесін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мотивтен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бағдарын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түсіну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екіншіден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түсіну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мүдде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мотивтен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бағдарлы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бөлісу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түрінде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көрінеді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Осы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қарым-қатынасқа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түсушінің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қабылдауының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яғни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қарым-қатынастың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үшінші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құрамды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бөлігі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перцептивті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айтылып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перцепция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ұғымы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мағынада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перцептивті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процестердің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детерминантасы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қолданылады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терминді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1947 ж.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енгізген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Дж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Брунер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Бірақ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перцепция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онымен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шектеліп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қоймайды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қозғағанда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жалпы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перцепция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ішіндегі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адамаралық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перцепция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ішіндегі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адамаралық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перцепция,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адамдардың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өзара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айтылады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Сонымен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бірге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адамдардың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термин де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онша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дәл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жағдадйда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адамдардың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тануы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түсінуі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ұғым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тұрғысында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қарастырылып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тану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ұғымы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сыртқы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пішінін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қабылдаумен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қатар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ұстауы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мүдделері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ой,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қабілеттері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эмоциялары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бағдарлары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тұрғысында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өзіндік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ой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елестерінің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қалыптасуын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қамтиды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қатынасқа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түсушілер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арасындағы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эмоциялық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қатынастардың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қамтылады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B239B3B-A169-4DFE-BD9A-F091E5616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3" y="4003650"/>
            <a:ext cx="3142814" cy="252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6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468BE13C78A74F9E2D3FF25FA7BAAF" ma:contentTypeVersion="2" ma:contentTypeDescription="Создание документа." ma:contentTypeScope="" ma:versionID="63aa73a8f42ca44c56a1661b6f524604">
  <xsd:schema xmlns:xsd="http://www.w3.org/2001/XMLSchema" xmlns:xs="http://www.w3.org/2001/XMLSchema" xmlns:p="http://schemas.microsoft.com/office/2006/metadata/properties" xmlns:ns2="b335bf17-9338-4b68-b6ba-4c6ecbcb9df0" targetNamespace="http://schemas.microsoft.com/office/2006/metadata/properties" ma:root="true" ma:fieldsID="cdedb574239d7e340a75309ec1c182d3" ns2:_="">
    <xsd:import namespace="b335bf17-9338-4b68-b6ba-4c6ecbcb9d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5bf17-9338-4b68-b6ba-4c6ecbcb9d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C6C17B-1E7F-4D16-AC08-555A004E10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41815A-2B47-4EEE-8C81-BA587702C0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5bf17-9338-4b68-b6ba-4c6ecbcb9d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437EF6-38B6-4C06-A49D-8C3650355A6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243</TotalTime>
  <Words>777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inherit</vt:lpstr>
      <vt:lpstr>raleway</vt:lpstr>
      <vt:lpstr>Times New Roman</vt:lpstr>
      <vt:lpstr>Тема Office</vt:lpstr>
      <vt:lpstr>Презентация PowerPoint</vt:lpstr>
      <vt:lpstr>ҚАРАСТЫРЫЛАТЫН СҰРАҚТАР.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Сонымен әлеументтік перцепция адамның сыртқы бәлгілерін қабылдау, оны жеке тұлғалық психологиялық сипаттамаларымен сәйкестендіру, талдап түсіну, соның негізінде келешектегі іс-әрекеттерін болжау деген пікірге жақын. Әлеументтік перцепцияның төрт функциясы бар: өзін-өзі тануы, қарым-қатынас партнерін тануы, өзара түсініктік жағдайында бірлескен іс-әрекет пен эмоциялық қатынастардың іске асырылуы. Әлеументтік перцепцияны қарастырғанда екі мәселеге көңіл аудару қажет-қабылданатын адамның (субъект) психологиялық және әлеументтік ерекшеліктерін зерттеуге, екіншіден жеке адамарлық бейнелеу механизмдердің талдауына. </vt:lpstr>
      <vt:lpstr>Перцептивті жағы – қарым-қатынасқа түсушілердің бір-бірін қабылдауы, тануы,  соның негізінде өзара түсіністіктің пайда болып қалыптасуы.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Gulnur Yesbergenova</cp:lastModifiedBy>
  <cp:revision>9</cp:revision>
  <dcterms:created xsi:type="dcterms:W3CDTF">2021-04-14T06:20:01Z</dcterms:created>
  <dcterms:modified xsi:type="dcterms:W3CDTF">2022-06-24T08:04:50Z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0x010100DC468BE13C78A74F9E2D3FF25FA7BAAF</vt:lpwstr>
  </property>
</Properties>
</file>