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312" r:id="rId2"/>
    <p:sldId id="313" r:id="rId3"/>
    <p:sldId id="314" r:id="rId4"/>
    <p:sldId id="315" r:id="rId5"/>
    <p:sldId id="316" r:id="rId6"/>
    <p:sldId id="317" r:id="rId7"/>
    <p:sldId id="318" r:id="rId8"/>
    <p:sldId id="319" r:id="rId9"/>
    <p:sldId id="320" r:id="rId10"/>
    <p:sldId id="333" r:id="rId11"/>
    <p:sldId id="321" r:id="rId12"/>
    <p:sldId id="322"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23" r:id="rId26"/>
    <p:sldId id="331" r:id="rId27"/>
    <p:sldId id="332" r:id="rId28"/>
    <p:sldId id="324" r:id="rId29"/>
    <p:sldId id="265" r:id="rId30"/>
    <p:sldId id="266" r:id="rId31"/>
    <p:sldId id="275" r:id="rId32"/>
    <p:sldId id="276" r:id="rId33"/>
    <p:sldId id="260" r:id="rId34"/>
    <p:sldId id="261" r:id="rId35"/>
    <p:sldId id="277" r:id="rId36"/>
    <p:sldId id="330" r:id="rId37"/>
    <p:sldId id="262" r:id="rId38"/>
    <p:sldId id="325" r:id="rId39"/>
    <p:sldId id="270" r:id="rId40"/>
    <p:sldId id="326" r:id="rId41"/>
    <p:sldId id="328" r:id="rId42"/>
    <p:sldId id="327" r:id="rId43"/>
    <p:sldId id="271" r:id="rId44"/>
    <p:sldId id="329" r:id="rId45"/>
    <p:sldId id="279" r:id="rId46"/>
  </p:sldIdLst>
  <p:sldSz cx="9144000" cy="6858000" type="screen4x3"/>
  <p:notesSz cx="6858000" cy="9144000"/>
  <p:custDataLst>
    <p:tags r:id="rId4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FF66"/>
    <a:srgbClr val="99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7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042EA-5B28-47A4-A9CF-60928126947D}" type="datetimeFigureOut">
              <a:rPr lang="ru-RU" smtClean="0"/>
              <a:pPr/>
              <a:t>09.04.2015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AE8E5-133D-4E1C-B091-0971A593F8C3}" type="slidenum">
              <a:rPr lang="ru-RU" smtClean="0"/>
              <a:pPr/>
              <a:t>‹#›</a:t>
            </a:fld>
            <a:endParaRPr lang="ru-RU"/>
          </a:p>
        </p:txBody>
      </p:sp>
    </p:spTree>
    <p:extLst>
      <p:ext uri="{BB962C8B-B14F-4D97-AF65-F5344CB8AC3E}">
        <p14:creationId xmlns:p14="http://schemas.microsoft.com/office/powerpoint/2010/main" xmlns="" val="29429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28</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39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43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45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30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31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32</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33</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34</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35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C0AE8E5-133D-4E1C-B091-0971A593F8C3}" type="slidenum">
              <a:rPr lang="ru-RU" smtClean="0"/>
              <a:pPr/>
              <a:t>37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79BD6F5-C744-4F16-BE45-63A37448628E}"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CBA013-742B-425C-8399-02986C96FB8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9BD6F5-C744-4F16-BE45-63A37448628E}"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CBA013-742B-425C-8399-02986C96FB8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9BD6F5-C744-4F16-BE45-63A37448628E}"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CBA013-742B-425C-8399-02986C96FB8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9BD6F5-C744-4F16-BE45-63A37448628E}"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CBA013-742B-425C-8399-02986C96FB8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79BD6F5-C744-4F16-BE45-63A37448628E}"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CBA013-742B-425C-8399-02986C96FB8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79BD6F5-C744-4F16-BE45-63A37448628E}" type="datetimeFigureOut">
              <a:rPr lang="ru-RU" smtClean="0"/>
              <a:pPr/>
              <a:t>09.04.2015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CBA013-742B-425C-8399-02986C96FB8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9BD6F5-C744-4F16-BE45-63A37448628E}" type="datetimeFigureOut">
              <a:rPr lang="ru-RU" smtClean="0"/>
              <a:pPr/>
              <a:t>09.04.2015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CBA013-742B-425C-8399-02986C96FB8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79BD6F5-C744-4F16-BE45-63A37448628E}" type="datetimeFigureOut">
              <a:rPr lang="ru-RU" smtClean="0"/>
              <a:pPr/>
              <a:t>09.04.2015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CBA013-742B-425C-8399-02986C96FB8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9BD6F5-C744-4F16-BE45-63A37448628E}" type="datetimeFigureOut">
              <a:rPr lang="ru-RU" smtClean="0"/>
              <a:pPr/>
              <a:t>09.04.2015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CBA013-742B-425C-8399-02986C96FB8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9BD6F5-C744-4F16-BE45-63A37448628E}" type="datetimeFigureOut">
              <a:rPr lang="ru-RU" smtClean="0"/>
              <a:pPr/>
              <a:t>09.04.2015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CBA013-742B-425C-8399-02986C96FB8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9BD6F5-C744-4F16-BE45-63A37448628E}" type="datetimeFigureOut">
              <a:rPr lang="ru-RU" smtClean="0"/>
              <a:pPr/>
              <a:t>09.04.2015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CBA013-742B-425C-8399-02986C96FB8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BD6F5-C744-4F16-BE45-63A37448628E}" type="datetimeFigureOut">
              <a:rPr lang="ru-RU" smtClean="0"/>
              <a:pPr/>
              <a:t>09.04.2015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BA013-742B-425C-8399-02986C96FB8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http://psyberia.ru/img/prohorov.jpg" TargetMode="Externa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gif"/></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http://psyberia.ru/img/voloshin.jpg" TargetMode="External"/><Relationship Id="rId5" Type="http://schemas.openxmlformats.org/officeDocument/2006/relationships/image" Target="../media/image28.jpeg"/><Relationship Id="rId4" Type="http://schemas.openxmlformats.org/officeDocument/2006/relationships/image" Target="http://psyberia.ru/img/girinovsky01.jp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http://dere.com.ua/library/tsenev/images/putin02.jpg" TargetMode="External"/><Relationship Id="rId5" Type="http://schemas.openxmlformats.org/officeDocument/2006/relationships/image" Target="../media/image42.jpeg"/><Relationship Id="rId4" Type="http://schemas.openxmlformats.org/officeDocument/2006/relationships/image" Target="http://dere.com.ua/library/tsenev/images/putin01.jp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642910" y="1071546"/>
            <a:ext cx="7858180" cy="485778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latin typeface="Times New Roman" pitchFamily="18" charset="0"/>
                <a:cs typeface="Times New Roman" pitchFamily="18" charset="0"/>
              </a:rPr>
              <a:t>ҚАРЫМ-ҚАТЫНАСТЫҢ КОММУНИКАТИВТІ ЖАҒЫ</a:t>
            </a:r>
            <a:endParaRPr lang="ru-RU" sz="32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4143404" cy="4154984"/>
          </a:xfrm>
          <a:prstGeom prst="rect">
            <a:avLst/>
          </a:prstGeom>
          <a:solidFill>
            <a:srgbClr val="FFFF66"/>
          </a:solidFill>
        </p:spPr>
        <p:txBody>
          <a:bodyPr wrap="square">
            <a:spAutoFit/>
          </a:bodyPr>
          <a:lstStyle/>
          <a:p>
            <a:pPr lvl="0" algn="just"/>
            <a:r>
              <a:rPr lang="ru-RU" sz="2400" b="1" dirty="0" err="1" smtClean="0">
                <a:solidFill>
                  <a:srgbClr val="C00000"/>
                </a:solidFill>
                <a:latin typeface="Times New Roman" pitchFamily="18" charset="0"/>
                <a:cs typeface="Times New Roman" pitchFamily="18" charset="0"/>
              </a:rPr>
              <a:t>Ауызша</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сөйлеуді қамтамасыз ететін</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Броктың сөз-қозғалыс орталығы.</a:t>
            </a:r>
            <a:r>
              <a:rPr lang="ru-RU" sz="2400" b="1" dirty="0" smtClean="0">
                <a:solidFill>
                  <a:srgbClr val="C00000"/>
                </a:solidFill>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Бұл орталық зақымданған жағдайда адам</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дыбыстарды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айта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алғанымен </a:t>
            </a:r>
            <a:r>
              <a:rPr lang="ru-RU" sz="2400" b="1" dirty="0" smtClean="0">
                <a:latin typeface="Times New Roman" pitchFamily="18" charset="0"/>
                <a:cs typeface="Times New Roman" pitchFamily="18" charset="0"/>
              </a:rPr>
              <a:t>(</a:t>
            </a:r>
            <a:r>
              <a:rPr lang="ru-RU" sz="2400" b="1" dirty="0" err="1" smtClean="0">
                <a:latin typeface="Times New Roman" pitchFamily="18" charset="0"/>
                <a:cs typeface="Times New Roman" pitchFamily="18" charset="0"/>
              </a:rPr>
              <a:t>оларды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сөздерге байланыстыра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алмағандықтан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ауызша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сөйлеу мүмкіндігі жойылады</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pic>
        <p:nvPicPr>
          <p:cNvPr id="3" name="Picture 4" descr="http://www.vitasite.ru/files/images/030_1.jpg"/>
          <p:cNvPicPr>
            <a:picLocks noChangeAspect="1" noChangeArrowheads="1"/>
          </p:cNvPicPr>
          <p:nvPr/>
        </p:nvPicPr>
        <p:blipFill>
          <a:blip r:embed="rId2" cstate="print"/>
          <a:srcRect/>
          <a:stretch>
            <a:fillRect/>
          </a:stretch>
        </p:blipFill>
        <p:spPr bwMode="auto">
          <a:xfrm>
            <a:off x="4572000" y="357166"/>
            <a:ext cx="4572000" cy="3571900"/>
          </a:xfrm>
          <a:prstGeom prst="rect">
            <a:avLst/>
          </a:prstGeom>
          <a:noFill/>
        </p:spPr>
      </p:pic>
      <p:sp>
        <p:nvSpPr>
          <p:cNvPr id="4" name="TextBox 3"/>
          <p:cNvSpPr txBox="1"/>
          <p:nvPr/>
        </p:nvSpPr>
        <p:spPr>
          <a:xfrm>
            <a:off x="285720" y="4643446"/>
            <a:ext cx="8429684" cy="1569660"/>
          </a:xfrm>
          <a:prstGeom prst="rect">
            <a:avLst/>
          </a:prstGeom>
          <a:solidFill>
            <a:srgbClr val="CCFF66"/>
          </a:solidFill>
        </p:spPr>
        <p:txBody>
          <a:bodyPr wrap="square" rtlCol="0">
            <a:spAutoFit/>
          </a:bodyPr>
          <a:lstStyle/>
          <a:p>
            <a:pPr lvl="0" algn="just"/>
            <a:r>
              <a:rPr lang="ru-RU" sz="2400" b="1" dirty="0" err="1" smtClean="0">
                <a:solidFill>
                  <a:srgbClr val="C00000"/>
                </a:solidFill>
                <a:latin typeface="Times New Roman" pitchFamily="18" charset="0"/>
                <a:cs typeface="Times New Roman" pitchFamily="18" charset="0"/>
              </a:rPr>
              <a:t>Верникенің есту-сөйлеу орталығы </a:t>
            </a:r>
            <a:r>
              <a:rPr lang="ru-RU" sz="2400" b="1" dirty="0" err="1" smtClean="0">
                <a:latin typeface="Times New Roman" pitchFamily="18" charset="0"/>
                <a:cs typeface="Times New Roman" pitchFamily="18" charset="0"/>
              </a:rPr>
              <a:t>басқалардың сөзін есту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және түсіну мүмкіндігін қамтамасыз етеді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Бұл орталық зақымданған жағдайда адам</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басқа адамның сөзін түсінбейді.</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aul Broca.jpg"/>
          <p:cNvPicPr>
            <a:picLocks noChangeAspect="1" noChangeArrowheads="1"/>
          </p:cNvPicPr>
          <p:nvPr/>
        </p:nvPicPr>
        <p:blipFill>
          <a:blip r:embed="rId2" cstate="print"/>
          <a:srcRect/>
          <a:stretch>
            <a:fillRect/>
          </a:stretch>
        </p:blipFill>
        <p:spPr bwMode="auto">
          <a:xfrm>
            <a:off x="571472" y="500042"/>
            <a:ext cx="2928958" cy="3786214"/>
          </a:xfrm>
          <a:prstGeom prst="rect">
            <a:avLst/>
          </a:prstGeom>
          <a:noFill/>
        </p:spPr>
      </p:pic>
      <p:sp>
        <p:nvSpPr>
          <p:cNvPr id="3" name="TextBox 2"/>
          <p:cNvSpPr txBox="1"/>
          <p:nvPr/>
        </p:nvSpPr>
        <p:spPr>
          <a:xfrm>
            <a:off x="285720" y="4500570"/>
            <a:ext cx="3571900" cy="461665"/>
          </a:xfrm>
          <a:prstGeom prst="rect">
            <a:avLst/>
          </a:prstGeom>
          <a:noFill/>
        </p:spPr>
        <p:txBody>
          <a:bodyPr wrap="square" rtlCol="0">
            <a:spAutoFit/>
          </a:bodyPr>
          <a:lstStyle/>
          <a:p>
            <a:pPr algn="ctr"/>
            <a:r>
              <a:rPr lang="ru-RU" sz="2400" b="1" dirty="0" smtClean="0"/>
              <a:t>Поль </a:t>
            </a:r>
            <a:r>
              <a:rPr lang="ru-RU" sz="2400" b="1" dirty="0" err="1" smtClean="0"/>
              <a:t>Брока</a:t>
            </a:r>
            <a:r>
              <a:rPr lang="ru-RU" sz="2400" b="1" dirty="0" smtClean="0"/>
              <a:t> 1824-1880 ж.</a:t>
            </a:r>
            <a:endParaRPr lang="ru-RU" sz="2400" b="1" dirty="0"/>
          </a:p>
        </p:txBody>
      </p:sp>
      <p:pic>
        <p:nvPicPr>
          <p:cNvPr id="159746" name="Picture 2" descr="http://upload.wikimedia.org/wikipedia/commons/f/fe/C._Wernicke.jpg?uselang=ru"/>
          <p:cNvPicPr>
            <a:picLocks noChangeAspect="1" noChangeArrowheads="1"/>
          </p:cNvPicPr>
          <p:nvPr/>
        </p:nvPicPr>
        <p:blipFill>
          <a:blip r:embed="rId3" cstate="print"/>
          <a:srcRect/>
          <a:stretch>
            <a:fillRect/>
          </a:stretch>
        </p:blipFill>
        <p:spPr bwMode="auto">
          <a:xfrm>
            <a:off x="5143504" y="357166"/>
            <a:ext cx="3214710" cy="4500594"/>
          </a:xfrm>
          <a:prstGeom prst="rect">
            <a:avLst/>
          </a:prstGeom>
          <a:noFill/>
        </p:spPr>
      </p:pic>
      <p:sp>
        <p:nvSpPr>
          <p:cNvPr id="6" name="TextBox 5"/>
          <p:cNvSpPr txBox="1"/>
          <p:nvPr/>
        </p:nvSpPr>
        <p:spPr>
          <a:xfrm>
            <a:off x="4857752" y="5072074"/>
            <a:ext cx="3857652" cy="461665"/>
          </a:xfrm>
          <a:prstGeom prst="rect">
            <a:avLst/>
          </a:prstGeom>
          <a:noFill/>
        </p:spPr>
        <p:txBody>
          <a:bodyPr wrap="square" rtlCol="0">
            <a:spAutoFit/>
          </a:bodyPr>
          <a:lstStyle/>
          <a:p>
            <a:pPr algn="ctr"/>
            <a:r>
              <a:rPr lang="ru-RU" sz="2400" b="1" dirty="0" smtClean="0"/>
              <a:t>Карл </a:t>
            </a:r>
            <a:r>
              <a:rPr lang="ru-RU" sz="2400" b="1" dirty="0" err="1" smtClean="0"/>
              <a:t>Вернике</a:t>
            </a:r>
            <a:r>
              <a:rPr lang="ru-RU" sz="2400" b="1" dirty="0" smtClean="0"/>
              <a:t> 1848-1905 ж.</a:t>
            </a:r>
            <a:endParaRPr lang="ru-RU"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4" name="Picture 4" descr="Дежерина зона (центр)"/>
          <p:cNvPicPr>
            <a:picLocks noChangeAspect="1" noChangeArrowheads="1"/>
          </p:cNvPicPr>
          <p:nvPr/>
        </p:nvPicPr>
        <p:blipFill>
          <a:blip r:embed="rId2" cstate="print"/>
          <a:srcRect/>
          <a:stretch>
            <a:fillRect/>
          </a:stretch>
        </p:blipFill>
        <p:spPr bwMode="auto">
          <a:xfrm>
            <a:off x="3929058" y="500042"/>
            <a:ext cx="4857784" cy="3714776"/>
          </a:xfrm>
          <a:prstGeom prst="rect">
            <a:avLst/>
          </a:prstGeom>
          <a:noFill/>
        </p:spPr>
      </p:pic>
      <p:sp>
        <p:nvSpPr>
          <p:cNvPr id="4" name="Прямоугольник 3"/>
          <p:cNvSpPr/>
          <p:nvPr/>
        </p:nvSpPr>
        <p:spPr>
          <a:xfrm>
            <a:off x="214282" y="4000504"/>
            <a:ext cx="3643338" cy="830997"/>
          </a:xfrm>
          <a:prstGeom prst="rect">
            <a:avLst/>
          </a:prstGeom>
        </p:spPr>
        <p:txBody>
          <a:bodyPr wrap="square">
            <a:spAutoFit/>
          </a:bodyPr>
          <a:lstStyle/>
          <a:p>
            <a:pPr algn="ctr"/>
            <a:r>
              <a:rPr lang="ru-RU" sz="2400" b="1" dirty="0" smtClean="0">
                <a:solidFill>
                  <a:srgbClr val="C00000"/>
                </a:solidFill>
              </a:rPr>
              <a:t>Француз </a:t>
            </a:r>
            <a:r>
              <a:rPr lang="ru-RU" sz="2400" b="1" dirty="0" err="1" smtClean="0">
                <a:solidFill>
                  <a:srgbClr val="C00000"/>
                </a:solidFill>
              </a:rPr>
              <a:t>неврологы</a:t>
            </a:r>
            <a:r>
              <a:rPr lang="ru-RU" sz="2400" b="1" dirty="0" smtClean="0">
                <a:solidFill>
                  <a:srgbClr val="C00000"/>
                </a:solidFill>
              </a:rPr>
              <a:t> </a:t>
            </a:r>
            <a:r>
              <a:rPr lang="ru-RU" sz="2400" b="1" dirty="0" err="1" smtClean="0">
                <a:solidFill>
                  <a:srgbClr val="C00000"/>
                </a:solidFill>
              </a:rPr>
              <a:t>Жюль</a:t>
            </a:r>
            <a:r>
              <a:rPr lang="ru-RU" sz="2400" b="1" dirty="0" smtClean="0">
                <a:solidFill>
                  <a:srgbClr val="C00000"/>
                </a:solidFill>
              </a:rPr>
              <a:t> </a:t>
            </a:r>
            <a:r>
              <a:rPr lang="ru-RU" sz="2400" b="1" dirty="0" err="1" smtClean="0">
                <a:solidFill>
                  <a:srgbClr val="C00000"/>
                </a:solidFill>
              </a:rPr>
              <a:t>Жозеф</a:t>
            </a:r>
            <a:r>
              <a:rPr lang="ru-RU" sz="2400" b="1" dirty="0" smtClean="0">
                <a:solidFill>
                  <a:srgbClr val="C00000"/>
                </a:solidFill>
              </a:rPr>
              <a:t> </a:t>
            </a:r>
            <a:r>
              <a:rPr lang="ru-RU" sz="2400" b="1" dirty="0" err="1" smtClean="0">
                <a:solidFill>
                  <a:srgbClr val="C00000"/>
                </a:solidFill>
              </a:rPr>
              <a:t>Дежерин</a:t>
            </a:r>
            <a:endParaRPr lang="ru-RU" sz="2400" b="1" dirty="0">
              <a:solidFill>
                <a:srgbClr val="C00000"/>
              </a:solidFill>
            </a:endParaRPr>
          </a:p>
        </p:txBody>
      </p:sp>
      <p:pic>
        <p:nvPicPr>
          <p:cNvPr id="158726" name="Picture 6" descr="http://www.smolensk.ru/user/sgma/MMORPH/N-38-html/sveshnikov/sveshnikov.files/image043.jpg"/>
          <p:cNvPicPr>
            <a:picLocks noChangeAspect="1" noChangeArrowheads="1"/>
          </p:cNvPicPr>
          <p:nvPr/>
        </p:nvPicPr>
        <p:blipFill>
          <a:blip r:embed="rId3" cstate="print"/>
          <a:srcRect/>
          <a:stretch>
            <a:fillRect/>
          </a:stretch>
        </p:blipFill>
        <p:spPr bwMode="auto">
          <a:xfrm>
            <a:off x="357158" y="357166"/>
            <a:ext cx="3357586" cy="3571900"/>
          </a:xfrm>
          <a:prstGeom prst="rect">
            <a:avLst/>
          </a:prstGeom>
          <a:noFill/>
        </p:spPr>
      </p:pic>
      <p:sp>
        <p:nvSpPr>
          <p:cNvPr id="8" name="TextBox 7"/>
          <p:cNvSpPr txBox="1"/>
          <p:nvPr/>
        </p:nvSpPr>
        <p:spPr>
          <a:xfrm>
            <a:off x="3643306" y="4000504"/>
            <a:ext cx="5214974" cy="2677656"/>
          </a:xfrm>
          <a:prstGeom prst="rect">
            <a:avLst/>
          </a:prstGeom>
          <a:solidFill>
            <a:schemeClr val="accent6">
              <a:lumMod val="40000"/>
              <a:lumOff val="60000"/>
            </a:schemeClr>
          </a:solidFill>
        </p:spPr>
        <p:txBody>
          <a:bodyPr wrap="square" rtlCol="0">
            <a:spAutoFit/>
          </a:bodyPr>
          <a:lstStyle/>
          <a:p>
            <a:pPr lvl="0" algn="just"/>
            <a:r>
              <a:rPr lang="ru-RU" sz="2400" b="1" dirty="0" err="1" smtClean="0">
                <a:solidFill>
                  <a:srgbClr val="C00000"/>
                </a:solidFill>
                <a:latin typeface="Times New Roman" pitchFamily="18" charset="0"/>
                <a:cs typeface="Times New Roman" pitchFamily="18" charset="0"/>
              </a:rPr>
              <a:t>Дежериннің көру-сөйлеу орталығы </a:t>
            </a:r>
            <a:r>
              <a:rPr lang="ru-RU" sz="2400" b="1" dirty="0" err="1" smtClean="0">
                <a:latin typeface="Times New Roman" pitchFamily="18" charset="0"/>
                <a:cs typeface="Times New Roman" pitchFamily="18" charset="0"/>
              </a:rPr>
              <a:t>немесе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оқу, жазбаша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сөйлеу орталығы.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Бұл орталық зақымданған жағдайда, көру мүмкіндігі бұзылмағанымен оқу, жазбаша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сөйлеу қабілетінің жоғалуы байқалады.</a:t>
            </a:r>
            <a:endParaRPr lang="ru-RU"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sosh.ru/images/stories/fruit/2%201.jpg"/>
          <p:cNvPicPr>
            <a:picLocks noChangeAspect="1" noChangeArrowheads="1"/>
          </p:cNvPicPr>
          <p:nvPr/>
        </p:nvPicPr>
        <p:blipFill>
          <a:blip r:embed="rId2" cstate="print"/>
          <a:srcRect/>
          <a:stretch>
            <a:fillRect/>
          </a:stretch>
        </p:blipFill>
        <p:spPr bwMode="auto">
          <a:xfrm>
            <a:off x="2357422" y="1643050"/>
            <a:ext cx="4714908" cy="3429024"/>
          </a:xfrm>
          <a:prstGeom prst="rect">
            <a:avLst/>
          </a:prstGeom>
          <a:noFill/>
        </p:spPr>
      </p:pic>
      <p:sp>
        <p:nvSpPr>
          <p:cNvPr id="3" name="TextBox 2"/>
          <p:cNvSpPr txBox="1"/>
          <p:nvPr/>
        </p:nvSpPr>
        <p:spPr>
          <a:xfrm>
            <a:off x="857224" y="357166"/>
            <a:ext cx="7572428" cy="1077218"/>
          </a:xfrm>
          <a:prstGeom prst="rect">
            <a:avLst/>
          </a:prstGeom>
          <a:noFill/>
        </p:spPr>
        <p:txBody>
          <a:bodyPr wrap="square" rtlCol="0">
            <a:spAutoFit/>
          </a:bodyPr>
          <a:lstStyle/>
          <a:p>
            <a:pPr algn="ctr"/>
            <a:r>
              <a:rPr lang="kk-KZ" sz="3200" b="1" dirty="0" smtClean="0">
                <a:latin typeface="Times New Roman" pitchFamily="18" charset="0"/>
                <a:cs typeface="Times New Roman" pitchFamily="18" charset="0"/>
              </a:rPr>
              <a:t>Хабарламаның мағынасын жеткізу және коммуникативті кедергілер</a:t>
            </a:r>
            <a:endParaRPr lang="ru-RU" sz="3200" dirty="0">
              <a:latin typeface="Times New Roman" pitchFamily="18" charset="0"/>
              <a:cs typeface="Times New Roman" pitchFamily="18" charset="0"/>
            </a:endParaRPr>
          </a:p>
        </p:txBody>
      </p:sp>
      <p:sp>
        <p:nvSpPr>
          <p:cNvPr id="4" name="TextBox 3"/>
          <p:cNvSpPr txBox="1"/>
          <p:nvPr/>
        </p:nvSpPr>
        <p:spPr>
          <a:xfrm>
            <a:off x="857224" y="5143512"/>
            <a:ext cx="7858180" cy="646331"/>
          </a:xfrm>
          <a:prstGeom prst="rect">
            <a:avLst/>
          </a:prstGeom>
          <a:noFill/>
        </p:spPr>
        <p:txBody>
          <a:bodyPr wrap="square" rtlCol="0">
            <a:spAutoFit/>
          </a:bodyPr>
          <a:lstStyle/>
          <a:p>
            <a:r>
              <a:rPr lang="kk-KZ" sz="3600" b="1" dirty="0" smtClean="0">
                <a:latin typeface="Times New Roman" pitchFamily="18" charset="0"/>
                <a:cs typeface="Times New Roman" pitchFamily="18" charset="0"/>
              </a:rPr>
              <a:t>Коммуникатор               Реципиент </a:t>
            </a:r>
            <a:endParaRPr lang="ru-RU" sz="36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428604"/>
            <a:ext cx="8072494" cy="5386090"/>
          </a:xfrm>
          <a:prstGeom prst="rect">
            <a:avLst/>
          </a:prstGeom>
          <a:solidFill>
            <a:srgbClr val="FFFF66"/>
          </a:solidFill>
        </p:spPr>
        <p:txBody>
          <a:bodyPr wrap="square" rtlCol="0">
            <a:spAutoFit/>
          </a:bodyPr>
          <a:lstStyle/>
          <a:p>
            <a:pPr algn="just"/>
            <a:r>
              <a:rPr lang="kk-KZ" sz="3200" b="1" dirty="0" smtClean="0">
                <a:solidFill>
                  <a:srgbClr val="C00000"/>
                </a:solidFill>
                <a:latin typeface="Times New Roman" pitchFamily="18" charset="0"/>
                <a:cs typeface="Times New Roman" pitchFamily="18" charset="0"/>
              </a:rPr>
              <a:t>Коммуникативті кедергі, бұл – реципиенттің қаламаған, жалықтыратын немесе қауіпті ақпараттың жолына қоятын психологиялық тосқауылы. </a:t>
            </a:r>
            <a:r>
              <a:rPr lang="kk-KZ" sz="3200" b="1" dirty="0" smtClean="0">
                <a:latin typeface="Times New Roman" pitchFamily="18" charset="0"/>
                <a:cs typeface="Times New Roman" pitchFamily="18" charset="0"/>
              </a:rPr>
              <a:t>Мұндай тосқауылдың айқындығы әртүрлі дәрежеде болуы мүмкін, бір жағдайда ол ақпаратты тыңдаушының санасына мүлдем жібермеуі, ал кей жағдайда оны қауіпсіз ете отырып бұрмалауы немесе құнсыздандыруы мүмкін.                   </a:t>
            </a:r>
          </a:p>
          <a:p>
            <a:pPr algn="just"/>
            <a:endParaRPr lang="ru-RU" sz="24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6429420" cy="6555641"/>
          </a:xfrm>
          <a:prstGeom prst="rect">
            <a:avLst/>
          </a:prstGeom>
          <a:solidFill>
            <a:schemeClr val="accent6">
              <a:lumMod val="20000"/>
              <a:lumOff val="80000"/>
            </a:schemeClr>
          </a:solidFill>
        </p:spPr>
        <p:txBody>
          <a:bodyPr wrap="square">
            <a:spAutoFit/>
          </a:bodyPr>
          <a:lstStyle/>
          <a:p>
            <a:pPr algn="just"/>
            <a:r>
              <a:rPr lang="kk-KZ" sz="2000" b="1" dirty="0" smtClean="0">
                <a:solidFill>
                  <a:srgbClr val="C00000"/>
                </a:solidFill>
                <a:latin typeface="Times New Roman" pitchFamily="18" charset="0"/>
                <a:cs typeface="Times New Roman" pitchFamily="18" charset="0"/>
              </a:rPr>
              <a:t>Б.Ф.Поршнев бойынша коммуникативті кедергілердің айқын болу дәрежесіне қарай үш түрлі формасын бөліп көрсетуге болады. </a:t>
            </a:r>
          </a:p>
          <a:p>
            <a:pPr algn="just"/>
            <a:r>
              <a:rPr lang="kk-KZ" sz="2000" b="1" dirty="0" smtClean="0">
                <a:solidFill>
                  <a:srgbClr val="C00000"/>
                </a:solidFill>
                <a:latin typeface="Times New Roman" pitchFamily="18" charset="0"/>
                <a:cs typeface="Times New Roman" pitchFamily="18" charset="0"/>
              </a:rPr>
              <a:t>Қашу.</a:t>
            </a:r>
            <a:r>
              <a:rPr lang="kk-KZ" sz="2000" b="1" dirty="0" smtClean="0">
                <a:latin typeface="Times New Roman" pitchFamily="18" charset="0"/>
                <a:cs typeface="Times New Roman" pitchFamily="18" charset="0"/>
              </a:rPr>
              <a:t> Ақпараттан немесе оның залалды әсерінен физикалық, сондай-ақ, психологиялық тұрғыда қашу мүмкін болады. Физикалық қашу ақпараттың иесімен байланысқа түсуді болдырмайды. Әрбір ересек адам өмір бары-сында қаламаған адамдарымен байланысқа түсуден қашудың әр-түрлі тәсілдерінің тұтас арсеналын жинайды. Олардың көпшілігі дөрекі көрінеді: көшенің арғы бетіне өтіп кету, сөрелерге мойын бұру, шешіліп кеткен бауын байлағансымақ болып еңкею, т.б. «Телефоннан» қашудың  белгілі тәсілі: «Кешір, менің пешімде бірдеңе күйіп жатқан сияқты». Кино көру барысында ең жағымсыз сәтте көзді жұмуға, құлақты бітеуге болады.  Психологиялық қашудың жақсы мысалы – ақпаратты ұмыту. Немесе тыңдау кезінде өз ойларына сүңгіп кету. Тыңдаған секілді, бас изеген секілді боласың, шын мәнісінде нәтижесінде... ештеңе де тыңдаған жоқсың.</a:t>
            </a:r>
            <a:endParaRPr lang="ru-RU" sz="2000" b="1" dirty="0" smtClean="0">
              <a:latin typeface="Times New Roman" pitchFamily="18" charset="0"/>
              <a:cs typeface="Times New Roman" pitchFamily="18" charset="0"/>
            </a:endParaRPr>
          </a:p>
        </p:txBody>
      </p:sp>
      <p:pic>
        <p:nvPicPr>
          <p:cNvPr id="61442" name="Picture 2" descr="Поршнев Б.Ф."/>
          <p:cNvPicPr>
            <a:picLocks noChangeAspect="1" noChangeArrowheads="1"/>
          </p:cNvPicPr>
          <p:nvPr/>
        </p:nvPicPr>
        <p:blipFill>
          <a:blip r:embed="rId2" cstate="print"/>
          <a:srcRect/>
          <a:stretch>
            <a:fillRect/>
          </a:stretch>
        </p:blipFill>
        <p:spPr bwMode="auto">
          <a:xfrm>
            <a:off x="6786578" y="214290"/>
            <a:ext cx="2119314" cy="2809876"/>
          </a:xfrm>
          <a:prstGeom prst="rect">
            <a:avLst/>
          </a:prstGeom>
          <a:noFill/>
        </p:spPr>
      </p:pic>
      <p:sp>
        <p:nvSpPr>
          <p:cNvPr id="4" name="Прямоугольник 3"/>
          <p:cNvSpPr/>
          <p:nvPr/>
        </p:nvSpPr>
        <p:spPr>
          <a:xfrm>
            <a:off x="6715140" y="3214686"/>
            <a:ext cx="2188420" cy="461665"/>
          </a:xfrm>
          <a:prstGeom prst="rect">
            <a:avLst/>
          </a:prstGeom>
        </p:spPr>
        <p:txBody>
          <a:bodyPr wrap="none">
            <a:spAutoFit/>
          </a:bodyPr>
          <a:lstStyle/>
          <a:p>
            <a:r>
              <a:rPr lang="ru-RU" sz="2400" b="1" dirty="0" smtClean="0">
                <a:solidFill>
                  <a:srgbClr val="C00000"/>
                </a:solidFill>
                <a:latin typeface="Times New Roman" pitchFamily="18" charset="0"/>
                <a:cs typeface="Times New Roman" pitchFamily="18" charset="0"/>
              </a:rPr>
              <a:t>Поршнев Б.Ф.</a:t>
            </a:r>
            <a:endParaRPr lang="ru-RU" sz="2400" b="1" dirty="0">
              <a:solidFill>
                <a:srgbClr val="C0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215370" cy="5959853"/>
          </a:xfrm>
          <a:prstGeom prst="rect">
            <a:avLst/>
          </a:prstGeom>
          <a:solidFill>
            <a:schemeClr val="accent6">
              <a:lumMod val="20000"/>
              <a:lumOff val="80000"/>
            </a:schemeClr>
          </a:solidFill>
        </p:spPr>
        <p:txBody>
          <a:bodyPr wrap="square" rtlCol="0">
            <a:spAutoFit/>
          </a:bodyPr>
          <a:lstStyle/>
          <a:p>
            <a:pPr algn="just"/>
            <a:r>
              <a:rPr lang="kk-KZ" sz="3600" b="1" dirty="0" smtClean="0">
                <a:solidFill>
                  <a:srgbClr val="C00000"/>
                </a:solidFill>
                <a:latin typeface="Times New Roman" pitchFamily="18" charset="0"/>
                <a:cs typeface="Times New Roman" pitchFamily="18" charset="0"/>
              </a:rPr>
              <a:t>Беделділік.</a:t>
            </a:r>
            <a:r>
              <a:rPr lang="kk-KZ" sz="3600" dirty="0" smtClean="0">
                <a:solidFill>
                  <a:srgbClr val="C00000"/>
                </a:solidFill>
                <a:latin typeface="Times New Roman" pitchFamily="18" charset="0"/>
                <a:cs typeface="Times New Roman" pitchFamily="18" charset="0"/>
              </a:rPr>
              <a:t>  </a:t>
            </a:r>
            <a:r>
              <a:rPr lang="kk-KZ" sz="2800" b="1" dirty="0" smtClean="0">
                <a:latin typeface="Times New Roman" pitchFamily="18" charset="0"/>
                <a:cs typeface="Times New Roman" pitchFamily="18" charset="0"/>
              </a:rPr>
              <a:t>Ақпарат санаға жетеді, дегенмен оны ұсынушылардың беделінің субъективті төмендеуінен жол-жөнекей елеулі түрде құнсызданады. Ол сенімсіз болады, демек ма-ңызы аз. «Жұмыртқа тауықты үйретпейді» - беделді түсірудің және ақпараттың әсерлерінен қашудың мәдени бекіген формулаларының бірі. Бұл көп жағдайда адамдардың өздерінің жеке позицияларын мойындатуға құдіретті барлық беделді пікірлерді мұқият жинайтындығын түсіндіреді (беделді деректерге сүйену, «деген пікір бар» формуласы, классиктерден цитата келтіру, т.б.).</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529541" flipV="1">
            <a:off x="385251" y="508190"/>
            <a:ext cx="8309934" cy="369332"/>
          </a:xfrm>
          <a:prstGeom prst="rect">
            <a:avLst/>
          </a:prstGeom>
          <a:noFill/>
        </p:spPr>
        <p:txBody>
          <a:bodyPr wrap="square" rtlCol="0">
            <a:spAutoFit/>
          </a:bodyPr>
          <a:lstStyle/>
          <a:p>
            <a:endParaRPr lang="ru-RU" dirty="0"/>
          </a:p>
        </p:txBody>
      </p:sp>
      <p:sp>
        <p:nvSpPr>
          <p:cNvPr id="7" name="TextBox 6"/>
          <p:cNvSpPr txBox="1"/>
          <p:nvPr/>
        </p:nvSpPr>
        <p:spPr>
          <a:xfrm rot="10529541" flipV="1">
            <a:off x="690051" y="812990"/>
            <a:ext cx="8309934" cy="369332"/>
          </a:xfrm>
          <a:prstGeom prst="rect">
            <a:avLst/>
          </a:prstGeom>
          <a:noFill/>
        </p:spPr>
        <p:txBody>
          <a:bodyPr wrap="square" rtlCol="0">
            <a:spAutoFit/>
          </a:bodyPr>
          <a:lstStyle/>
          <a:p>
            <a:endParaRPr lang="ru-RU" dirty="0"/>
          </a:p>
        </p:txBody>
      </p:sp>
      <p:sp>
        <p:nvSpPr>
          <p:cNvPr id="8" name="TextBox 7"/>
          <p:cNvSpPr txBox="1"/>
          <p:nvPr/>
        </p:nvSpPr>
        <p:spPr>
          <a:xfrm rot="10529541" flipV="1">
            <a:off x="842451" y="965390"/>
            <a:ext cx="8309934" cy="369332"/>
          </a:xfrm>
          <a:prstGeom prst="rect">
            <a:avLst/>
          </a:prstGeom>
          <a:noFill/>
        </p:spPr>
        <p:txBody>
          <a:bodyPr wrap="square" rtlCol="0">
            <a:spAutoFit/>
          </a:bodyPr>
          <a:lstStyle/>
          <a:p>
            <a:endParaRPr lang="ru-RU" dirty="0"/>
          </a:p>
        </p:txBody>
      </p:sp>
      <p:sp>
        <p:nvSpPr>
          <p:cNvPr id="9" name="TextBox 8"/>
          <p:cNvSpPr txBox="1"/>
          <p:nvPr/>
        </p:nvSpPr>
        <p:spPr>
          <a:xfrm rot="10529541" flipV="1">
            <a:off x="994851" y="1117790"/>
            <a:ext cx="8309934" cy="369332"/>
          </a:xfrm>
          <a:prstGeom prst="rect">
            <a:avLst/>
          </a:prstGeom>
          <a:noFill/>
        </p:spPr>
        <p:txBody>
          <a:bodyPr wrap="square" rtlCol="0">
            <a:spAutoFit/>
          </a:bodyPr>
          <a:lstStyle/>
          <a:p>
            <a:endParaRPr lang="ru-RU" dirty="0"/>
          </a:p>
        </p:txBody>
      </p:sp>
      <p:sp>
        <p:nvSpPr>
          <p:cNvPr id="11" name="Прямоугольник 10"/>
          <p:cNvSpPr/>
          <p:nvPr/>
        </p:nvSpPr>
        <p:spPr>
          <a:xfrm>
            <a:off x="428596" y="214290"/>
            <a:ext cx="8501122" cy="63579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k-KZ" sz="2000" b="1" dirty="0" smtClean="0">
              <a:latin typeface="Times New Roman" pitchFamily="18" charset="0"/>
              <a:cs typeface="Times New Roman" pitchFamily="18" charset="0"/>
            </a:endParaRPr>
          </a:p>
          <a:p>
            <a:pPr algn="just"/>
            <a:r>
              <a:rPr lang="kk-KZ" sz="3200" b="1" dirty="0" smtClean="0">
                <a:solidFill>
                  <a:srgbClr val="FFFF00"/>
                </a:solidFill>
                <a:latin typeface="Times New Roman" pitchFamily="18" charset="0"/>
                <a:cs typeface="Times New Roman" pitchFamily="18" charset="0"/>
              </a:rPr>
              <a:t>Түсінбеу. </a:t>
            </a:r>
            <a:r>
              <a:rPr lang="kk-KZ" sz="3200" b="1" dirty="0" smtClean="0">
                <a:latin typeface="Times New Roman" pitchFamily="18" charset="0"/>
                <a:cs typeface="Times New Roman" pitchFamily="18" charset="0"/>
              </a:rPr>
              <a:t>Қаламаған ақпараттардың көп бөлігі адам еркінен тыс қашу мен беделдің айтарлықтай дөрекі сүзгілерінен өтеді. Оның жағымсыз әсерін әлсіретудің ең нәзік тәсілі – оны танымастай етіп бұрмалау, оған түсінікті, жақын немесе бейтарап мағына беру. «Сен мені дұрыс түсінген жоқсың», - дейді «К», өзінің тыңдаушысына қарап. «Сен нені ай-тып тұрсың, - деп жауап беруі мүмкін «Р», - сенің түпкі ойың тұр-ғысынан алғанда дұрыс болмауы мүмкін. Ал менің ішкі жан дүниемнің қауіпсіздігі тұрғысынан алсақ, өте дұрыс».</a:t>
            </a:r>
            <a:endParaRPr lang="ru-RU" sz="3200" b="1" dirty="0" smtClean="0">
              <a:latin typeface="Times New Roman" pitchFamily="18" charset="0"/>
              <a:cs typeface="Times New Roman" pitchFamily="18" charset="0"/>
            </a:endParaRPr>
          </a:p>
          <a:p>
            <a:pPr algn="ctr"/>
            <a:endParaRPr lang="ru-RU" dirty="0"/>
          </a:p>
        </p:txBody>
      </p:sp>
      <p:sp>
        <p:nvSpPr>
          <p:cNvPr id="12" name="TextBox 11"/>
          <p:cNvSpPr txBox="1"/>
          <p:nvPr/>
        </p:nvSpPr>
        <p:spPr>
          <a:xfrm rot="10529541" flipV="1">
            <a:off x="732309" y="2566740"/>
            <a:ext cx="7418102" cy="369332"/>
          </a:xfrm>
          <a:prstGeom prst="rect">
            <a:avLst/>
          </a:prstGeom>
          <a:noFill/>
        </p:spPr>
        <p:txBody>
          <a:bodyPr wrap="square" rtlCol="0">
            <a:spAutoFit/>
          </a:bodyPr>
          <a:lstStyle/>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358246" cy="6124754"/>
          </a:xfrm>
          <a:prstGeom prst="rect">
            <a:avLst/>
          </a:prstGeom>
          <a:solidFill>
            <a:schemeClr val="accent2">
              <a:lumMod val="75000"/>
            </a:schemeClr>
          </a:solidFill>
        </p:spPr>
        <p:txBody>
          <a:bodyPr wrap="square">
            <a:spAutoFit/>
          </a:bodyPr>
          <a:lstStyle/>
          <a:p>
            <a:pPr algn="just"/>
            <a:r>
              <a:rPr lang="kk-KZ" sz="2800" b="1" dirty="0" smtClean="0">
                <a:solidFill>
                  <a:schemeClr val="bg1"/>
                </a:solidFill>
                <a:latin typeface="Times New Roman" pitchFamily="18" charset="0"/>
                <a:cs typeface="Times New Roman" pitchFamily="18" charset="0"/>
              </a:rPr>
              <a:t>Коммуникативті кедергілерді тұлға үшін шын мәнінде қауіпті ақпараттардан қорғану мехнизмдері ретінде ғана қарастыру әділетсіз болар еді. Кедергілер анағұрлым қарапайым жағдайларда да пайда болуы мүмкін: ақпарат күрделі, әдеттен тыс формада берілген жағдайда, бірнәрсе коммуникатордың жек көрушілігін туғызған кезде, т.б. Хабарлама толығымен реципиентке қызықты болуы мүмкін, бірақ ситуацияның кейбір штрихтері, кейбір нюанстары оны барабар қабылдауға кедергі келтіреді. Сондықтан коммуникативті кедергілердің пайда болуына итермелейтін себептер жөнінде сөз етелік. </a:t>
            </a:r>
            <a:endParaRPr lang="ru-RU" sz="28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4138529" y="928670"/>
            <a:ext cx="443399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dirty="0" smtClean="0">
                <a:latin typeface="Times New Roman" pitchFamily="18" charset="0"/>
                <a:cs typeface="Times New Roman" pitchFamily="18" charset="0"/>
              </a:rPr>
              <a:t>фонетикалық</a:t>
            </a:r>
            <a:endParaRPr lang="ru-RU" sz="3600" b="1" dirty="0">
              <a:latin typeface="Times New Roman" pitchFamily="18" charset="0"/>
              <a:cs typeface="Times New Roman" pitchFamily="18" charset="0"/>
            </a:endParaRPr>
          </a:p>
        </p:txBody>
      </p:sp>
      <p:sp>
        <p:nvSpPr>
          <p:cNvPr id="4" name="Овал 3"/>
          <p:cNvSpPr/>
          <p:nvPr/>
        </p:nvSpPr>
        <p:spPr>
          <a:xfrm>
            <a:off x="4143372" y="3714752"/>
            <a:ext cx="47149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dirty="0" smtClean="0">
                <a:latin typeface="Times New Roman" pitchFamily="18" charset="0"/>
                <a:cs typeface="Times New Roman" pitchFamily="18" charset="0"/>
              </a:rPr>
              <a:t>семантикалық</a:t>
            </a:r>
            <a:endParaRPr lang="ru-RU" sz="3600" b="1" dirty="0">
              <a:latin typeface="Times New Roman" pitchFamily="18" charset="0"/>
              <a:cs typeface="Times New Roman" pitchFamily="18" charset="0"/>
            </a:endParaRPr>
          </a:p>
        </p:txBody>
      </p:sp>
      <p:sp>
        <p:nvSpPr>
          <p:cNvPr id="5" name="Овал 4"/>
          <p:cNvSpPr/>
          <p:nvPr/>
        </p:nvSpPr>
        <p:spPr>
          <a:xfrm>
            <a:off x="4230310" y="5072074"/>
            <a:ext cx="462797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dirty="0" smtClean="0">
                <a:latin typeface="Times New Roman" pitchFamily="18" charset="0"/>
                <a:cs typeface="Times New Roman" pitchFamily="18" charset="0"/>
              </a:rPr>
              <a:t>логикалық</a:t>
            </a:r>
            <a:endParaRPr lang="ru-RU" sz="3600" b="1" dirty="0">
              <a:latin typeface="Times New Roman" pitchFamily="18" charset="0"/>
              <a:cs typeface="Times New Roman" pitchFamily="18" charset="0"/>
            </a:endParaRPr>
          </a:p>
        </p:txBody>
      </p:sp>
      <p:sp>
        <p:nvSpPr>
          <p:cNvPr id="6" name="Овал 5"/>
          <p:cNvSpPr/>
          <p:nvPr/>
        </p:nvSpPr>
        <p:spPr>
          <a:xfrm>
            <a:off x="3976279" y="2357430"/>
            <a:ext cx="495343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dirty="0" smtClean="0">
                <a:latin typeface="Times New Roman" pitchFamily="18" charset="0"/>
                <a:cs typeface="Times New Roman" pitchFamily="18" charset="0"/>
              </a:rPr>
              <a:t>стилистикалық</a:t>
            </a:r>
            <a:endParaRPr lang="ru-RU" sz="3600" b="1" dirty="0">
              <a:latin typeface="Times New Roman" pitchFamily="18" charset="0"/>
              <a:cs typeface="Times New Roman" pitchFamily="18" charset="0"/>
            </a:endParaRPr>
          </a:p>
        </p:txBody>
      </p:sp>
      <p:sp>
        <p:nvSpPr>
          <p:cNvPr id="7" name="Скругленный прямоугольник 6"/>
          <p:cNvSpPr/>
          <p:nvPr/>
        </p:nvSpPr>
        <p:spPr>
          <a:xfrm>
            <a:off x="500034" y="2071678"/>
            <a:ext cx="3271854" cy="26432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dirty="0" smtClean="0">
                <a:solidFill>
                  <a:schemeClr val="bg1"/>
                </a:solidFill>
                <a:latin typeface="Times New Roman" pitchFamily="18" charset="0"/>
                <a:cs typeface="Times New Roman" pitchFamily="18" charset="0"/>
              </a:rPr>
              <a:t>Коммуникативті кедергілер</a:t>
            </a:r>
            <a:endParaRPr lang="ru-RU" sz="3600" b="1" dirty="0">
              <a:solidFill>
                <a:schemeClr val="bg1"/>
              </a:solidFill>
              <a:latin typeface="Times New Roman" pitchFamily="18" charset="0"/>
              <a:cs typeface="Times New Roman" pitchFamily="18" charset="0"/>
            </a:endParaRPr>
          </a:p>
        </p:txBody>
      </p:sp>
      <p:sp>
        <p:nvSpPr>
          <p:cNvPr id="8" name="Стрелка вправо 7"/>
          <p:cNvSpPr/>
          <p:nvPr/>
        </p:nvSpPr>
        <p:spPr>
          <a:xfrm>
            <a:off x="3929058" y="18573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3929058" y="32861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3929058" y="47148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1"/>
          <p:cNvSpPr/>
          <p:nvPr/>
        </p:nvSpPr>
        <p:spPr>
          <a:xfrm>
            <a:off x="1000100" y="1000108"/>
            <a:ext cx="7643866" cy="450059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kk-KZ" sz="3600" b="1" dirty="0" smtClean="0">
                <a:latin typeface="Times New Roman" pitchFamily="18" charset="0"/>
                <a:cs typeface="Times New Roman" pitchFamily="18" charset="0"/>
              </a:rPr>
              <a:t>Вербалды коммуникация. Сөйлеу</a:t>
            </a:r>
            <a:endParaRPr lang="ru-RU" sz="3600" dirty="0" smtClean="0">
              <a:latin typeface="Times New Roman" pitchFamily="18" charset="0"/>
              <a:cs typeface="Times New Roman" pitchFamily="18" charset="0"/>
            </a:endParaRPr>
          </a:p>
          <a:p>
            <a:pPr algn="ct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71480"/>
            <a:ext cx="8429684" cy="5693866"/>
          </a:xfrm>
          <a:prstGeom prst="rect">
            <a:avLst/>
          </a:prstGeom>
          <a:solidFill>
            <a:schemeClr val="accent6">
              <a:lumMod val="20000"/>
              <a:lumOff val="80000"/>
            </a:schemeClr>
          </a:solidFill>
        </p:spPr>
        <p:txBody>
          <a:bodyPr wrap="square" rtlCol="0">
            <a:spAutoFit/>
          </a:bodyPr>
          <a:lstStyle/>
          <a:p>
            <a:pPr algn="just"/>
            <a:r>
              <a:rPr lang="kk-KZ" sz="2800" b="1" dirty="0" smtClean="0">
                <a:solidFill>
                  <a:srgbClr val="C00000"/>
                </a:solidFill>
                <a:latin typeface="Times New Roman" pitchFamily="18" charset="0"/>
                <a:cs typeface="Times New Roman" pitchFamily="18" charset="0"/>
              </a:rPr>
              <a:t>Фонетикалық кедергі  </a:t>
            </a:r>
            <a:r>
              <a:rPr lang="kk-KZ" sz="2400" b="1" dirty="0" smtClean="0">
                <a:latin typeface="Times New Roman" pitchFamily="18" charset="0"/>
                <a:cs typeface="Times New Roman" pitchFamily="18" charset="0"/>
              </a:rPr>
              <a:t>қарым-қатынасқа түсушілер әртүрлі тілдер мен диалектілерде сөйлеген кезде, сөйлеуде және дикцияларында кемістіктер болған кезде, тілдің грамматикалық құрылымы бұрмаланған кезде пайда болады. Ол сондай–ақ, мәнерсіз сөйлеуден, жаңылтпашша сөйлеуден және сөйлеу барысында масыл дыбыстарды көп қолданудан да туындайды. Алайда, ешбір фонетикалық бөгеттер жойылмас кедергі болып табылмайды. Егер, реципиент ақпаратқа қызығушылық танытса, ол оны өте қатты тұтығып сөйлейтін адаммен әңгімелесу барысынан да, ызыңдаған, шыңылдаған радиоқабылдағыштан да ала алады. Алайда, егер ол ақпараттың ма-ңыздылығына сенімсіз болса немесе керісінше, оның қауіпті екен-дігіне сенімді болса фонетикалық бұрмалау мен сәйкессіздік оған қажетті кедергіні туғызуға оңай көмектеседі.</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0"/>
            <a:ext cx="8501122" cy="6863417"/>
          </a:xfrm>
          <a:prstGeom prst="rect">
            <a:avLst/>
          </a:prstGeom>
          <a:solidFill>
            <a:schemeClr val="accent6">
              <a:lumMod val="20000"/>
              <a:lumOff val="80000"/>
            </a:schemeClr>
          </a:solidFill>
        </p:spPr>
        <p:txBody>
          <a:bodyPr wrap="square" rtlCol="0">
            <a:spAutoFit/>
          </a:bodyPr>
          <a:lstStyle/>
          <a:p>
            <a:pPr algn="just"/>
            <a:r>
              <a:rPr lang="kk-KZ" sz="2000" b="1" dirty="0" smtClean="0">
                <a:solidFill>
                  <a:srgbClr val="C00000"/>
                </a:solidFill>
                <a:latin typeface="Times New Roman" pitchFamily="18" charset="0"/>
                <a:cs typeface="Times New Roman" pitchFamily="18" charset="0"/>
              </a:rPr>
              <a:t>Семантикалық кедергі </a:t>
            </a:r>
            <a:r>
              <a:rPr lang="kk-KZ" sz="2000" dirty="0" smtClean="0">
                <a:solidFill>
                  <a:srgbClr val="C00000"/>
                </a:solidFill>
                <a:latin typeface="Times New Roman" pitchFamily="18" charset="0"/>
                <a:cs typeface="Times New Roman" pitchFamily="18" charset="0"/>
              </a:rPr>
              <a:t> </a:t>
            </a:r>
            <a:r>
              <a:rPr lang="kk-KZ" sz="2000" b="1" dirty="0" smtClean="0">
                <a:latin typeface="Times New Roman" pitchFamily="18" charset="0"/>
                <a:cs typeface="Times New Roman" pitchFamily="18" charset="0"/>
              </a:rPr>
              <a:t>қарым-қатынас серіктестерінің сөз мәндерінің жүйесінде кездесетін сәйкессіздіктен, елеулі айырмашылықтардан – тезаурустардан пайда болады. Семантика-лық кедергі – бұл, ең алдымен, жаргондар мен слэнгтер мәселесі. Тіпті, бір мәдениеттің шеңберінде бірнеше микромәдениеттердің болатыны, олардың әрқайсысы  өздерінің «мәндер өрісін» туғызатыны, әртүрлі ұғымдар мен құбылыстарды түсіндіруде өзіндік спецификалық ерекшеліктерімен сипатталатындығы белгілі. Мысалы, әртүрлі микромәдениеттерде «әдемілік», «борыш», «жаратылыс» және т.б. сияқты құндылықтардың мағынасы түрліше түсінді-ріледі. Сондай-ақ, әрбір ортада  қарым-қатынастың өзіндік мини-тілі, өзіндік слэнгі, өздерінің сүйікті цитаталары мен қалжыңдары, сөйлеу мәнерлері мен тілінің оралымдары болады. Осының барлығы бірге семантикалық кедергі туғыза отырып  қарым-қатынас процесін айтарлықтай қиындатуы мүмкін. Кейбір мамандық иелеріне мұндай барьерден аттай білу өте маңызды мәселе болып табылады, өйткені олардың табысқа жетуі өзара түсінісу ситуациясын туғызу-мен тікелей байланысты. Бұл ең алдымен, педагогтарға, дәрігерлерге, психологтарға, басқару, жарнама саласындағы мамандарға қатысты. Олар семантикалық кедергінің пайда болуына өзіне тән сөйлеу ерекшелігімен себепкер болмай, адамдармен «олардың тілінде» сөйлесуі үшін бөтен семантикалық жүйелерді игере білгені жөн.</a:t>
            </a:r>
            <a:endParaRPr lang="ru-RU"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proza.ru/pics/2012/04/28/28.jpg"/>
          <p:cNvPicPr>
            <a:picLocks noChangeAspect="1" noChangeArrowheads="1"/>
          </p:cNvPicPr>
          <p:nvPr/>
        </p:nvPicPr>
        <p:blipFill>
          <a:blip r:embed="rId2" cstate="print"/>
          <a:srcRect/>
          <a:stretch>
            <a:fillRect/>
          </a:stretch>
        </p:blipFill>
        <p:spPr bwMode="auto">
          <a:xfrm>
            <a:off x="428596" y="357166"/>
            <a:ext cx="4214842" cy="2643206"/>
          </a:xfrm>
          <a:prstGeom prst="rect">
            <a:avLst/>
          </a:prstGeom>
          <a:noFill/>
        </p:spPr>
      </p:pic>
      <p:pic>
        <p:nvPicPr>
          <p:cNvPr id="63492" name="Picture 4" descr="http://pride-team.net/wp-content/uploads/punks.jpg"/>
          <p:cNvPicPr>
            <a:picLocks noChangeAspect="1" noChangeArrowheads="1"/>
          </p:cNvPicPr>
          <p:nvPr/>
        </p:nvPicPr>
        <p:blipFill>
          <a:blip r:embed="rId3" cstate="print"/>
          <a:srcRect/>
          <a:stretch>
            <a:fillRect/>
          </a:stretch>
        </p:blipFill>
        <p:spPr bwMode="auto">
          <a:xfrm>
            <a:off x="5000628" y="357166"/>
            <a:ext cx="3571900" cy="4500594"/>
          </a:xfrm>
          <a:prstGeom prst="rect">
            <a:avLst/>
          </a:prstGeom>
          <a:noFill/>
        </p:spPr>
      </p:pic>
      <p:pic>
        <p:nvPicPr>
          <p:cNvPr id="63494" name="Picture 6" descr="http://pesniland.ru/sell/pesniland_ru/102935.jpg"/>
          <p:cNvPicPr>
            <a:picLocks noChangeAspect="1" noChangeArrowheads="1"/>
          </p:cNvPicPr>
          <p:nvPr/>
        </p:nvPicPr>
        <p:blipFill>
          <a:blip r:embed="rId4" cstate="print"/>
          <a:srcRect/>
          <a:stretch>
            <a:fillRect/>
          </a:stretch>
        </p:blipFill>
        <p:spPr bwMode="auto">
          <a:xfrm>
            <a:off x="357158" y="3286124"/>
            <a:ext cx="4357718" cy="328614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643998" cy="6124754"/>
          </a:xfrm>
          <a:prstGeom prst="rect">
            <a:avLst/>
          </a:prstGeom>
          <a:solidFill>
            <a:schemeClr val="accent6">
              <a:lumMod val="20000"/>
              <a:lumOff val="80000"/>
            </a:schemeClr>
          </a:solidFill>
        </p:spPr>
        <p:txBody>
          <a:bodyPr wrap="square" rtlCol="0">
            <a:spAutoFit/>
          </a:bodyPr>
          <a:lstStyle/>
          <a:p>
            <a:pPr algn="just"/>
            <a:r>
              <a:rPr lang="kk-KZ" sz="2800" b="1" dirty="0" smtClean="0">
                <a:solidFill>
                  <a:srgbClr val="C00000"/>
                </a:solidFill>
                <a:latin typeface="Times New Roman" pitchFamily="18" charset="0"/>
                <a:cs typeface="Times New Roman" pitchFamily="18" charset="0"/>
              </a:rPr>
              <a:t>Логикалық кедергі. </a:t>
            </a:r>
            <a:r>
              <a:rPr lang="kk-KZ" sz="2800" b="1" dirty="0" smtClean="0">
                <a:latin typeface="Times New Roman" pitchFamily="18" charset="0"/>
                <a:cs typeface="Times New Roman" pitchFamily="18" charset="0"/>
              </a:rPr>
              <a:t>Ол коммуникатордың ұсынған  тұжырымдарының қисыны реципиенттің қабылдауы үшін тым күрделі болғанда, я болмаса оған шалағай, оның дәлелдеріне қайшы келгендей болғанда туындайды. Психологиялық тұрғыда көптеген логикалар мен дәлелдеу жүйелерінің бар екендігін айтуға болады. Біреулер үшін ақылға қайшы келмейтіндер, ал енді біреулер үшін борыш пен моральға сәйкес келетіндер сенімді әрі ойға қонымды болуы мүмкін. «Ерлер» және «әйелдер»  психологиялық логикасы, балалар логикасы, байлар мен кедейлер логикасы, сау адамдар мен ауру адамдар логикасы болатындығы жөнінде айтуға болады. </a:t>
            </a:r>
            <a:endParaRPr lang="ru-RU" sz="2800"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29718" cy="6863417"/>
          </a:xfrm>
          <a:prstGeom prst="rect">
            <a:avLst/>
          </a:prstGeom>
          <a:solidFill>
            <a:schemeClr val="accent6">
              <a:lumMod val="20000"/>
              <a:lumOff val="80000"/>
            </a:schemeClr>
          </a:solidFill>
        </p:spPr>
        <p:txBody>
          <a:bodyPr wrap="square" rtlCol="0">
            <a:spAutoFit/>
          </a:bodyPr>
          <a:lstStyle/>
          <a:p>
            <a:pPr algn="just"/>
            <a:r>
              <a:rPr lang="kk-KZ" sz="2000" b="1" dirty="0" smtClean="0">
                <a:solidFill>
                  <a:srgbClr val="C00000"/>
                </a:solidFill>
                <a:latin typeface="Times New Roman" pitchFamily="18" charset="0"/>
                <a:cs typeface="Times New Roman" pitchFamily="18" charset="0"/>
              </a:rPr>
              <a:t>Стилистикалық кедергі. </a:t>
            </a:r>
            <a:r>
              <a:rPr lang="kk-KZ" sz="2000" b="1" dirty="0" smtClean="0">
                <a:latin typeface="Times New Roman" pitchFamily="18" charset="0"/>
                <a:cs typeface="Times New Roman" pitchFamily="18" charset="0"/>
              </a:rPr>
              <a:t>Ол коммуникатордың сөйлеу стилі  қарым-қатынас жағдайына сәйкес келмегенде немесе сөйлеу стилінің реципиенттің психологиялық көңіл-күйіне сәйкес келмегенде пайда болады. Мысалы, қарым-қатынас серіктесі өзіне айтылған сыни ескертуді қабылдамауы мүмкін, өйткені ол ситуацияға сәйкес емес, ағайынгершілік мәнерде айтылуы мүмкін немесе ересектердің түсініксіз, ғылыми тілде айтқан қызықты әңгімесін балалар қабылдамауы мүмкін. </a:t>
            </a:r>
            <a:endParaRPr lang="ru-RU" sz="2000" b="1" dirty="0" smtClean="0">
              <a:latin typeface="Times New Roman" pitchFamily="18" charset="0"/>
              <a:cs typeface="Times New Roman" pitchFamily="18" charset="0"/>
            </a:endParaRPr>
          </a:p>
          <a:p>
            <a:pPr algn="just"/>
            <a:r>
              <a:rPr lang="kk-KZ" sz="2000" b="1" dirty="0" smtClean="0">
                <a:latin typeface="Times New Roman" pitchFamily="18" charset="0"/>
                <a:cs typeface="Times New Roman" pitchFamily="18" charset="0"/>
              </a:rPr>
              <a:t>Реципиент тарапынан жиі қорғануға әкелетін ең маңызды қа-телік – «міндеттеу стиліндегі» сөздерді қолдану. Бұл стильдің басты ерекшелігі өз атауында тұр – «Сен тиіссің», «Қажет», «Біз міндеттіміз», «Сізге қажет» сияқты сөздік оралымдарды қолдану. Мұн-дай фразаларға адамдар қандай реакция білдіреді. Қарсыласу айқын немесе жасырын түрде болуы мүмкін, алайда бұдан оның табиғаты өзгере қоймайды. Міндеттеу стиліне басқа стиль, қатынастардың басқа философиясы қарсы қойылады. Ол «мүмкін парадигмасы» деп аталады: «Мүмкін», «Мүмкіндігінше, Сіз...», «Сіз жасай аласыз...». Адамзат тілінен оның өмірінің бүкіл бейнесі, оның мә-дениеті, идеология мен құндылықтары көрініс табады. Сондай-ақ, тілдің, сөздің өзгеруі арқылы өмір сүру салты, мәдениеттері мен құндылықтары да өзгеріске ұшырайды. Мүмкін парадигмасы көп-теген адамдар үшін зор ішкі тартымдылыққа ие. Ол адамдарға еркін таңдаулар мен өз тағдыры үшін жеке жауапкершілікке ие болу әлемінің есігін айқара ашып беретін тәрізді. Әрі әрине, психология-лық қорғанысқа итермелемейді.</a:t>
            </a:r>
            <a:endParaRPr lang="ru-RU" sz="2000" b="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1"/>
          <p:cNvSpPr/>
          <p:nvPr/>
        </p:nvSpPr>
        <p:spPr>
          <a:xfrm>
            <a:off x="1285852" y="857232"/>
            <a:ext cx="7215238" cy="421484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t>Вербалды емес қарым-қатынас ерекшеліктері</a:t>
            </a:r>
            <a:endParaRPr lang="ru-RU"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28596" y="428604"/>
            <a:ext cx="4143404" cy="78581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err="1" smtClean="0">
                <a:ln>
                  <a:noFill/>
                </a:ln>
                <a:solidFill>
                  <a:srgbClr val="C00000"/>
                </a:solidFill>
                <a:effectLst/>
                <a:uLnTx/>
                <a:uFillTx/>
                <a:latin typeface="+mj-lt"/>
                <a:ea typeface="+mj-ea"/>
                <a:cs typeface="Times New Roman" pitchFamily="18" charset="0"/>
              </a:rPr>
              <a:t>Американ</a:t>
            </a:r>
            <a:r>
              <a:rPr kumimoji="0" lang="ru-RU" sz="2400" b="1" i="0" u="none" strike="noStrike" kern="1200" cap="none" spc="0" normalizeH="0" baseline="0" noProof="0" dirty="0" smtClean="0">
                <a:ln>
                  <a:noFill/>
                </a:ln>
                <a:solidFill>
                  <a:srgbClr val="C00000"/>
                </a:solidFill>
                <a:effectLst/>
                <a:uLnTx/>
                <a:uFillTx/>
                <a:latin typeface="+mj-lt"/>
                <a:ea typeface="+mj-ea"/>
                <a:cs typeface="Times New Roman" pitchFamily="18" charset="0"/>
              </a:rPr>
              <a:t> </a:t>
            </a:r>
            <a:r>
              <a:rPr kumimoji="0" lang="ru-RU" sz="2400" b="1" i="0" u="none" strike="noStrike" kern="1200" cap="none" spc="0" normalizeH="0" baseline="0" noProof="0" dirty="0" err="1" smtClean="0">
                <a:ln>
                  <a:noFill/>
                </a:ln>
                <a:solidFill>
                  <a:srgbClr val="C00000"/>
                </a:solidFill>
                <a:effectLst/>
                <a:uLnTx/>
                <a:uFillTx/>
                <a:latin typeface="+mj-lt"/>
                <a:ea typeface="+mj-ea"/>
                <a:cs typeface="Times New Roman" pitchFamily="18" charset="0"/>
              </a:rPr>
              <a:t>психологы</a:t>
            </a:r>
            <a:r>
              <a:rPr kumimoji="0" lang="ru-RU" sz="2400" b="1" i="0" u="none" strike="noStrike" kern="1200" cap="none" spc="0" normalizeH="0" baseline="0" noProof="0" dirty="0" smtClean="0">
                <a:ln>
                  <a:noFill/>
                </a:ln>
                <a:solidFill>
                  <a:srgbClr val="C00000"/>
                </a:solidFill>
                <a:effectLst/>
                <a:uLnTx/>
                <a:uFillTx/>
                <a:latin typeface="+mj-lt"/>
                <a:ea typeface="+mj-ea"/>
                <a:cs typeface="Times New Roman" pitchFamily="18" charset="0"/>
              </a:rPr>
              <a:t> Альберт </a:t>
            </a:r>
            <a:r>
              <a:rPr kumimoji="0" lang="ru-RU" sz="2400" b="1" i="0" u="none" strike="noStrike" kern="1200" cap="none" spc="0" normalizeH="0" baseline="0" noProof="0" dirty="0" err="1" smtClean="0">
                <a:ln>
                  <a:noFill/>
                </a:ln>
                <a:solidFill>
                  <a:srgbClr val="C00000"/>
                </a:solidFill>
                <a:effectLst/>
                <a:uLnTx/>
                <a:uFillTx/>
                <a:latin typeface="+mj-lt"/>
                <a:ea typeface="+mj-ea"/>
                <a:cs typeface="Times New Roman" pitchFamily="18" charset="0"/>
              </a:rPr>
              <a:t>Мерабиан</a:t>
            </a:r>
            <a:endParaRPr kumimoji="0" lang="ru-RU" sz="2400" b="1" i="0" u="none" strike="noStrike" kern="1200" cap="none" spc="0" normalizeH="0" baseline="0" noProof="0" dirty="0">
              <a:ln>
                <a:noFill/>
              </a:ln>
              <a:solidFill>
                <a:srgbClr val="C00000"/>
              </a:solidFill>
              <a:effectLst/>
              <a:uLnTx/>
              <a:uFillTx/>
              <a:latin typeface="+mj-lt"/>
              <a:ea typeface="+mj-ea"/>
              <a:cs typeface="Times New Roman" pitchFamily="18" charset="0"/>
            </a:endParaRPr>
          </a:p>
        </p:txBody>
      </p:sp>
      <p:pic>
        <p:nvPicPr>
          <p:cNvPr id="3" name="Picture 2" descr="https://encrypted-tbn3.gstatic.com/images?q=tbn:ANd9GcRBjpYWvxiwcFjHApXFKAofWUN73nOTXC4OaNtUqHudZwPMjfhpUg"/>
          <p:cNvPicPr>
            <a:picLocks noChangeAspect="1" noChangeArrowheads="1"/>
          </p:cNvPicPr>
          <p:nvPr/>
        </p:nvPicPr>
        <p:blipFill>
          <a:blip r:embed="rId2" cstate="print"/>
          <a:srcRect t="24028" b="24028"/>
          <a:stretch>
            <a:fillRect/>
          </a:stretch>
        </p:blipFill>
        <p:spPr bwMode="auto">
          <a:xfrm>
            <a:off x="4929190" y="1000108"/>
            <a:ext cx="3929090" cy="5072098"/>
          </a:xfrm>
          <a:prstGeom prst="rect">
            <a:avLst/>
          </a:prstGeom>
          <a:noFill/>
        </p:spPr>
      </p:pic>
      <p:sp>
        <p:nvSpPr>
          <p:cNvPr id="4" name="TextBox 3"/>
          <p:cNvSpPr txBox="1"/>
          <p:nvPr/>
        </p:nvSpPr>
        <p:spPr>
          <a:xfrm>
            <a:off x="285720" y="1285860"/>
            <a:ext cx="4429156" cy="5016758"/>
          </a:xfrm>
          <a:prstGeom prst="rect">
            <a:avLst/>
          </a:prstGeom>
          <a:noFill/>
        </p:spPr>
        <p:txBody>
          <a:bodyPr wrap="square" rtlCol="0">
            <a:spAutoFit/>
          </a:bodyPr>
          <a:lstStyle/>
          <a:p>
            <a:pPr algn="just"/>
            <a:r>
              <a:rPr lang="be-BY" sz="2000" b="1" dirty="0" smtClean="0"/>
              <a:t>А.Мейерабианның зерттеуі бойынша өзара әрекет процесіндегі хабардың 93 пайызы вербалдық емес жолдар арқылы жеткізіледі, 55% – ым-ишара (мимика), қимыл-қозғалыс, дене тұрысы арқылы, 38% – дауыстың интонациясы, тембрі және жоғарылығы бойынша беріледі. Қарым-қатынас процесіндегі хабардың таралуының 7% ғана вербалдық тәсілдерге байланысты. Өйткені вербалдық емес қарым-қатынас жүйесінде 700000-нан астам ым-ишара, қимыл-қозғалыс және дене тұрысы бар, біздің тілдегі сөздерге қарағанда әлдеқайда көп.</a:t>
            </a:r>
            <a:endParaRPr lang="ru-RU"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785786" y="571481"/>
            <a:ext cx="2643206" cy="428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rgbClr val="7030A0"/>
                </a:solidFill>
                <a:effectLst/>
                <a:uLnTx/>
                <a:uFillTx/>
                <a:latin typeface="+mj-lt"/>
                <a:ea typeface="+mj-ea"/>
                <a:cs typeface="+mj-cs"/>
              </a:rPr>
              <a:t>Алан </a:t>
            </a:r>
            <a:r>
              <a:rPr kumimoji="0" lang="ru-RU" sz="2800" b="1" i="0" u="none" strike="noStrike" kern="1200" cap="none" spc="0" normalizeH="0" baseline="0" noProof="0" dirty="0" err="1" smtClean="0">
                <a:ln>
                  <a:noFill/>
                </a:ln>
                <a:solidFill>
                  <a:srgbClr val="7030A0"/>
                </a:solidFill>
                <a:effectLst/>
                <a:uLnTx/>
                <a:uFillTx/>
                <a:latin typeface="+mj-lt"/>
                <a:ea typeface="+mj-ea"/>
                <a:cs typeface="+mj-cs"/>
              </a:rPr>
              <a:t>Пиз</a:t>
            </a:r>
            <a:r>
              <a:rPr kumimoji="0" lang="ru-RU" sz="2800" b="1" i="0" u="none" strike="noStrike" kern="1200" cap="none" spc="0" normalizeH="0" baseline="0" noProof="0" dirty="0" smtClean="0">
                <a:ln>
                  <a:noFill/>
                </a:ln>
                <a:solidFill>
                  <a:srgbClr val="7030A0"/>
                </a:solidFill>
                <a:effectLst/>
                <a:uLnTx/>
                <a:uFillTx/>
                <a:latin typeface="+mj-lt"/>
                <a:ea typeface="+mj-ea"/>
                <a:cs typeface="+mj-cs"/>
              </a:rPr>
              <a:t> </a:t>
            </a:r>
            <a:endParaRPr kumimoji="0" lang="ru-RU" sz="2800" b="1" i="0" u="none" strike="noStrike" kern="1200" cap="none" spc="0" normalizeH="0" baseline="0" noProof="0" dirty="0">
              <a:ln>
                <a:noFill/>
              </a:ln>
              <a:solidFill>
                <a:srgbClr val="7030A0"/>
              </a:solidFill>
              <a:effectLst/>
              <a:uLnTx/>
              <a:uFillTx/>
              <a:latin typeface="+mj-lt"/>
              <a:ea typeface="+mj-ea"/>
              <a:cs typeface="+mj-cs"/>
            </a:endParaRPr>
          </a:p>
        </p:txBody>
      </p:sp>
      <p:pic>
        <p:nvPicPr>
          <p:cNvPr id="3" name="Picture 2" descr="Алан Пиз"/>
          <p:cNvPicPr>
            <a:picLocks noChangeAspect="1" noChangeArrowheads="1"/>
          </p:cNvPicPr>
          <p:nvPr/>
        </p:nvPicPr>
        <p:blipFill>
          <a:blip r:embed="rId2" cstate="print"/>
          <a:srcRect t="12509" b="12509"/>
          <a:stretch>
            <a:fillRect/>
          </a:stretch>
        </p:blipFill>
        <p:spPr bwMode="auto">
          <a:xfrm rot="420000">
            <a:off x="3579935" y="909642"/>
            <a:ext cx="4617720" cy="3931920"/>
          </a:xfrm>
          <a:prstGeom prst="rect">
            <a:avLst/>
          </a:prstGeom>
          <a:noFill/>
        </p:spPr>
      </p:pic>
      <p:sp>
        <p:nvSpPr>
          <p:cNvPr id="4" name="Текст 2"/>
          <p:cNvSpPr txBox="1">
            <a:spLocks/>
          </p:cNvSpPr>
          <p:nvPr/>
        </p:nvSpPr>
        <p:spPr>
          <a:xfrm>
            <a:off x="609600" y="1000108"/>
            <a:ext cx="3033706" cy="4572032"/>
          </a:xfrm>
          <a:prstGeom prst="rect">
            <a:avLst/>
          </a:prstGeom>
        </p:spPr>
        <p:txBody>
          <a:bodyPr>
            <a:noAutofit/>
          </a:bodyPr>
          <a:lstStyle/>
          <a:p>
            <a:pPr marR="0" lvl="0" algn="just" defTabSz="914400" rtl="0" eaLnBrk="1" fontAlgn="auto" latinLnBrk="0" hangingPunct="1">
              <a:lnSpc>
                <a:spcPct val="100000"/>
              </a:lnSpc>
              <a:spcBef>
                <a:spcPct val="20000"/>
              </a:spcBef>
              <a:spcAft>
                <a:spcPts val="0"/>
              </a:spcAft>
              <a:buClrTx/>
              <a:buSzTx/>
              <a:tabLst/>
              <a:defRPr/>
            </a:pPr>
            <a:endParaRPr lang="kk-KZ" sz="2400" b="1" dirty="0" smtClean="0">
              <a:cs typeface="Times New Roman" pitchFamily="18" charset="0"/>
            </a:endParaRPr>
          </a:p>
          <a:p>
            <a:pPr marR="0" lvl="0" algn="just" defTabSz="914400" rtl="0" eaLnBrk="1" fontAlgn="auto" latinLnBrk="0" hangingPunct="1">
              <a:lnSpc>
                <a:spcPct val="100000"/>
              </a:lnSpc>
              <a:spcBef>
                <a:spcPct val="20000"/>
              </a:spcBef>
              <a:spcAft>
                <a:spcPts val="0"/>
              </a:spcAft>
              <a:buClrTx/>
              <a:buSzTx/>
              <a:tabLst/>
              <a:defRPr/>
            </a:pPr>
            <a:r>
              <a:rPr lang="kk-KZ" sz="2400" b="1" dirty="0" smtClean="0">
                <a:latin typeface="Times New Roman" pitchFamily="18" charset="0"/>
                <a:cs typeface="Times New Roman" pitchFamily="18" charset="0"/>
              </a:rPr>
              <a:t>Дүниежүзіне “Дене қозғалыс тілі” атты кітабімен </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әйгілі.</a:t>
            </a:r>
            <a:r>
              <a:rPr kumimoji="0" lang="ru-RU" sz="24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ru-RU" sz="24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Кітап</a:t>
            </a:r>
            <a:r>
              <a:rPr kumimoji="0" lang="ru-RU" sz="24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ru-RU" sz="24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миллиондаған тиражбен</a:t>
            </a:r>
            <a:r>
              <a:rPr kumimoji="0" lang="ru-RU" sz="24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басылып</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шығарылған.</a:t>
            </a:r>
            <a:endParaRPr kumimoji="0" lang="ru-RU" sz="24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5" name="Picture 4" descr="book_pease_language"/>
          <p:cNvPicPr>
            <a:picLocks noChangeAspect="1" noChangeArrowheads="1"/>
          </p:cNvPicPr>
          <p:nvPr/>
        </p:nvPicPr>
        <p:blipFill>
          <a:blip r:embed="rId3" cstate="print"/>
          <a:srcRect/>
          <a:stretch>
            <a:fillRect/>
          </a:stretch>
        </p:blipFill>
        <p:spPr bwMode="auto">
          <a:xfrm>
            <a:off x="7215206" y="285728"/>
            <a:ext cx="1643074" cy="228601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71934" y="857232"/>
            <a:ext cx="428628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000" b="1" dirty="0" smtClean="0">
              <a:latin typeface="Times New Roman" pitchFamily="18" charset="0"/>
              <a:cs typeface="Times New Roman" pitchFamily="18" charset="0"/>
            </a:endParaRPr>
          </a:p>
          <a:p>
            <a:pPr lvl="0" algn="ctr"/>
            <a:r>
              <a:rPr lang="ru-RU" sz="2000" b="1" dirty="0" smtClean="0">
                <a:latin typeface="Times New Roman" pitchFamily="18" charset="0"/>
                <a:cs typeface="Times New Roman" pitchFamily="18" charset="0"/>
              </a:rPr>
              <a:t>Жестикуляция</a:t>
            </a:r>
            <a:endParaRPr lang="ru-RU" sz="2000" b="1" dirty="0">
              <a:latin typeface="Times New Roman" pitchFamily="18" charset="0"/>
              <a:cs typeface="Times New Roman" pitchFamily="18" charset="0"/>
            </a:endParaRPr>
          </a:p>
          <a:p>
            <a:pPr algn="ctr"/>
            <a:endParaRPr lang="ru-RU" sz="2000" b="1" dirty="0">
              <a:latin typeface="Times New Roman" pitchFamily="18" charset="0"/>
              <a:cs typeface="Times New Roman" pitchFamily="18" charset="0"/>
            </a:endParaRPr>
          </a:p>
        </p:txBody>
      </p:sp>
      <p:sp>
        <p:nvSpPr>
          <p:cNvPr id="4" name="Прямоугольник 3"/>
          <p:cNvSpPr/>
          <p:nvPr/>
        </p:nvSpPr>
        <p:spPr>
          <a:xfrm>
            <a:off x="4071934" y="1643050"/>
            <a:ext cx="428628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000" b="1" dirty="0" smtClean="0">
              <a:latin typeface="Times New Roman" pitchFamily="18" charset="0"/>
              <a:cs typeface="Times New Roman" pitchFamily="18" charset="0"/>
            </a:endParaRPr>
          </a:p>
          <a:p>
            <a:pPr lvl="0" algn="ctr"/>
            <a:r>
              <a:rPr lang="ru-RU" sz="2000" b="1" dirty="0" err="1" smtClean="0">
                <a:latin typeface="Times New Roman" pitchFamily="18" charset="0"/>
                <a:cs typeface="Times New Roman" pitchFamily="18" charset="0"/>
              </a:rPr>
              <a:t>Ым-ишара</a:t>
            </a:r>
            <a:r>
              <a:rPr lang="ru-RU" sz="2000" b="1" dirty="0" smtClean="0">
                <a:latin typeface="Times New Roman" pitchFamily="18" charset="0"/>
                <a:cs typeface="Times New Roman" pitchFamily="18" charset="0"/>
              </a:rPr>
              <a:t> (мимика)</a:t>
            </a:r>
            <a:endParaRPr lang="ru-RU" sz="2000" b="1" dirty="0">
              <a:latin typeface="Times New Roman" pitchFamily="18" charset="0"/>
              <a:cs typeface="Times New Roman" pitchFamily="18" charset="0"/>
            </a:endParaRPr>
          </a:p>
          <a:p>
            <a:pPr algn="ctr"/>
            <a:endParaRPr lang="ru-RU" dirty="0"/>
          </a:p>
        </p:txBody>
      </p:sp>
      <p:sp>
        <p:nvSpPr>
          <p:cNvPr id="6" name="Прямоугольник 5"/>
          <p:cNvSpPr/>
          <p:nvPr/>
        </p:nvSpPr>
        <p:spPr>
          <a:xfrm>
            <a:off x="4071934" y="2214554"/>
            <a:ext cx="428628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000" b="1" dirty="0" smtClean="0">
              <a:latin typeface="Times New Roman" pitchFamily="18" charset="0"/>
              <a:cs typeface="Times New Roman" pitchFamily="18" charset="0"/>
            </a:endParaRPr>
          </a:p>
          <a:p>
            <a:pPr lvl="0" algn="ctr"/>
            <a:r>
              <a:rPr lang="ru-RU" sz="2000" b="1" dirty="0" err="1" smtClean="0">
                <a:latin typeface="Times New Roman" pitchFamily="18" charset="0"/>
                <a:cs typeface="Times New Roman" pitchFamily="18" charset="0"/>
              </a:rPr>
              <a:t>Қимыл-қозғалыс </a:t>
            </a:r>
            <a:r>
              <a:rPr lang="ru-RU" sz="2000" b="1" dirty="0" smtClean="0">
                <a:latin typeface="Times New Roman" pitchFamily="18" charset="0"/>
                <a:cs typeface="Times New Roman" pitchFamily="18" charset="0"/>
              </a:rPr>
              <a:t>пен </a:t>
            </a:r>
            <a:r>
              <a:rPr lang="ru-RU" sz="2000" b="1" dirty="0" err="1" smtClean="0">
                <a:latin typeface="Times New Roman" pitchFamily="18" charset="0"/>
                <a:cs typeface="Times New Roman" pitchFamily="18" charset="0"/>
              </a:rPr>
              <a:t>дене</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тұрысы </a:t>
            </a:r>
            <a:r>
              <a:rPr lang="ru-RU" sz="2000" b="1" dirty="0" smtClean="0">
                <a:latin typeface="Times New Roman" pitchFamily="18" charset="0"/>
                <a:cs typeface="Times New Roman" pitchFamily="18" charset="0"/>
              </a:rPr>
              <a:t>(пантомимика) </a:t>
            </a:r>
            <a:endParaRPr lang="ru-RU" sz="2000" b="1" dirty="0">
              <a:latin typeface="Times New Roman" pitchFamily="18" charset="0"/>
              <a:cs typeface="Times New Roman" pitchFamily="18" charset="0"/>
            </a:endParaRPr>
          </a:p>
          <a:p>
            <a:pPr algn="ctr"/>
            <a:endParaRPr lang="ru-RU" dirty="0"/>
          </a:p>
        </p:txBody>
      </p:sp>
      <p:sp>
        <p:nvSpPr>
          <p:cNvPr id="8" name="Прямоугольник 7"/>
          <p:cNvSpPr/>
          <p:nvPr/>
        </p:nvSpPr>
        <p:spPr>
          <a:xfrm>
            <a:off x="4071934" y="3143248"/>
            <a:ext cx="428628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000" b="1" dirty="0" smtClean="0">
              <a:latin typeface="Times New Roman" pitchFamily="18" charset="0"/>
              <a:cs typeface="Times New Roman" pitchFamily="18" charset="0"/>
            </a:endParaRPr>
          </a:p>
          <a:p>
            <a:pPr lvl="0" algn="ctr"/>
            <a:r>
              <a:rPr lang="ru-RU" sz="2000" b="1" dirty="0" err="1" smtClean="0">
                <a:latin typeface="Times New Roman" pitchFamily="18" charset="0"/>
                <a:cs typeface="Times New Roman" pitchFamily="18" charset="0"/>
              </a:rPr>
              <a:t>Көз қарас бағыты </a:t>
            </a:r>
            <a:r>
              <a:rPr lang="ru-RU" sz="2000" b="1" dirty="0" smtClean="0">
                <a:latin typeface="Times New Roman" pitchFamily="18" charset="0"/>
                <a:cs typeface="Times New Roman" pitchFamily="18" charset="0"/>
              </a:rPr>
              <a:t>(направление взгляда)</a:t>
            </a:r>
            <a:endParaRPr lang="ru-RU" sz="2000" b="1" dirty="0">
              <a:latin typeface="Times New Roman" pitchFamily="18" charset="0"/>
              <a:cs typeface="Times New Roman" pitchFamily="18" charset="0"/>
            </a:endParaRPr>
          </a:p>
          <a:p>
            <a:pPr algn="ctr"/>
            <a:endParaRPr lang="ru-RU" dirty="0"/>
          </a:p>
        </p:txBody>
      </p:sp>
      <p:sp>
        <p:nvSpPr>
          <p:cNvPr id="9" name="Прямоугольник 8"/>
          <p:cNvSpPr/>
          <p:nvPr/>
        </p:nvSpPr>
        <p:spPr>
          <a:xfrm>
            <a:off x="4071934" y="3786190"/>
            <a:ext cx="428628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000" b="1" dirty="0" smtClean="0">
              <a:latin typeface="Times New Roman" pitchFamily="18" charset="0"/>
              <a:cs typeface="Times New Roman" pitchFamily="18" charset="0"/>
            </a:endParaRPr>
          </a:p>
          <a:p>
            <a:pPr lvl="0" algn="ctr"/>
            <a:r>
              <a:rPr lang="ru-RU" sz="2000" b="1" dirty="0" err="1" smtClean="0">
                <a:latin typeface="Times New Roman" pitchFamily="18" charset="0"/>
                <a:cs typeface="Times New Roman" pitchFamily="18" charset="0"/>
              </a:rPr>
              <a:t>Визуальды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жанасу</a:t>
            </a:r>
            <a:endParaRPr lang="ru-RU" sz="2000" b="1" dirty="0">
              <a:latin typeface="Times New Roman" pitchFamily="18" charset="0"/>
              <a:cs typeface="Times New Roman" pitchFamily="18" charset="0"/>
            </a:endParaRPr>
          </a:p>
          <a:p>
            <a:pPr algn="ctr"/>
            <a:endParaRPr lang="ru-RU" dirty="0"/>
          </a:p>
        </p:txBody>
      </p:sp>
      <p:sp>
        <p:nvSpPr>
          <p:cNvPr id="10" name="Стрелка вправо 9"/>
          <p:cNvSpPr/>
          <p:nvPr/>
        </p:nvSpPr>
        <p:spPr>
          <a:xfrm>
            <a:off x="428596" y="2500306"/>
            <a:ext cx="3357586" cy="207170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err="1" smtClean="0">
                <a:latin typeface="Times New Roman" pitchFamily="18" charset="0"/>
                <a:cs typeface="Times New Roman" pitchFamily="18" charset="0"/>
              </a:rPr>
              <a:t>оптокинетикалық</a:t>
            </a:r>
            <a:endParaRPr lang="ru-RU" sz="2400" dirty="0">
              <a:latin typeface="Times New Roman" pitchFamily="18" charset="0"/>
              <a:cs typeface="Times New Roman" pitchFamily="18" charset="0"/>
            </a:endParaRPr>
          </a:p>
          <a:p>
            <a:pPr algn="ctr"/>
            <a:endParaRPr lang="ru-RU" dirty="0"/>
          </a:p>
        </p:txBody>
      </p:sp>
      <p:sp>
        <p:nvSpPr>
          <p:cNvPr id="13" name="Прямоугольник 12"/>
          <p:cNvSpPr/>
          <p:nvPr/>
        </p:nvSpPr>
        <p:spPr>
          <a:xfrm>
            <a:off x="4071934" y="4429132"/>
            <a:ext cx="428628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b="1" dirty="0" err="1" smtClean="0">
                <a:latin typeface="Times New Roman" pitchFamily="18" charset="0"/>
                <a:cs typeface="Times New Roman" pitchFamily="18" charset="0"/>
              </a:rPr>
              <a:t>Терінің қызаруы, бозаруы</a:t>
            </a:r>
            <a:endParaRPr lang="ru-RU" sz="2000" b="1" dirty="0">
              <a:latin typeface="Times New Roman" pitchFamily="18" charset="0"/>
              <a:cs typeface="Times New Roman" pitchFamily="18" charset="0"/>
            </a:endParaRPr>
          </a:p>
          <a:p>
            <a:pPr algn="ctr"/>
            <a:endParaRPr lang="ru-RU" sz="2000" b="1" dirty="0">
              <a:latin typeface="Times New Roman" pitchFamily="18" charset="0"/>
              <a:cs typeface="Times New Roman" pitchFamily="18" charset="0"/>
            </a:endParaRPr>
          </a:p>
        </p:txBody>
      </p:sp>
      <p:sp>
        <p:nvSpPr>
          <p:cNvPr id="14" name="Прямоугольник 13"/>
          <p:cNvSpPr/>
          <p:nvPr/>
        </p:nvSpPr>
        <p:spPr>
          <a:xfrm>
            <a:off x="4071934" y="5286388"/>
            <a:ext cx="428628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atin typeface="Times New Roman" pitchFamily="18" charset="0"/>
                <a:cs typeface="Times New Roman" pitchFamily="18" charset="0"/>
              </a:rPr>
              <a:t>Моторика </a:t>
            </a:r>
            <a:r>
              <a:rPr lang="ru-RU" sz="2000" b="1" dirty="0" err="1" smtClean="0">
                <a:latin typeface="Times New Roman" pitchFamily="18" charset="0"/>
                <a:cs typeface="Times New Roman" pitchFamily="18" charset="0"/>
              </a:rPr>
              <a:t>таптауырындары</a:t>
            </a:r>
            <a:endParaRPr lang="ru-RU" sz="2000" b="1" dirty="0">
              <a:latin typeface="Times New Roman" pitchFamily="18" charset="0"/>
              <a:cs typeface="Times New Roman" pitchFamily="18" charset="0"/>
            </a:endParaRPr>
          </a:p>
        </p:txBody>
      </p:sp>
      <p:sp>
        <p:nvSpPr>
          <p:cNvPr id="11" name="TextBox 10"/>
          <p:cNvSpPr txBox="1"/>
          <p:nvPr/>
        </p:nvSpPr>
        <p:spPr>
          <a:xfrm>
            <a:off x="323528" y="476672"/>
            <a:ext cx="3214710" cy="1200329"/>
          </a:xfrm>
          <a:prstGeom prst="rect">
            <a:avLst/>
          </a:prstGeom>
          <a:noFill/>
        </p:spPr>
        <p:txBody>
          <a:bodyPr wrap="square" rtlCol="0">
            <a:spAutoFit/>
          </a:bodyPr>
          <a:lstStyle/>
          <a:p>
            <a:pPr algn="ctr"/>
            <a:r>
              <a:rPr lang="ru-RU" sz="2400" b="1" dirty="0" err="1" smtClean="0"/>
              <a:t>Вербальды</a:t>
            </a:r>
            <a:r>
              <a:rPr lang="ru-RU" sz="2400" b="1" dirty="0" smtClean="0"/>
              <a:t> </a:t>
            </a:r>
            <a:r>
              <a:rPr lang="ru-RU" sz="2400" b="1" dirty="0" err="1" smtClean="0"/>
              <a:t>емес</a:t>
            </a:r>
            <a:r>
              <a:rPr lang="ru-RU" sz="2400" b="1" dirty="0" smtClean="0"/>
              <a:t> </a:t>
            </a:r>
            <a:r>
              <a:rPr lang="ru-RU" sz="2400" b="1" dirty="0" err="1" smtClean="0"/>
              <a:t>қарым-қатынас құралдарына:</a:t>
            </a:r>
            <a:endParaRPr lang="ru-RU"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dedovkgu.narod.ru/bib/piz.files/image005.gif"/>
          <p:cNvPicPr>
            <a:picLocks noChangeAspect="1" noChangeArrowheads="1"/>
          </p:cNvPicPr>
          <p:nvPr/>
        </p:nvPicPr>
        <p:blipFill>
          <a:blip r:embed="rId3" cstate="print"/>
          <a:srcRect/>
          <a:stretch>
            <a:fillRect/>
          </a:stretch>
        </p:blipFill>
        <p:spPr bwMode="auto">
          <a:xfrm>
            <a:off x="500034" y="1142984"/>
            <a:ext cx="3000396" cy="2714644"/>
          </a:xfrm>
          <a:prstGeom prst="rect">
            <a:avLst/>
          </a:prstGeom>
          <a:noFill/>
        </p:spPr>
      </p:pic>
      <p:pic>
        <p:nvPicPr>
          <p:cNvPr id="25604" name="Picture 4" descr="http://dedovkgu.narod.ru/bib/piz.files/image006.gif"/>
          <p:cNvPicPr>
            <a:picLocks noChangeAspect="1" noChangeArrowheads="1"/>
          </p:cNvPicPr>
          <p:nvPr/>
        </p:nvPicPr>
        <p:blipFill>
          <a:blip r:embed="rId4" cstate="print"/>
          <a:srcRect/>
          <a:stretch>
            <a:fillRect/>
          </a:stretch>
        </p:blipFill>
        <p:spPr bwMode="auto">
          <a:xfrm>
            <a:off x="3643306" y="928670"/>
            <a:ext cx="5000660" cy="2786082"/>
          </a:xfrm>
          <a:prstGeom prst="rect">
            <a:avLst/>
          </a:prstGeom>
          <a:noFill/>
        </p:spPr>
      </p:pic>
      <p:sp>
        <p:nvSpPr>
          <p:cNvPr id="4" name="Прямоугольник 3"/>
          <p:cNvSpPr/>
          <p:nvPr/>
        </p:nvSpPr>
        <p:spPr>
          <a:xfrm>
            <a:off x="785785" y="4000504"/>
            <a:ext cx="2428893" cy="461665"/>
          </a:xfrm>
          <a:prstGeom prst="rect">
            <a:avLst/>
          </a:prstGeom>
        </p:spPr>
        <p:txBody>
          <a:bodyPr wrap="square">
            <a:spAutoFit/>
          </a:bodyPr>
          <a:lstStyle/>
          <a:p>
            <a:pPr algn="ctr"/>
            <a:r>
              <a:rPr lang="kk-KZ" sz="2400" b="1" dirty="0" smtClean="0"/>
              <a:t>Бала алдап тұр</a:t>
            </a:r>
            <a:endParaRPr lang="ru-RU" sz="2400" b="1" dirty="0"/>
          </a:p>
        </p:txBody>
      </p:sp>
      <p:sp>
        <p:nvSpPr>
          <p:cNvPr id="25605" name="Rectangle 5"/>
          <p:cNvSpPr>
            <a:spLocks noChangeArrowheads="1"/>
          </p:cNvSpPr>
          <p:nvPr/>
        </p:nvSpPr>
        <p:spPr bwMode="auto">
          <a:xfrm>
            <a:off x="4143372" y="4143380"/>
            <a:ext cx="45720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err="1" smtClean="0">
                <a:latin typeface="Arial" pitchFamily="34" charset="0"/>
                <a:cs typeface="Arial" pitchFamily="34" charset="0"/>
              </a:rPr>
              <a:t>Жеткіншек</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алдап</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тұр</a:t>
            </a:r>
            <a:endParaRPr lang="ru-RU" sz="20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Arial" pitchFamily="34" charset="0"/>
                <a:cs typeface="Arial" pitchFamily="34" charset="0"/>
              </a:rPr>
              <a:t>Ересек алдап тұр</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428736"/>
            <a:ext cx="7929618" cy="3416320"/>
          </a:xfrm>
          <a:prstGeom prst="rect">
            <a:avLst/>
          </a:prstGeom>
          <a:solidFill>
            <a:schemeClr val="accent4">
              <a:lumMod val="40000"/>
              <a:lumOff val="60000"/>
            </a:schemeClr>
          </a:solidFill>
        </p:spPr>
        <p:txBody>
          <a:bodyPr wrap="square" rtlCol="0">
            <a:spAutoFit/>
          </a:bodyPr>
          <a:lstStyle/>
          <a:p>
            <a:pPr algn="just"/>
            <a:r>
              <a:rPr lang="kk-KZ" sz="3600" b="1" dirty="0" smtClean="0">
                <a:latin typeface="Times New Roman" pitchFamily="18" charset="0"/>
                <a:cs typeface="Times New Roman" pitchFamily="18" charset="0"/>
              </a:rPr>
              <a:t>Сөйлеу, бұл - сөздік коммуникация, яғни тілдің көмегімен қарым-қатынасқа түсу. Вербалдық коммуникацияның басты құралы – сөз және оның қоғамдық тәжірибеде қалыптасқан мағыналары. </a:t>
            </a:r>
            <a:endParaRPr lang="ru-RU" sz="3600" b="1"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dedovkgu.narod.ru/bib/piz.files/image013.gif"/>
          <p:cNvPicPr>
            <a:picLocks noChangeAspect="1" noChangeArrowheads="1"/>
          </p:cNvPicPr>
          <p:nvPr/>
        </p:nvPicPr>
        <p:blipFill>
          <a:blip r:embed="rId3" cstate="print"/>
          <a:srcRect/>
          <a:stretch>
            <a:fillRect/>
          </a:stretch>
        </p:blipFill>
        <p:spPr bwMode="auto">
          <a:xfrm>
            <a:off x="714348" y="1571612"/>
            <a:ext cx="2571768" cy="2786082"/>
          </a:xfrm>
          <a:prstGeom prst="rect">
            <a:avLst/>
          </a:prstGeom>
          <a:noFill/>
        </p:spPr>
      </p:pic>
      <p:pic>
        <p:nvPicPr>
          <p:cNvPr id="4" name="Picture 7" descr="Михаил Прохоров"/>
          <p:cNvPicPr>
            <a:picLocks noChangeAspect="1" noChangeArrowheads="1"/>
          </p:cNvPicPr>
          <p:nvPr/>
        </p:nvPicPr>
        <p:blipFill>
          <a:blip r:embed="rId4" r:link="rId5" cstate="print"/>
          <a:srcRect/>
          <a:stretch>
            <a:fillRect/>
          </a:stretch>
        </p:blipFill>
        <p:spPr>
          <a:xfrm>
            <a:off x="4214810" y="1857364"/>
            <a:ext cx="4572000" cy="3500462"/>
          </a:xfrm>
          <a:prstGeom prst="rect">
            <a:avLst/>
          </a:prstGeom>
          <a:noFill/>
        </p:spPr>
      </p:pic>
      <p:sp>
        <p:nvSpPr>
          <p:cNvPr id="5" name="Прямоугольник 4"/>
          <p:cNvSpPr/>
          <p:nvPr/>
        </p:nvSpPr>
        <p:spPr>
          <a:xfrm>
            <a:off x="1928794" y="714356"/>
            <a:ext cx="4929222" cy="461665"/>
          </a:xfrm>
          <a:prstGeom prst="rect">
            <a:avLst/>
          </a:prstGeom>
        </p:spPr>
        <p:txBody>
          <a:bodyPr wrap="square">
            <a:spAutoFit/>
          </a:bodyPr>
          <a:lstStyle/>
          <a:p>
            <a:pPr algn="ctr"/>
            <a:r>
              <a:rPr lang="ru-RU" sz="2400" b="1" dirty="0" err="1" smtClean="0">
                <a:latin typeface="Times New Roman" pitchFamily="18" charset="0"/>
                <a:cs typeface="Times New Roman" pitchFamily="18" charset="0"/>
              </a:rPr>
              <a:t>Адалдық </a:t>
            </a:r>
            <a:r>
              <a:rPr lang="ru-RU" sz="2400" b="1" dirty="0" smtClean="0">
                <a:latin typeface="Times New Roman" pitchFamily="18" charset="0"/>
                <a:cs typeface="Times New Roman" pitchFamily="18" charset="0"/>
              </a:rPr>
              <a:t>пен </a:t>
            </a:r>
            <a:r>
              <a:rPr lang="ru-RU" sz="2400" b="1" dirty="0" err="1" smtClean="0">
                <a:latin typeface="Times New Roman" pitchFamily="18" charset="0"/>
                <a:cs typeface="Times New Roman" pitchFamily="18" charset="0"/>
              </a:rPr>
              <a:t>ашықтық</a:t>
            </a:r>
            <a:endParaRPr lang="ru-RU"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dovkgu.narod.ru/bib/piz.files/image069.gif"/>
          <p:cNvPicPr>
            <a:picLocks noChangeAspect="1" noChangeArrowheads="1"/>
          </p:cNvPicPr>
          <p:nvPr/>
        </p:nvPicPr>
        <p:blipFill>
          <a:blip r:embed="rId3" cstate="print"/>
          <a:srcRect/>
          <a:stretch>
            <a:fillRect/>
          </a:stretch>
        </p:blipFill>
        <p:spPr bwMode="auto">
          <a:xfrm>
            <a:off x="642910" y="857232"/>
            <a:ext cx="928694" cy="3500462"/>
          </a:xfrm>
          <a:prstGeom prst="rect">
            <a:avLst/>
          </a:prstGeom>
          <a:noFill/>
        </p:spPr>
      </p:pic>
      <p:pic>
        <p:nvPicPr>
          <p:cNvPr id="1028" name="Picture 4" descr="http://dedovkgu.narod.ru/bib/piz.files/image070.gif"/>
          <p:cNvPicPr>
            <a:picLocks noChangeAspect="1" noChangeArrowheads="1"/>
          </p:cNvPicPr>
          <p:nvPr/>
        </p:nvPicPr>
        <p:blipFill>
          <a:blip r:embed="rId4" cstate="print"/>
          <a:srcRect/>
          <a:stretch>
            <a:fillRect/>
          </a:stretch>
        </p:blipFill>
        <p:spPr bwMode="auto">
          <a:xfrm>
            <a:off x="2357421" y="857232"/>
            <a:ext cx="1071571" cy="3571900"/>
          </a:xfrm>
          <a:prstGeom prst="rect">
            <a:avLst/>
          </a:prstGeom>
          <a:noFill/>
        </p:spPr>
      </p:pic>
      <p:sp>
        <p:nvSpPr>
          <p:cNvPr id="4" name="Прямоугольник 3"/>
          <p:cNvSpPr/>
          <p:nvPr/>
        </p:nvSpPr>
        <p:spPr>
          <a:xfrm>
            <a:off x="357158" y="4572008"/>
            <a:ext cx="3714776" cy="830997"/>
          </a:xfrm>
          <a:prstGeom prst="rect">
            <a:avLst/>
          </a:prstGeom>
        </p:spPr>
        <p:txBody>
          <a:bodyPr wrap="square">
            <a:spAutoFit/>
          </a:bodyPr>
          <a:lstStyle/>
          <a:p>
            <a:pPr algn="just"/>
            <a:r>
              <a:rPr lang="kk-KZ" sz="2400" b="1" dirty="0" smtClean="0"/>
              <a:t>«Жабық қимыл-қозғалыстар»</a:t>
            </a:r>
            <a:endParaRPr lang="ru-RU" sz="2400" b="1" dirty="0">
              <a:latin typeface="Times New Roman" pitchFamily="18" charset="0"/>
              <a:cs typeface="Times New Roman" pitchFamily="18" charset="0"/>
            </a:endParaRPr>
          </a:p>
        </p:txBody>
      </p:sp>
      <p:pic>
        <p:nvPicPr>
          <p:cNvPr id="1030" name="Picture 6" descr="http://dedovkgu.narod.ru/bib/piz.files/image071.gif"/>
          <p:cNvPicPr>
            <a:picLocks noChangeAspect="1" noChangeArrowheads="1"/>
          </p:cNvPicPr>
          <p:nvPr/>
        </p:nvPicPr>
        <p:blipFill>
          <a:blip r:embed="rId5" cstate="print"/>
          <a:srcRect/>
          <a:stretch>
            <a:fillRect/>
          </a:stretch>
        </p:blipFill>
        <p:spPr bwMode="auto">
          <a:xfrm>
            <a:off x="5286380" y="571480"/>
            <a:ext cx="3214710" cy="3929090"/>
          </a:xfrm>
          <a:prstGeom prst="rect">
            <a:avLst/>
          </a:prstGeom>
          <a:noFill/>
        </p:spPr>
      </p:pic>
      <p:sp>
        <p:nvSpPr>
          <p:cNvPr id="9" name="Rectangle 8"/>
          <p:cNvSpPr>
            <a:spLocks noChangeArrowheads="1"/>
          </p:cNvSpPr>
          <p:nvPr/>
        </p:nvSpPr>
        <p:spPr bwMode="auto">
          <a:xfrm>
            <a:off x="4572000" y="4572008"/>
            <a:ext cx="421484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kk-KZ" sz="2400" b="1" dirty="0" smtClean="0"/>
              <a:t>«Ашық қимыл-қозғалыстар» және «сенім, ықылас қимыл-қозғалыстары»</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Владимир Жириновский"/>
          <p:cNvPicPr>
            <a:picLocks noChangeAspect="1" noChangeArrowheads="1"/>
          </p:cNvPicPr>
          <p:nvPr/>
        </p:nvPicPr>
        <p:blipFill>
          <a:blip r:embed="rId3" r:link="rId4" cstate="print"/>
          <a:srcRect/>
          <a:stretch>
            <a:fillRect/>
          </a:stretch>
        </p:blipFill>
        <p:spPr>
          <a:xfrm>
            <a:off x="5000628" y="357166"/>
            <a:ext cx="3500462" cy="4572032"/>
          </a:xfrm>
          <a:prstGeom prst="rect">
            <a:avLst/>
          </a:prstGeom>
          <a:noFill/>
        </p:spPr>
      </p:pic>
      <p:pic>
        <p:nvPicPr>
          <p:cNvPr id="4" name="Picture 7" descr="Михаил Лесин и Александр Волошин"/>
          <p:cNvPicPr>
            <a:picLocks noChangeAspect="1" noChangeArrowheads="1"/>
          </p:cNvPicPr>
          <p:nvPr/>
        </p:nvPicPr>
        <p:blipFill>
          <a:blip r:embed="rId5" r:link="rId6" cstate="print"/>
          <a:srcRect/>
          <a:stretch>
            <a:fillRect/>
          </a:stretch>
        </p:blipFill>
        <p:spPr>
          <a:xfrm>
            <a:off x="785786" y="357166"/>
            <a:ext cx="3357586" cy="4500594"/>
          </a:xfrm>
          <a:prstGeom prst="rect">
            <a:avLst/>
          </a:prstGeom>
          <a:noFill/>
        </p:spPr>
      </p:pic>
      <p:sp>
        <p:nvSpPr>
          <p:cNvPr id="5" name="Прямоугольник 4"/>
          <p:cNvSpPr/>
          <p:nvPr/>
        </p:nvSpPr>
        <p:spPr>
          <a:xfrm>
            <a:off x="214282" y="4919008"/>
            <a:ext cx="4214842" cy="1938992"/>
          </a:xfrm>
          <a:prstGeom prst="rect">
            <a:avLst/>
          </a:prstGeom>
        </p:spPr>
        <p:txBody>
          <a:bodyPr wrap="square">
            <a:spAutoFit/>
          </a:bodyPr>
          <a:lstStyle/>
          <a:p>
            <a:pPr algn="just"/>
            <a:r>
              <a:rPr lang="kk-KZ" sz="2000" dirty="0" smtClean="0"/>
              <a:t>Ашық қимыл-қозғалыстар серіктестің психологиялық ашықтығы мен адалдығын дәлелдеп, оның тең құқылы өзара әрекеттесуге дайын екендігін көрсетеді.</a:t>
            </a:r>
            <a:endParaRPr lang="ru-RU" sz="2000" dirty="0"/>
          </a:p>
        </p:txBody>
      </p:sp>
      <p:sp>
        <p:nvSpPr>
          <p:cNvPr id="6" name="Прямоугольник 5"/>
          <p:cNvSpPr/>
          <p:nvPr/>
        </p:nvSpPr>
        <p:spPr>
          <a:xfrm>
            <a:off x="4572000" y="5000636"/>
            <a:ext cx="4286280" cy="1938992"/>
          </a:xfrm>
          <a:prstGeom prst="rect">
            <a:avLst/>
          </a:prstGeom>
        </p:spPr>
        <p:txBody>
          <a:bodyPr wrap="square">
            <a:spAutoFit/>
          </a:bodyPr>
          <a:lstStyle/>
          <a:p>
            <a:pPr algn="just"/>
            <a:r>
              <a:rPr lang="kk-KZ" sz="2000" dirty="0" smtClean="0"/>
              <a:t>Қолдардың кеудеде айқасуы - қарым-қатынаста екінші (жасырын) мақсат бар екендігін көрсетеді, серіктестің қарама-қайшы психологиялық міндеттерді шешкелі тұрғандығын көрсетеді.</a:t>
            </a:r>
            <a:endParaRPr lang="ru-RU"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5286380" y="1071546"/>
            <a:ext cx="2786082" cy="1057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t>қаттылығы</a:t>
            </a:r>
            <a:endParaRPr lang="ru-RU" sz="2800" b="1" dirty="0"/>
          </a:p>
        </p:txBody>
      </p:sp>
      <p:sp>
        <p:nvSpPr>
          <p:cNvPr id="5" name="Овал 4"/>
          <p:cNvSpPr/>
          <p:nvPr/>
        </p:nvSpPr>
        <p:spPr>
          <a:xfrm>
            <a:off x="6429388" y="2928934"/>
            <a:ext cx="2071702" cy="1057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smtClean="0"/>
              <a:t>дауыс</a:t>
            </a:r>
            <a:r>
              <a:rPr lang="ru-RU" sz="2400" b="1" dirty="0" smtClean="0"/>
              <a:t> </a:t>
            </a:r>
            <a:r>
              <a:rPr lang="ru-RU" sz="2400" b="1" dirty="0" err="1" smtClean="0"/>
              <a:t>тембрі</a:t>
            </a:r>
            <a:endParaRPr lang="ru-RU" sz="2400" b="1" dirty="0"/>
          </a:p>
        </p:txBody>
      </p:sp>
      <p:sp>
        <p:nvSpPr>
          <p:cNvPr id="6" name="Овал 5"/>
          <p:cNvSpPr/>
          <p:nvPr/>
        </p:nvSpPr>
        <p:spPr>
          <a:xfrm>
            <a:off x="5643570" y="5072074"/>
            <a:ext cx="2143140" cy="1057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e-BY" sz="2400" b="1" dirty="0" smtClean="0"/>
              <a:t>дауыс екпіні</a:t>
            </a:r>
            <a:endParaRPr lang="ru-RU" sz="2400" b="1" dirty="0"/>
          </a:p>
        </p:txBody>
      </p:sp>
      <p:sp>
        <p:nvSpPr>
          <p:cNvPr id="7" name="Овал 6"/>
          <p:cNvSpPr/>
          <p:nvPr/>
        </p:nvSpPr>
        <p:spPr>
          <a:xfrm>
            <a:off x="1142976" y="1071546"/>
            <a:ext cx="2500330" cy="1057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e-BY" sz="2000" b="1" dirty="0" smtClean="0"/>
              <a:t>дауыс үнінің жоғарылығы</a:t>
            </a:r>
            <a:endParaRPr lang="ru-RU" sz="2000" b="1" dirty="0"/>
          </a:p>
        </p:txBody>
      </p:sp>
      <p:sp>
        <p:nvSpPr>
          <p:cNvPr id="8" name="Овал 7"/>
          <p:cNvSpPr/>
          <p:nvPr/>
        </p:nvSpPr>
        <p:spPr>
          <a:xfrm>
            <a:off x="214282" y="3000372"/>
            <a:ext cx="2428892" cy="1057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smtClean="0"/>
              <a:t>дауыс</a:t>
            </a:r>
            <a:r>
              <a:rPr lang="ru-RU" sz="2400" b="1" dirty="0" smtClean="0"/>
              <a:t> диапазоны </a:t>
            </a:r>
            <a:endParaRPr lang="ru-RU" sz="2400" b="1" dirty="0"/>
          </a:p>
        </p:txBody>
      </p:sp>
      <p:sp>
        <p:nvSpPr>
          <p:cNvPr id="9" name="Овал 8"/>
          <p:cNvSpPr/>
          <p:nvPr/>
        </p:nvSpPr>
        <p:spPr>
          <a:xfrm>
            <a:off x="1357290" y="5143512"/>
            <a:ext cx="2071702" cy="1057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ru-RU" dirty="0" smtClean="0"/>
          </a:p>
          <a:p>
            <a:pPr marL="0" lvl="1" algn="ctr"/>
            <a:r>
              <a:rPr lang="kk-KZ" sz="2400" b="1" dirty="0" smtClean="0"/>
              <a:t>дауыс  сапасы</a:t>
            </a:r>
            <a:endParaRPr lang="ru-RU" sz="2400" b="1" dirty="0"/>
          </a:p>
          <a:p>
            <a:pPr algn="ctr"/>
            <a:endParaRPr lang="ru-RU" dirty="0"/>
          </a:p>
        </p:txBody>
      </p:sp>
      <p:sp>
        <p:nvSpPr>
          <p:cNvPr id="11" name="Овал 10"/>
          <p:cNvSpPr/>
          <p:nvPr/>
        </p:nvSpPr>
        <p:spPr>
          <a:xfrm>
            <a:off x="3143240" y="2928934"/>
            <a:ext cx="2500330" cy="135732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i="1" dirty="0" smtClean="0"/>
          </a:p>
          <a:p>
            <a:pPr algn="ctr"/>
            <a:r>
              <a:rPr lang="ru-RU" sz="2400" b="1" dirty="0" err="1" smtClean="0">
                <a:latin typeface="Times New Roman" pitchFamily="18" charset="0"/>
                <a:cs typeface="Times New Roman" pitchFamily="18" charset="0"/>
              </a:rPr>
              <a:t>Паралингвистикалық құралдар</a:t>
            </a:r>
            <a:endParaRPr lang="ru-RU" sz="2400" dirty="0">
              <a:latin typeface="Times New Roman" pitchFamily="18" charset="0"/>
              <a:cs typeface="Times New Roman" pitchFamily="18" charset="0"/>
            </a:endParaRPr>
          </a:p>
          <a:p>
            <a:pPr algn="ctr"/>
            <a:endParaRPr lang="ru-RU" dirty="0"/>
          </a:p>
        </p:txBody>
      </p:sp>
      <p:cxnSp>
        <p:nvCxnSpPr>
          <p:cNvPr id="13" name="Прямая со стрелкой 12"/>
          <p:cNvCxnSpPr/>
          <p:nvPr/>
        </p:nvCxnSpPr>
        <p:spPr>
          <a:xfrm rot="5400000" flipH="1" flipV="1">
            <a:off x="4857752" y="2285992"/>
            <a:ext cx="714380"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643570" y="3500438"/>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000628" y="4214818"/>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5400000">
            <a:off x="3071802" y="4286256"/>
            <a:ext cx="714380"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1" idx="2"/>
            <a:endCxn id="8" idx="6"/>
          </p:cNvCxnSpPr>
          <p:nvPr/>
        </p:nvCxnSpPr>
        <p:spPr>
          <a:xfrm rot="10800000">
            <a:off x="2643174" y="3529011"/>
            <a:ext cx="500066" cy="78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16200000" flipV="1">
            <a:off x="3286116" y="2285992"/>
            <a:ext cx="64294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1785918" y="214290"/>
            <a:ext cx="5429288" cy="830997"/>
          </a:xfrm>
          <a:prstGeom prst="rect">
            <a:avLst/>
          </a:prstGeom>
        </p:spPr>
        <p:txBody>
          <a:bodyPr wrap="square">
            <a:spAutoFit/>
          </a:bodyPr>
          <a:lstStyle/>
          <a:p>
            <a:pPr algn="ctr"/>
            <a:r>
              <a:rPr lang="ru-RU" sz="2400" b="1" dirty="0" err="1" smtClean="0"/>
              <a:t>Вербальды</a:t>
            </a:r>
            <a:r>
              <a:rPr lang="ru-RU" sz="2400" b="1" dirty="0" smtClean="0"/>
              <a:t> </a:t>
            </a:r>
            <a:r>
              <a:rPr lang="ru-RU" sz="2400" b="1" dirty="0" err="1" smtClean="0"/>
              <a:t>емес</a:t>
            </a:r>
            <a:r>
              <a:rPr lang="ru-RU" sz="2400" b="1" dirty="0" smtClean="0"/>
              <a:t> </a:t>
            </a:r>
            <a:r>
              <a:rPr lang="ru-RU" sz="2400" b="1" dirty="0" err="1" smtClean="0"/>
              <a:t>қарым-қатынас құралдарына:</a:t>
            </a:r>
            <a:endParaRPr lang="ru-RU"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14678" y="2643182"/>
            <a:ext cx="2714644" cy="10715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smtClean="0">
                <a:solidFill>
                  <a:schemeClr val="tx1"/>
                </a:solidFill>
              </a:rPr>
              <a:t>Экстралингвистикалық құралдар</a:t>
            </a:r>
            <a:endParaRPr lang="ru-RU" sz="2400" dirty="0">
              <a:solidFill>
                <a:schemeClr val="tx1"/>
              </a:solidFill>
            </a:endParaRPr>
          </a:p>
        </p:txBody>
      </p:sp>
      <p:sp>
        <p:nvSpPr>
          <p:cNvPr id="3" name="Скругленный прямоугольник 2"/>
          <p:cNvSpPr/>
          <p:nvPr/>
        </p:nvSpPr>
        <p:spPr>
          <a:xfrm>
            <a:off x="5643570" y="1214422"/>
            <a:ext cx="162878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kk-KZ" sz="2400" b="1" dirty="0" smtClean="0">
                <a:solidFill>
                  <a:schemeClr val="tx1"/>
                </a:solidFill>
              </a:rPr>
              <a:t>кідірістер</a:t>
            </a:r>
            <a:endParaRPr lang="ru-RU" sz="2400" b="1" dirty="0">
              <a:solidFill>
                <a:schemeClr val="tx1"/>
              </a:solidFill>
            </a:endParaRPr>
          </a:p>
          <a:p>
            <a:pPr algn="ctr"/>
            <a:endParaRPr lang="ru-RU" dirty="0"/>
          </a:p>
        </p:txBody>
      </p:sp>
      <p:sp>
        <p:nvSpPr>
          <p:cNvPr id="4" name="Скругленный прямоугольник 3"/>
          <p:cNvSpPr/>
          <p:nvPr/>
        </p:nvSpPr>
        <p:spPr>
          <a:xfrm>
            <a:off x="6429388" y="2643182"/>
            <a:ext cx="2000264" cy="9239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rPr>
              <a:t>Сөйлеу жылдамдығы</a:t>
            </a:r>
            <a:endParaRPr lang="ru-RU" sz="2000" b="1" dirty="0">
              <a:solidFill>
                <a:schemeClr val="tx1"/>
              </a:solidFill>
            </a:endParaRPr>
          </a:p>
        </p:txBody>
      </p:sp>
      <p:sp>
        <p:nvSpPr>
          <p:cNvPr id="5" name="Скругленный прямоугольник 4"/>
          <p:cNvSpPr/>
          <p:nvPr/>
        </p:nvSpPr>
        <p:spPr>
          <a:xfrm>
            <a:off x="5429256" y="4357694"/>
            <a:ext cx="2357454"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rPr>
              <a:t>Сөйлеудің байланыстылығы</a:t>
            </a:r>
            <a:endParaRPr lang="ru-RU" sz="2000" b="1" dirty="0">
              <a:solidFill>
                <a:schemeClr val="tx1"/>
              </a:solidFill>
            </a:endParaRPr>
          </a:p>
        </p:txBody>
      </p:sp>
      <p:sp>
        <p:nvSpPr>
          <p:cNvPr id="6" name="Скругленный прямоугольник 5"/>
          <p:cNvSpPr/>
          <p:nvPr/>
        </p:nvSpPr>
        <p:spPr>
          <a:xfrm>
            <a:off x="1571604" y="1214422"/>
            <a:ext cx="2057408"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tx1"/>
                </a:solidFill>
              </a:rPr>
              <a:t>кекештену</a:t>
            </a:r>
            <a:endParaRPr lang="ru-RU" sz="2400" b="1" dirty="0">
              <a:solidFill>
                <a:schemeClr val="tx1"/>
              </a:solidFill>
            </a:endParaRPr>
          </a:p>
        </p:txBody>
      </p:sp>
      <p:sp>
        <p:nvSpPr>
          <p:cNvPr id="7" name="Скругленный прямоугольник 6"/>
          <p:cNvSpPr/>
          <p:nvPr/>
        </p:nvSpPr>
        <p:spPr>
          <a:xfrm>
            <a:off x="1000100" y="2643182"/>
            <a:ext cx="162878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smtClean="0">
                <a:solidFill>
                  <a:schemeClr val="tx1"/>
                </a:solidFill>
              </a:rPr>
              <a:t>жөтелу</a:t>
            </a:r>
            <a:endParaRPr lang="ru-RU" sz="2800" b="1" dirty="0">
              <a:solidFill>
                <a:schemeClr val="tx1"/>
              </a:solidFill>
            </a:endParaRPr>
          </a:p>
        </p:txBody>
      </p:sp>
      <p:sp>
        <p:nvSpPr>
          <p:cNvPr id="8" name="Скругленный прямоугольник 7"/>
          <p:cNvSpPr/>
          <p:nvPr/>
        </p:nvSpPr>
        <p:spPr>
          <a:xfrm>
            <a:off x="1714480" y="4357694"/>
            <a:ext cx="162878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rPr>
              <a:t>күлу</a:t>
            </a:r>
            <a:endParaRPr lang="ru-RU" sz="2800" b="1" dirty="0">
              <a:solidFill>
                <a:schemeClr val="tx1"/>
              </a:solidFill>
            </a:endParaRPr>
          </a:p>
        </p:txBody>
      </p:sp>
      <p:cxnSp>
        <p:nvCxnSpPr>
          <p:cNvPr id="10" name="Прямая со стрелкой 9"/>
          <p:cNvCxnSpPr/>
          <p:nvPr/>
        </p:nvCxnSpPr>
        <p:spPr>
          <a:xfrm rot="5400000" flipH="1" flipV="1">
            <a:off x="5214942" y="2071678"/>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5857884" y="3143248"/>
            <a:ext cx="57150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16200000" flipH="1">
            <a:off x="5429256" y="3714752"/>
            <a:ext cx="57150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10800000" flipV="1">
            <a:off x="2786050" y="3714752"/>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2" idx="1"/>
          </p:cNvCxnSpPr>
          <p:nvPr/>
        </p:nvCxnSpPr>
        <p:spPr>
          <a:xfrm rot="10800000" flipV="1">
            <a:off x="2571736" y="3178966"/>
            <a:ext cx="642942"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a:off x="3000364" y="2143116"/>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sCALCIYOC.jpg"/>
          <p:cNvPicPr>
            <a:picLocks noChangeAspect="1"/>
          </p:cNvPicPr>
          <p:nvPr/>
        </p:nvPicPr>
        <p:blipFill>
          <a:blip r:embed="rId3" cstate="print"/>
          <a:stretch>
            <a:fillRect/>
          </a:stretch>
        </p:blipFill>
        <p:spPr>
          <a:xfrm>
            <a:off x="642910" y="214290"/>
            <a:ext cx="3429024"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4" descr="imagesCAZOXQHE.jpg"/>
          <p:cNvPicPr>
            <a:picLocks noChangeAspect="1"/>
          </p:cNvPicPr>
          <p:nvPr/>
        </p:nvPicPr>
        <p:blipFill>
          <a:blip r:embed="rId4" cstate="print"/>
          <a:srcRect/>
          <a:stretch>
            <a:fillRect/>
          </a:stretch>
        </p:blipFill>
        <p:spPr bwMode="auto">
          <a:xfrm>
            <a:off x="1142976" y="3643314"/>
            <a:ext cx="2571768" cy="2928936"/>
          </a:xfrm>
          <a:prstGeom prst="rect">
            <a:avLst/>
          </a:prstGeom>
          <a:noFill/>
          <a:ln w="9525">
            <a:noFill/>
            <a:miter lim="800000"/>
            <a:headEnd/>
            <a:tailEnd/>
          </a:ln>
        </p:spPr>
      </p:pic>
      <p:pic>
        <p:nvPicPr>
          <p:cNvPr id="4" name="Рисунок 3" descr="imagesCALUAUQ5.jpg"/>
          <p:cNvPicPr>
            <a:picLocks noChangeAspect="1"/>
          </p:cNvPicPr>
          <p:nvPr/>
        </p:nvPicPr>
        <p:blipFill>
          <a:blip r:embed="rId5" cstate="print"/>
          <a:stretch>
            <a:fillRect/>
          </a:stretch>
        </p:blipFill>
        <p:spPr>
          <a:xfrm>
            <a:off x="5357818" y="214290"/>
            <a:ext cx="3214710"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8" descr="imagesCANR3WNT.jpg"/>
          <p:cNvPicPr>
            <a:picLocks noChangeAspect="1"/>
          </p:cNvPicPr>
          <p:nvPr/>
        </p:nvPicPr>
        <p:blipFill>
          <a:blip r:embed="rId6" cstate="print"/>
          <a:srcRect/>
          <a:stretch>
            <a:fillRect/>
          </a:stretch>
        </p:blipFill>
        <p:spPr bwMode="auto">
          <a:xfrm>
            <a:off x="5429256" y="3286124"/>
            <a:ext cx="2786082" cy="3357586"/>
          </a:xfrm>
          <a:prstGeom prst="rect">
            <a:avLst/>
          </a:prstGeom>
          <a:noFill/>
          <a:ln w="9525">
            <a:noFill/>
            <a:miter lim="800000"/>
            <a:headEnd/>
            <a:tailEnd/>
          </a:ln>
        </p:spPr>
      </p:pic>
      <p:sp>
        <p:nvSpPr>
          <p:cNvPr id="6" name="TextBox 5"/>
          <p:cNvSpPr txBox="1"/>
          <p:nvPr/>
        </p:nvSpPr>
        <p:spPr>
          <a:xfrm>
            <a:off x="6215074" y="3357562"/>
            <a:ext cx="1571636" cy="461665"/>
          </a:xfrm>
          <a:prstGeom prst="rect">
            <a:avLst/>
          </a:prstGeom>
          <a:noFill/>
        </p:spPr>
        <p:txBody>
          <a:bodyPr wrap="square" rtlCol="0">
            <a:spAutoFit/>
          </a:bodyPr>
          <a:lstStyle/>
          <a:p>
            <a:pPr algn="ctr"/>
            <a:r>
              <a:rPr lang="ru-RU" sz="2400" b="1" dirty="0" err="1" smtClean="0"/>
              <a:t>демалу</a:t>
            </a:r>
            <a:endParaRPr lang="ru-RU" sz="2400" b="1" dirty="0"/>
          </a:p>
        </p:txBody>
      </p:sp>
      <p:sp>
        <p:nvSpPr>
          <p:cNvPr id="7" name="TextBox 6"/>
          <p:cNvSpPr txBox="1"/>
          <p:nvPr/>
        </p:nvSpPr>
        <p:spPr>
          <a:xfrm>
            <a:off x="642910" y="285728"/>
            <a:ext cx="936795" cy="400110"/>
          </a:xfrm>
          <a:prstGeom prst="rect">
            <a:avLst/>
          </a:prstGeom>
          <a:noFill/>
        </p:spPr>
        <p:txBody>
          <a:bodyPr wrap="none" rtlCol="0">
            <a:spAutoFit/>
          </a:bodyPr>
          <a:lstStyle/>
          <a:p>
            <a:r>
              <a:rPr lang="kk-KZ" sz="2000" b="1" dirty="0" smtClean="0"/>
              <a:t>жылау</a:t>
            </a:r>
            <a:endParaRPr lang="ru-RU" sz="2000" b="1" dirty="0"/>
          </a:p>
        </p:txBody>
      </p:sp>
      <p:sp>
        <p:nvSpPr>
          <p:cNvPr id="8" name="TextBox 7"/>
          <p:cNvSpPr txBox="1"/>
          <p:nvPr/>
        </p:nvSpPr>
        <p:spPr>
          <a:xfrm>
            <a:off x="285720" y="3500438"/>
            <a:ext cx="2214578" cy="400110"/>
          </a:xfrm>
          <a:prstGeom prst="rect">
            <a:avLst/>
          </a:prstGeom>
          <a:noFill/>
        </p:spPr>
        <p:txBody>
          <a:bodyPr wrap="square" rtlCol="0">
            <a:spAutoFit/>
          </a:bodyPr>
          <a:lstStyle/>
          <a:p>
            <a:pPr algn="ctr"/>
            <a:r>
              <a:rPr lang="kk-KZ" sz="2000" b="1" dirty="0" smtClean="0"/>
              <a:t>жөтелу</a:t>
            </a:r>
            <a:endParaRPr lang="ru-RU" sz="2000" b="1" dirty="0"/>
          </a:p>
        </p:txBody>
      </p:sp>
      <p:sp>
        <p:nvSpPr>
          <p:cNvPr id="9" name="TextBox 8"/>
          <p:cNvSpPr txBox="1"/>
          <p:nvPr/>
        </p:nvSpPr>
        <p:spPr>
          <a:xfrm>
            <a:off x="4572000" y="285728"/>
            <a:ext cx="689612" cy="400110"/>
          </a:xfrm>
          <a:prstGeom prst="rect">
            <a:avLst/>
          </a:prstGeom>
          <a:noFill/>
        </p:spPr>
        <p:txBody>
          <a:bodyPr wrap="none" rtlCol="0">
            <a:spAutoFit/>
          </a:bodyPr>
          <a:lstStyle/>
          <a:p>
            <a:r>
              <a:rPr lang="kk-KZ" sz="2000" b="1" dirty="0" smtClean="0"/>
              <a:t>күлу</a:t>
            </a:r>
            <a:endParaRPr lang="ru-RU" sz="2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1857365"/>
            <a:ext cx="7572428" cy="1569660"/>
          </a:xfrm>
          <a:prstGeom prst="rect">
            <a:avLst/>
          </a:prstGeom>
          <a:solidFill>
            <a:schemeClr val="accent5">
              <a:lumMod val="40000"/>
              <a:lumOff val="60000"/>
            </a:schemeClr>
          </a:solidFill>
        </p:spPr>
        <p:txBody>
          <a:bodyPr wrap="square" rtlCol="0">
            <a:spAutoFit/>
          </a:bodyPr>
          <a:lstStyle/>
          <a:p>
            <a:pPr algn="just"/>
            <a:r>
              <a:rPr lang="kk-KZ" sz="3200" b="1" dirty="0" smtClean="0"/>
              <a:t>Такесикалық қарым-қатынас</a:t>
            </a:r>
            <a:r>
              <a:rPr lang="kk-KZ" sz="3200" dirty="0" smtClean="0"/>
              <a:t> құралдары дегеніміз қарым-қатынас серігімен жанасу</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86116" y="5000636"/>
            <a:ext cx="2643206" cy="6429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t>соққы</a:t>
            </a:r>
            <a:endParaRPr lang="ru-RU" sz="3200" b="1" dirty="0"/>
          </a:p>
        </p:txBody>
      </p:sp>
      <p:sp>
        <p:nvSpPr>
          <p:cNvPr id="8" name="Прямоугольник 7"/>
          <p:cNvSpPr/>
          <p:nvPr/>
        </p:nvSpPr>
        <p:spPr>
          <a:xfrm>
            <a:off x="6286512" y="1285860"/>
            <a:ext cx="2643206" cy="6429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t>қол алысу</a:t>
            </a:r>
            <a:endParaRPr lang="ru-RU" sz="2400" b="1" dirty="0"/>
          </a:p>
        </p:txBody>
      </p:sp>
      <p:sp>
        <p:nvSpPr>
          <p:cNvPr id="9" name="Прямоугольник 8"/>
          <p:cNvSpPr/>
          <p:nvPr/>
        </p:nvSpPr>
        <p:spPr>
          <a:xfrm>
            <a:off x="6286512" y="2285992"/>
            <a:ext cx="2643206" cy="6429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t>құшақтау</a:t>
            </a:r>
            <a:endParaRPr lang="ru-RU" sz="2400" b="1" dirty="0"/>
          </a:p>
        </p:txBody>
      </p:sp>
      <p:sp>
        <p:nvSpPr>
          <p:cNvPr id="10" name="Прямоугольник 9"/>
          <p:cNvSpPr/>
          <p:nvPr/>
        </p:nvSpPr>
        <p:spPr>
          <a:xfrm>
            <a:off x="6286512" y="3286124"/>
            <a:ext cx="2643206" cy="6429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t>сүйу</a:t>
            </a:r>
            <a:endParaRPr lang="ru-RU" sz="2800" b="1" dirty="0"/>
          </a:p>
        </p:txBody>
      </p:sp>
      <p:sp>
        <p:nvSpPr>
          <p:cNvPr id="11" name="Прямоугольник 10"/>
          <p:cNvSpPr/>
          <p:nvPr/>
        </p:nvSpPr>
        <p:spPr>
          <a:xfrm>
            <a:off x="6286512" y="4357694"/>
            <a:ext cx="2643206" cy="6429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t>арқасынан қағу</a:t>
            </a:r>
            <a:endParaRPr lang="ru-RU" sz="2400" b="1" dirty="0"/>
          </a:p>
        </p:txBody>
      </p:sp>
      <p:sp>
        <p:nvSpPr>
          <p:cNvPr id="12" name="Прямоугольник 11"/>
          <p:cNvSpPr/>
          <p:nvPr/>
        </p:nvSpPr>
        <p:spPr>
          <a:xfrm>
            <a:off x="214282" y="1285860"/>
            <a:ext cx="2643206" cy="6429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t>ұру</a:t>
            </a:r>
            <a:endParaRPr lang="ru-RU" sz="2400" b="1" dirty="0"/>
          </a:p>
        </p:txBody>
      </p:sp>
      <p:sp>
        <p:nvSpPr>
          <p:cNvPr id="13" name="Прямоугольник 12"/>
          <p:cNvSpPr/>
          <p:nvPr/>
        </p:nvSpPr>
        <p:spPr>
          <a:xfrm>
            <a:off x="214282" y="2285992"/>
            <a:ext cx="2643206" cy="8572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t>шапалақ, жақтан тарту</a:t>
            </a:r>
            <a:endParaRPr lang="ru-RU" sz="2400" b="1" dirty="0"/>
          </a:p>
        </p:txBody>
      </p:sp>
      <p:sp>
        <p:nvSpPr>
          <p:cNvPr id="14" name="Прямоугольник 13"/>
          <p:cNvSpPr/>
          <p:nvPr/>
        </p:nvSpPr>
        <p:spPr>
          <a:xfrm>
            <a:off x="214282" y="3357562"/>
            <a:ext cx="2643206" cy="6429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t>жанасу</a:t>
            </a:r>
            <a:endParaRPr lang="ru-RU" sz="2800" b="1" dirty="0"/>
          </a:p>
        </p:txBody>
      </p:sp>
      <p:sp>
        <p:nvSpPr>
          <p:cNvPr id="15" name="Прямоугольник 14"/>
          <p:cNvSpPr/>
          <p:nvPr/>
        </p:nvSpPr>
        <p:spPr>
          <a:xfrm>
            <a:off x="214282" y="4286256"/>
            <a:ext cx="2643206" cy="6429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t>сипау</a:t>
            </a:r>
            <a:endParaRPr lang="ru-RU" sz="2800" b="1" dirty="0"/>
          </a:p>
        </p:txBody>
      </p:sp>
      <p:sp>
        <p:nvSpPr>
          <p:cNvPr id="16" name="Овал 15"/>
          <p:cNvSpPr/>
          <p:nvPr/>
        </p:nvSpPr>
        <p:spPr>
          <a:xfrm>
            <a:off x="3214678" y="1785926"/>
            <a:ext cx="2714644" cy="235745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t>Такесикалық қарым-қатынас құралдары</a:t>
            </a:r>
            <a:endParaRPr lang="ru-RU" sz="2400" b="1" dirty="0">
              <a:latin typeface="+mj-lt"/>
              <a:cs typeface="Times New Roman" pitchFamily="18" charset="0"/>
            </a:endParaRPr>
          </a:p>
        </p:txBody>
      </p:sp>
      <p:cxnSp>
        <p:nvCxnSpPr>
          <p:cNvPr id="26" name="Прямая со стрелкой 25"/>
          <p:cNvCxnSpPr>
            <a:stCxn id="16" idx="7"/>
            <a:endCxn id="8" idx="1"/>
          </p:cNvCxnSpPr>
          <p:nvPr/>
        </p:nvCxnSpPr>
        <p:spPr>
          <a:xfrm rot="5400000" flipH="1" flipV="1">
            <a:off x="5647223" y="1491879"/>
            <a:ext cx="523836" cy="754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16" idx="6"/>
          </p:cNvCxnSpPr>
          <p:nvPr/>
        </p:nvCxnSpPr>
        <p:spPr>
          <a:xfrm flipV="1">
            <a:off x="5929322" y="2571744"/>
            <a:ext cx="357190" cy="392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16" idx="5"/>
            <a:endCxn id="11" idx="1"/>
          </p:cNvCxnSpPr>
          <p:nvPr/>
        </p:nvCxnSpPr>
        <p:spPr>
          <a:xfrm rot="16200000" flipH="1">
            <a:off x="5468628" y="3861281"/>
            <a:ext cx="881026" cy="754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16" idx="6"/>
            <a:endCxn id="10" idx="1"/>
          </p:cNvCxnSpPr>
          <p:nvPr/>
        </p:nvCxnSpPr>
        <p:spPr>
          <a:xfrm>
            <a:off x="5929322" y="2964653"/>
            <a:ext cx="35719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16" idx="4"/>
            <a:endCxn id="7" idx="0"/>
          </p:cNvCxnSpPr>
          <p:nvPr/>
        </p:nvCxnSpPr>
        <p:spPr>
          <a:xfrm rot="16200000" flipH="1">
            <a:off x="4161231" y="4554148"/>
            <a:ext cx="85725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16" idx="3"/>
            <a:endCxn id="15" idx="3"/>
          </p:cNvCxnSpPr>
          <p:nvPr/>
        </p:nvCxnSpPr>
        <p:spPr>
          <a:xfrm rot="5400000">
            <a:off x="2830065" y="3825563"/>
            <a:ext cx="809588" cy="754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stCxn id="16" idx="2"/>
            <a:endCxn id="14" idx="3"/>
          </p:cNvCxnSpPr>
          <p:nvPr/>
        </p:nvCxnSpPr>
        <p:spPr>
          <a:xfrm rot="10800000" flipV="1">
            <a:off x="2857488" y="2964653"/>
            <a:ext cx="357190"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stCxn id="16" idx="2"/>
          </p:cNvCxnSpPr>
          <p:nvPr/>
        </p:nvCxnSpPr>
        <p:spPr>
          <a:xfrm rot="10800000">
            <a:off x="2857488" y="2571745"/>
            <a:ext cx="357190" cy="392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stCxn id="16" idx="1"/>
            <a:endCxn id="12" idx="3"/>
          </p:cNvCxnSpPr>
          <p:nvPr/>
        </p:nvCxnSpPr>
        <p:spPr>
          <a:xfrm rot="16200000" flipV="1">
            <a:off x="2972941" y="1491878"/>
            <a:ext cx="523836" cy="754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weet.211.ru/images/news/49cb9bdedc697c88397c759ff9eb556f1.jpg"/>
          <p:cNvPicPr>
            <a:picLocks noChangeAspect="1" noChangeArrowheads="1"/>
          </p:cNvPicPr>
          <p:nvPr/>
        </p:nvPicPr>
        <p:blipFill>
          <a:blip r:embed="rId2" cstate="print"/>
          <a:srcRect/>
          <a:stretch>
            <a:fillRect/>
          </a:stretch>
        </p:blipFill>
        <p:spPr bwMode="auto">
          <a:xfrm>
            <a:off x="4857752" y="571480"/>
            <a:ext cx="3671891" cy="2571768"/>
          </a:xfrm>
          <a:prstGeom prst="rect">
            <a:avLst/>
          </a:prstGeom>
          <a:noFill/>
        </p:spPr>
      </p:pic>
      <p:pic>
        <p:nvPicPr>
          <p:cNvPr id="3" name="Picture 6" descr="Чем полезны поцелуи?"/>
          <p:cNvPicPr>
            <a:picLocks noChangeAspect="1" noChangeArrowheads="1"/>
          </p:cNvPicPr>
          <p:nvPr/>
        </p:nvPicPr>
        <p:blipFill>
          <a:blip r:embed="rId3" cstate="print"/>
          <a:srcRect/>
          <a:stretch>
            <a:fillRect/>
          </a:stretch>
        </p:blipFill>
        <p:spPr bwMode="auto">
          <a:xfrm>
            <a:off x="642910" y="642918"/>
            <a:ext cx="3571900" cy="2428892"/>
          </a:xfrm>
          <a:prstGeom prst="rect">
            <a:avLst/>
          </a:prstGeom>
          <a:noFill/>
        </p:spPr>
      </p:pic>
      <p:pic>
        <p:nvPicPr>
          <p:cNvPr id="4" name="Picture 8" descr="http://mediananny.com/content/images/original/34362.jpg"/>
          <p:cNvPicPr>
            <a:picLocks noChangeAspect="1" noChangeArrowheads="1"/>
          </p:cNvPicPr>
          <p:nvPr/>
        </p:nvPicPr>
        <p:blipFill>
          <a:blip r:embed="rId4" cstate="print"/>
          <a:srcRect/>
          <a:stretch>
            <a:fillRect/>
          </a:stretch>
        </p:blipFill>
        <p:spPr bwMode="auto">
          <a:xfrm>
            <a:off x="714348" y="3500438"/>
            <a:ext cx="3857652" cy="2928958"/>
          </a:xfrm>
          <a:prstGeom prst="rect">
            <a:avLst/>
          </a:prstGeom>
          <a:noFill/>
        </p:spPr>
      </p:pic>
      <p:pic>
        <p:nvPicPr>
          <p:cNvPr id="5" name="Picture 10" descr="https://encrypted-tbn3.gstatic.com/images?q=tbn:ANd9GcRthBbNYZcuQZ62nglB--az0FOFjGiYLrabnGH2kbuV3xarlwgN"/>
          <p:cNvPicPr>
            <a:picLocks noChangeAspect="1" noChangeArrowheads="1"/>
          </p:cNvPicPr>
          <p:nvPr/>
        </p:nvPicPr>
        <p:blipFill>
          <a:blip r:embed="rId5" cstate="print"/>
          <a:srcRect/>
          <a:stretch>
            <a:fillRect/>
          </a:stretch>
        </p:blipFill>
        <p:spPr bwMode="auto">
          <a:xfrm>
            <a:off x="5000628" y="3500438"/>
            <a:ext cx="3643338" cy="2928958"/>
          </a:xfrm>
          <a:prstGeom prst="rect">
            <a:avLst/>
          </a:prstGeom>
          <a:noFill/>
        </p:spPr>
      </p:pic>
      <p:sp>
        <p:nvSpPr>
          <p:cNvPr id="6" name="TextBox 5"/>
          <p:cNvSpPr txBox="1"/>
          <p:nvPr/>
        </p:nvSpPr>
        <p:spPr>
          <a:xfrm>
            <a:off x="1428728" y="214290"/>
            <a:ext cx="1857388" cy="369332"/>
          </a:xfrm>
          <a:prstGeom prst="rect">
            <a:avLst/>
          </a:prstGeom>
          <a:noFill/>
        </p:spPr>
        <p:txBody>
          <a:bodyPr wrap="square" rtlCol="0">
            <a:spAutoFit/>
          </a:bodyPr>
          <a:lstStyle/>
          <a:p>
            <a:pPr algn="ctr"/>
            <a:r>
              <a:rPr lang="kk-KZ" b="1" dirty="0" smtClean="0"/>
              <a:t>сүйу</a:t>
            </a:r>
            <a:endParaRPr lang="ru-RU" b="1" dirty="0"/>
          </a:p>
        </p:txBody>
      </p:sp>
      <p:sp>
        <p:nvSpPr>
          <p:cNvPr id="7" name="TextBox 6"/>
          <p:cNvSpPr txBox="1"/>
          <p:nvPr/>
        </p:nvSpPr>
        <p:spPr>
          <a:xfrm>
            <a:off x="6000760" y="214290"/>
            <a:ext cx="1497782" cy="369332"/>
          </a:xfrm>
          <a:prstGeom prst="rect">
            <a:avLst/>
          </a:prstGeom>
          <a:noFill/>
        </p:spPr>
        <p:txBody>
          <a:bodyPr wrap="none" rtlCol="0">
            <a:spAutoFit/>
          </a:bodyPr>
          <a:lstStyle/>
          <a:p>
            <a:r>
              <a:rPr lang="kk-KZ" b="1" dirty="0" smtClean="0"/>
              <a:t>жақтан тарту</a:t>
            </a:r>
            <a:endParaRPr lang="ru-RU" b="1" dirty="0"/>
          </a:p>
        </p:txBody>
      </p:sp>
      <p:sp>
        <p:nvSpPr>
          <p:cNvPr id="8" name="TextBox 7"/>
          <p:cNvSpPr txBox="1"/>
          <p:nvPr/>
        </p:nvSpPr>
        <p:spPr>
          <a:xfrm>
            <a:off x="1643042" y="3071810"/>
            <a:ext cx="1773242" cy="369332"/>
          </a:xfrm>
          <a:prstGeom prst="rect">
            <a:avLst/>
          </a:prstGeom>
          <a:noFill/>
        </p:spPr>
        <p:txBody>
          <a:bodyPr wrap="none" rtlCol="0">
            <a:spAutoFit/>
          </a:bodyPr>
          <a:lstStyle/>
          <a:p>
            <a:r>
              <a:rPr lang="kk-KZ" b="1" dirty="0" smtClean="0"/>
              <a:t>арқасынан қағу</a:t>
            </a:r>
            <a:endParaRPr lang="ru-RU" b="1" dirty="0"/>
          </a:p>
        </p:txBody>
      </p:sp>
      <p:sp>
        <p:nvSpPr>
          <p:cNvPr id="9" name="TextBox 8"/>
          <p:cNvSpPr txBox="1"/>
          <p:nvPr/>
        </p:nvSpPr>
        <p:spPr>
          <a:xfrm>
            <a:off x="6286512" y="3143248"/>
            <a:ext cx="525337" cy="369332"/>
          </a:xfrm>
          <a:prstGeom prst="rect">
            <a:avLst/>
          </a:prstGeom>
          <a:noFill/>
        </p:spPr>
        <p:txBody>
          <a:bodyPr wrap="none" rtlCol="0">
            <a:spAutoFit/>
          </a:bodyPr>
          <a:lstStyle/>
          <a:p>
            <a:r>
              <a:rPr lang="kk-KZ" b="1" dirty="0" smtClean="0"/>
              <a:t>ұру</a:t>
            </a:r>
            <a:endParaRPr lang="ru-RU"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9144000" y="357166"/>
            <a:ext cx="2874505"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r>
            <a:br>
              <a:rPr kumimoji="0" lang="ru-RU" sz="1000" b="0" i="0" u="none" strike="noStrike" cap="none" normalizeH="0" baseline="0" dirty="0" smtClean="0">
                <a:ln>
                  <a:noFill/>
                </a:ln>
                <a:solidFill>
                  <a:srgbClr val="000000"/>
                </a:solidFill>
                <a:effectLst/>
                <a:latin typeface="Arial" pitchFamily="34" charset="0"/>
                <a:cs typeface="Arial" pitchFamily="34" charset="0"/>
              </a:rPr>
            </a:b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40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28675" name="Picture 3" descr="http://dedovkgu.narod.ru/bib/piz.files/image019.gif"/>
          <p:cNvPicPr>
            <a:picLocks noChangeAspect="1" noChangeArrowheads="1"/>
          </p:cNvPicPr>
          <p:nvPr/>
        </p:nvPicPr>
        <p:blipFill>
          <a:blip r:embed="rId3" cstate="print"/>
          <a:srcRect/>
          <a:stretch>
            <a:fillRect/>
          </a:stretch>
        </p:blipFill>
        <p:spPr bwMode="auto">
          <a:xfrm>
            <a:off x="714348" y="1643050"/>
            <a:ext cx="3643338" cy="2071702"/>
          </a:xfrm>
          <a:prstGeom prst="rect">
            <a:avLst/>
          </a:prstGeom>
          <a:noFill/>
        </p:spPr>
      </p:pic>
      <p:sp>
        <p:nvSpPr>
          <p:cNvPr id="10" name="Прямоугольник 9"/>
          <p:cNvSpPr/>
          <p:nvPr/>
        </p:nvSpPr>
        <p:spPr>
          <a:xfrm>
            <a:off x="1071538" y="4143380"/>
            <a:ext cx="2643206" cy="400110"/>
          </a:xfrm>
          <a:prstGeom prst="rect">
            <a:avLst/>
          </a:prstGeom>
        </p:spPr>
        <p:txBody>
          <a:bodyPr wrap="square">
            <a:spAutoFit/>
          </a:bodyPr>
          <a:lstStyle/>
          <a:p>
            <a:pPr lvl="0" algn="ctr" eaLnBrk="0" fontAlgn="base" hangingPunct="0">
              <a:spcBef>
                <a:spcPct val="0"/>
              </a:spcBef>
              <a:spcAft>
                <a:spcPct val="0"/>
              </a:spcAft>
            </a:pPr>
            <a:r>
              <a:rPr kumimoji="0" lang="ru-RU" sz="2000" b="1" i="1" u="none" strike="noStrike" cap="none" normalizeH="0" baseline="0" dirty="0" err="1" smtClean="0">
                <a:ln>
                  <a:noFill/>
                </a:ln>
                <a:solidFill>
                  <a:srgbClr val="000000"/>
                </a:solidFill>
                <a:effectLst/>
                <a:latin typeface="Arial" pitchFamily="34" charset="0"/>
                <a:cs typeface="Arial" pitchFamily="34" charset="0"/>
              </a:rPr>
              <a:t>«қолғап»</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5" name="Прямоугольник 14"/>
          <p:cNvSpPr/>
          <p:nvPr/>
        </p:nvSpPr>
        <p:spPr>
          <a:xfrm>
            <a:off x="1428728" y="285728"/>
            <a:ext cx="6072230" cy="584775"/>
          </a:xfrm>
          <a:prstGeom prst="rect">
            <a:avLst/>
          </a:prstGeom>
        </p:spPr>
        <p:txBody>
          <a:bodyPr wrap="square">
            <a:spAutoFit/>
          </a:bodyPr>
          <a:lstStyle/>
          <a:p>
            <a:pPr algn="ctr"/>
            <a:r>
              <a:rPr lang="kk-KZ" sz="3200" b="1" i="1" dirty="0" smtClean="0">
                <a:solidFill>
                  <a:srgbClr val="C00000"/>
                </a:solidFill>
                <a:cs typeface="Times New Roman" pitchFamily="18" charset="0"/>
              </a:rPr>
              <a:t>Қол алысудың түрлері</a:t>
            </a:r>
            <a:endParaRPr lang="ru-RU" sz="3200" b="1" i="1" dirty="0">
              <a:solidFill>
                <a:srgbClr val="C00000"/>
              </a:solidFill>
              <a:cs typeface="Times New Roman" pitchFamily="18" charset="0"/>
            </a:endParaRPr>
          </a:p>
        </p:txBody>
      </p:sp>
      <p:sp>
        <p:nvSpPr>
          <p:cNvPr id="16" name="TextBox 15"/>
          <p:cNvSpPr txBox="1"/>
          <p:nvPr/>
        </p:nvSpPr>
        <p:spPr>
          <a:xfrm>
            <a:off x="4572000" y="928670"/>
            <a:ext cx="4214842" cy="3385542"/>
          </a:xfrm>
          <a:prstGeom prst="rect">
            <a:avLst/>
          </a:prstGeom>
          <a:solidFill>
            <a:schemeClr val="accent5">
              <a:lumMod val="20000"/>
              <a:lumOff val="80000"/>
            </a:schemeClr>
          </a:solidFill>
        </p:spPr>
        <p:txBody>
          <a:bodyPr wrap="square" rtlCol="0">
            <a:spAutoFit/>
          </a:bodyPr>
          <a:lstStyle/>
          <a:p>
            <a:pPr algn="just"/>
            <a:r>
              <a:rPr lang="kk-KZ" sz="2800" b="1" dirty="0" smtClean="0"/>
              <a:t>«Қолғап»  деп аталатын, қос қолдап амандасу,  үлкен құрметтің, сыйластықтың дәлелі. Бұл әдетте, кішінің үлкен-дерге көрсететін ізеттілігінде байқалады.</a:t>
            </a:r>
            <a:endParaRPr lang="ru-RU" sz="2800" b="1"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1802" y="285728"/>
            <a:ext cx="285752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Сөйлеудің түрлері</a:t>
            </a:r>
            <a:r>
              <a:rPr lang="en-US"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
        <p:nvSpPr>
          <p:cNvPr id="3" name="Прямоугольник 2"/>
          <p:cNvSpPr/>
          <p:nvPr/>
        </p:nvSpPr>
        <p:spPr>
          <a:xfrm>
            <a:off x="500034" y="1643050"/>
            <a:ext cx="285752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Сыртқы сөйлеу</a:t>
            </a:r>
            <a:endParaRPr lang="ru-RU" sz="2400" b="1" dirty="0">
              <a:latin typeface="Times New Roman" pitchFamily="18" charset="0"/>
              <a:cs typeface="Times New Roman" pitchFamily="18" charset="0"/>
            </a:endParaRPr>
          </a:p>
        </p:txBody>
      </p:sp>
      <p:sp>
        <p:nvSpPr>
          <p:cNvPr id="4" name="Прямоугольник 3"/>
          <p:cNvSpPr/>
          <p:nvPr/>
        </p:nvSpPr>
        <p:spPr>
          <a:xfrm>
            <a:off x="3500430" y="4143380"/>
            <a:ext cx="178595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tx1"/>
                </a:solidFill>
                <a:latin typeface="Times New Roman" pitchFamily="18" charset="0"/>
                <a:cs typeface="Times New Roman" pitchFamily="18" charset="0"/>
              </a:rPr>
              <a:t>Монологты</a:t>
            </a:r>
            <a:endParaRPr lang="ru-RU" sz="24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285720" y="2857496"/>
            <a:ext cx="1714512"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t>Жазбаша </a:t>
            </a:r>
            <a:endParaRPr lang="ru-RU" sz="2400" b="1" dirty="0"/>
          </a:p>
        </p:txBody>
      </p:sp>
      <p:sp>
        <p:nvSpPr>
          <p:cNvPr id="6" name="Прямоугольник 5"/>
          <p:cNvSpPr/>
          <p:nvPr/>
        </p:nvSpPr>
        <p:spPr>
          <a:xfrm>
            <a:off x="2357422" y="2857496"/>
            <a:ext cx="178595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Ауызша </a:t>
            </a:r>
            <a:endParaRPr lang="ru-RU" sz="2400" b="1" dirty="0">
              <a:latin typeface="Times New Roman" pitchFamily="18" charset="0"/>
              <a:cs typeface="Times New Roman" pitchFamily="18" charset="0"/>
            </a:endParaRPr>
          </a:p>
        </p:txBody>
      </p:sp>
      <p:sp>
        <p:nvSpPr>
          <p:cNvPr id="7" name="Прямоугольник 6"/>
          <p:cNvSpPr/>
          <p:nvPr/>
        </p:nvSpPr>
        <p:spPr>
          <a:xfrm>
            <a:off x="1428728" y="4143380"/>
            <a:ext cx="1857388"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tx1"/>
                </a:solidFill>
                <a:latin typeface="Times New Roman" pitchFamily="18" charset="0"/>
                <a:cs typeface="Times New Roman" pitchFamily="18" charset="0"/>
              </a:rPr>
              <a:t>Диалогты</a:t>
            </a:r>
            <a:endParaRPr lang="ru-RU" sz="2400" b="1" dirty="0">
              <a:solidFill>
                <a:schemeClr val="tx1"/>
              </a:solidFill>
              <a:latin typeface="Times New Roman" pitchFamily="18" charset="0"/>
              <a:cs typeface="Times New Roman" pitchFamily="18" charset="0"/>
            </a:endParaRPr>
          </a:p>
        </p:txBody>
      </p:sp>
      <p:sp>
        <p:nvSpPr>
          <p:cNvPr id="8" name="Прямоугольник 7"/>
          <p:cNvSpPr/>
          <p:nvPr/>
        </p:nvSpPr>
        <p:spPr>
          <a:xfrm>
            <a:off x="5357818" y="1571612"/>
            <a:ext cx="285752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Іштей сөйлеу</a:t>
            </a:r>
            <a:endParaRPr lang="ru-RU" sz="2400" b="1" dirty="0">
              <a:latin typeface="Times New Roman" pitchFamily="18" charset="0"/>
              <a:cs typeface="Times New Roman" pitchFamily="18" charset="0"/>
            </a:endParaRPr>
          </a:p>
        </p:txBody>
      </p:sp>
      <p:cxnSp>
        <p:nvCxnSpPr>
          <p:cNvPr id="10" name="Прямая со стрелкой 9"/>
          <p:cNvCxnSpPr/>
          <p:nvPr/>
        </p:nvCxnSpPr>
        <p:spPr>
          <a:xfrm rot="10800000" flipV="1">
            <a:off x="1214414" y="2571744"/>
            <a:ext cx="857256" cy="300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3" idx="2"/>
            <a:endCxn id="6" idx="0"/>
          </p:cNvCxnSpPr>
          <p:nvPr/>
        </p:nvCxnSpPr>
        <p:spPr>
          <a:xfrm rot="16200000" flipH="1">
            <a:off x="2439572" y="2046671"/>
            <a:ext cx="300046" cy="1321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a:endCxn id="3" idx="0"/>
          </p:cNvCxnSpPr>
          <p:nvPr/>
        </p:nvCxnSpPr>
        <p:spPr>
          <a:xfrm rot="5400000">
            <a:off x="2993217" y="135705"/>
            <a:ext cx="442922" cy="2571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2" idx="2"/>
            <a:endCxn id="8" idx="0"/>
          </p:cNvCxnSpPr>
          <p:nvPr/>
        </p:nvCxnSpPr>
        <p:spPr>
          <a:xfrm rot="16200000" flipH="1">
            <a:off x="5457828" y="242862"/>
            <a:ext cx="371484" cy="2286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6" idx="2"/>
            <a:endCxn id="7" idx="0"/>
          </p:cNvCxnSpPr>
          <p:nvPr/>
        </p:nvCxnSpPr>
        <p:spPr>
          <a:xfrm rot="5400000">
            <a:off x="2618168" y="3511151"/>
            <a:ext cx="371484" cy="892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6" idx="2"/>
            <a:endCxn id="4" idx="0"/>
          </p:cNvCxnSpPr>
          <p:nvPr/>
        </p:nvCxnSpPr>
        <p:spPr>
          <a:xfrm rot="16200000" flipH="1">
            <a:off x="3636159" y="3386134"/>
            <a:ext cx="371484"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dedovkgu.narod.ru/bib/piz.files/image021.gif"/>
          <p:cNvPicPr>
            <a:picLocks noChangeAspect="1" noChangeArrowheads="1"/>
          </p:cNvPicPr>
          <p:nvPr/>
        </p:nvPicPr>
        <p:blipFill>
          <a:blip r:embed="rId2" cstate="print"/>
          <a:srcRect/>
          <a:stretch>
            <a:fillRect/>
          </a:stretch>
        </p:blipFill>
        <p:spPr bwMode="auto">
          <a:xfrm>
            <a:off x="642910" y="1142984"/>
            <a:ext cx="4643470" cy="2143140"/>
          </a:xfrm>
          <a:prstGeom prst="rect">
            <a:avLst/>
          </a:prstGeom>
          <a:noFill/>
        </p:spPr>
      </p:pic>
      <p:sp>
        <p:nvSpPr>
          <p:cNvPr id="12" name="TextBox 11"/>
          <p:cNvSpPr txBox="1"/>
          <p:nvPr/>
        </p:nvSpPr>
        <p:spPr>
          <a:xfrm>
            <a:off x="642910" y="3571876"/>
            <a:ext cx="7000925" cy="1200329"/>
          </a:xfrm>
          <a:prstGeom prst="rect">
            <a:avLst/>
          </a:prstGeom>
          <a:noFill/>
        </p:spPr>
        <p:txBody>
          <a:bodyPr wrap="square" rtlCol="0">
            <a:spAutoFit/>
          </a:bodyPr>
          <a:lstStyle/>
          <a:p>
            <a:pPr algn="just"/>
            <a:r>
              <a:rPr lang="kk-KZ" sz="2400" b="1" dirty="0" smtClean="0"/>
              <a:t>Қол алысу кезінде қолды бүкпей, алыстан ұстау арқылы сәлемдесу, адамның өзін жоғары сезініп, серіктесін құрметтемеуін көрсетеді.</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dedovkgu.narod.ru/bib/piz.files/image022.gif"/>
          <p:cNvPicPr>
            <a:picLocks noChangeAspect="1" noChangeArrowheads="1"/>
          </p:cNvPicPr>
          <p:nvPr/>
        </p:nvPicPr>
        <p:blipFill>
          <a:blip r:embed="rId2" cstate="print"/>
          <a:srcRect/>
          <a:stretch>
            <a:fillRect/>
          </a:stretch>
        </p:blipFill>
        <p:spPr bwMode="auto">
          <a:xfrm>
            <a:off x="1142976" y="1000108"/>
            <a:ext cx="5572164" cy="2500330"/>
          </a:xfrm>
          <a:prstGeom prst="rect">
            <a:avLst/>
          </a:prstGeom>
          <a:noFill/>
        </p:spPr>
      </p:pic>
      <p:sp>
        <p:nvSpPr>
          <p:cNvPr id="4" name="TextBox 3"/>
          <p:cNvSpPr txBox="1"/>
          <p:nvPr/>
        </p:nvSpPr>
        <p:spPr>
          <a:xfrm>
            <a:off x="1071538" y="4214818"/>
            <a:ext cx="7358114" cy="1477328"/>
          </a:xfrm>
          <a:prstGeom prst="rect">
            <a:avLst/>
          </a:prstGeom>
          <a:noFill/>
        </p:spPr>
        <p:txBody>
          <a:bodyPr wrap="square" rtlCol="0">
            <a:spAutoFit/>
          </a:bodyPr>
          <a:lstStyle/>
          <a:p>
            <a:pPr algn="just"/>
            <a:r>
              <a:rPr lang="kk-KZ" sz="2400" b="1" dirty="0" smtClean="0"/>
              <a:t>Саусақтың ұшын ғана ұсыну, жоғарыда айтып өткен қолды тік, алыстан бүкпей ұсынудағыдай, құрметтемеуді, төмендетуді білдіреді.</a:t>
            </a:r>
            <a:endParaRPr lang="ru-RU" sz="2400" b="1" dirty="0" smtClean="0"/>
          </a:p>
          <a:p>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3108" y="4071942"/>
            <a:ext cx="4786346" cy="954107"/>
          </a:xfrm>
          <a:prstGeom prst="rect">
            <a:avLst/>
          </a:prstGeom>
        </p:spPr>
        <p:txBody>
          <a:bodyPr wrap="square">
            <a:spAutoFit/>
          </a:bodyPr>
          <a:lstStyle/>
          <a:p>
            <a:pPr lvl="0" algn="just" eaLnBrk="0" fontAlgn="base" hangingPunct="0">
              <a:spcBef>
                <a:spcPct val="0"/>
              </a:spcBef>
              <a:spcAft>
                <a:spcPct val="0"/>
              </a:spcAft>
            </a:pPr>
            <a:r>
              <a:rPr kumimoji="0" lang="ru-RU" sz="2800" b="1" i="1" u="none" strike="noStrike" cap="none" normalizeH="0" baseline="0" dirty="0" err="1" smtClean="0">
                <a:ln>
                  <a:noFill/>
                </a:ln>
                <a:solidFill>
                  <a:srgbClr val="000000"/>
                </a:solidFill>
                <a:effectLst/>
                <a:cs typeface="Arial" pitchFamily="34" charset="0"/>
              </a:rPr>
              <a:t>Өктемшіл қол алысуды</a:t>
            </a:r>
            <a:r>
              <a:rPr kumimoji="0" lang="ru-RU" sz="2800" b="1" i="1" u="none" strike="noStrike" cap="none" normalizeH="0" baseline="0" dirty="0" smtClean="0">
                <a:ln>
                  <a:noFill/>
                </a:ln>
                <a:solidFill>
                  <a:srgbClr val="000000"/>
                </a:solidFill>
                <a:effectLst/>
                <a:cs typeface="Arial" pitchFamily="34" charset="0"/>
              </a:rPr>
              <a:t> </a:t>
            </a:r>
            <a:r>
              <a:rPr kumimoji="0" lang="ru-RU" sz="2800" b="1" i="1" u="none" strike="noStrike" cap="none" normalizeH="0" baseline="0" dirty="0" err="1" smtClean="0">
                <a:ln>
                  <a:noFill/>
                </a:ln>
                <a:solidFill>
                  <a:srgbClr val="000000"/>
                </a:solidFill>
                <a:effectLst/>
                <a:cs typeface="Arial" pitchFamily="34" charset="0"/>
              </a:rPr>
              <a:t>бейтараптау</a:t>
            </a:r>
            <a:r>
              <a:rPr kumimoji="0" lang="ru-RU" sz="2800" b="1" i="0" u="none" strike="noStrike" cap="none" normalizeH="0" baseline="0" dirty="0" smtClean="0">
                <a:ln>
                  <a:noFill/>
                </a:ln>
                <a:solidFill>
                  <a:srgbClr val="000000"/>
                </a:solidFill>
                <a:effectLst/>
                <a:cs typeface="Arial" pitchFamily="34" charset="0"/>
              </a:rPr>
              <a:t> </a:t>
            </a:r>
            <a:endParaRPr kumimoji="0" lang="ru-RU" sz="2800" b="1" i="0" u="none" strike="noStrike" cap="none" normalizeH="0" baseline="0" dirty="0" smtClean="0">
              <a:ln>
                <a:noFill/>
              </a:ln>
              <a:solidFill>
                <a:schemeClr val="tx1"/>
              </a:solidFill>
              <a:effectLst/>
              <a:cs typeface="Arial" pitchFamily="34" charset="0"/>
            </a:endParaRPr>
          </a:p>
        </p:txBody>
      </p:sp>
      <p:pic>
        <p:nvPicPr>
          <p:cNvPr id="10" name="Picture 2" descr="http://dedovkgu.narod.ru/bib/piz.files/image018.gif"/>
          <p:cNvPicPr>
            <a:picLocks noChangeAspect="1" noChangeArrowheads="1"/>
          </p:cNvPicPr>
          <p:nvPr/>
        </p:nvPicPr>
        <p:blipFill>
          <a:blip r:embed="rId2" cstate="print"/>
          <a:srcRect/>
          <a:stretch>
            <a:fillRect/>
          </a:stretch>
        </p:blipFill>
        <p:spPr bwMode="auto">
          <a:xfrm>
            <a:off x="2214546" y="500042"/>
            <a:ext cx="4357718" cy="3071834"/>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Владимир Путин и Николай Аксёненко"/>
          <p:cNvPicPr>
            <a:picLocks noChangeAspect="1" noChangeArrowheads="1"/>
          </p:cNvPicPr>
          <p:nvPr/>
        </p:nvPicPr>
        <p:blipFill>
          <a:blip r:embed="rId3" r:link="rId4" cstate="print"/>
          <a:srcRect/>
          <a:stretch>
            <a:fillRect/>
          </a:stretch>
        </p:blipFill>
        <p:spPr bwMode="auto">
          <a:xfrm>
            <a:off x="428596" y="214290"/>
            <a:ext cx="4929222" cy="2928934"/>
          </a:xfrm>
          <a:prstGeom prst="rect">
            <a:avLst/>
          </a:prstGeom>
          <a:noFill/>
          <a:ln w="9525">
            <a:noFill/>
            <a:miter lim="800000"/>
            <a:headEnd/>
            <a:tailEnd/>
          </a:ln>
        </p:spPr>
      </p:pic>
      <p:pic>
        <p:nvPicPr>
          <p:cNvPr id="3" name="Picture 4" descr="Владимир Путин и Михаил Николаев"/>
          <p:cNvPicPr>
            <a:picLocks noChangeAspect="1" noChangeArrowheads="1"/>
          </p:cNvPicPr>
          <p:nvPr/>
        </p:nvPicPr>
        <p:blipFill>
          <a:blip r:embed="rId5" r:link="rId6" cstate="print"/>
          <a:srcRect/>
          <a:stretch>
            <a:fillRect/>
          </a:stretch>
        </p:blipFill>
        <p:spPr bwMode="auto">
          <a:xfrm>
            <a:off x="3000364" y="3286124"/>
            <a:ext cx="5786478" cy="3286148"/>
          </a:xfrm>
          <a:prstGeom prst="rect">
            <a:avLst/>
          </a:prstGeom>
          <a:noFill/>
          <a:ln w="9525">
            <a:noFill/>
            <a:miter lim="800000"/>
            <a:headEnd/>
            <a:tailEnd/>
          </a:ln>
        </p:spPr>
      </p:pic>
      <p:sp>
        <p:nvSpPr>
          <p:cNvPr id="7" name="TextBox 6"/>
          <p:cNvSpPr txBox="1"/>
          <p:nvPr/>
        </p:nvSpPr>
        <p:spPr>
          <a:xfrm>
            <a:off x="214282" y="4429132"/>
            <a:ext cx="2571768" cy="1323439"/>
          </a:xfrm>
          <a:prstGeom prst="rect">
            <a:avLst/>
          </a:prstGeom>
          <a:noFill/>
        </p:spPr>
        <p:txBody>
          <a:bodyPr wrap="square" rtlCol="0">
            <a:spAutoFit/>
          </a:bodyPr>
          <a:lstStyle/>
          <a:p>
            <a:pPr algn="just"/>
            <a:r>
              <a:rPr lang="kk-KZ" sz="2000" b="1" dirty="0" smtClean="0"/>
              <a:t>Бір деңгейде қол алысу, адамдардың өзара сыйластығын айғақтайды.</a:t>
            </a:r>
            <a:endParaRPr lang="ru-RU" sz="2000" b="1" dirty="0"/>
          </a:p>
        </p:txBody>
      </p:sp>
      <p:sp>
        <p:nvSpPr>
          <p:cNvPr id="8" name="Прямоугольник 7"/>
          <p:cNvSpPr/>
          <p:nvPr/>
        </p:nvSpPr>
        <p:spPr>
          <a:xfrm>
            <a:off x="5500694" y="500042"/>
            <a:ext cx="3429024" cy="2428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b="1" dirty="0" smtClean="0">
                <a:solidFill>
                  <a:schemeClr val="accent2">
                    <a:lumMod val="50000"/>
                  </a:schemeClr>
                </a:solidFill>
              </a:rPr>
              <a:t>Дененің алға қарай еңкейуі және жағымпазданып қарау -  бізге өзінен жоғары тұрған бастығының алдында жалпақтау туралы айтып тұр.</a:t>
            </a:r>
            <a:endParaRPr lang="ru-RU" sz="20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1000109"/>
            <a:ext cx="7215238" cy="1815882"/>
          </a:xfrm>
          <a:prstGeom prst="rect">
            <a:avLst/>
          </a:prstGeom>
          <a:noFill/>
        </p:spPr>
        <p:txBody>
          <a:bodyPr wrap="square" rtlCol="0">
            <a:spAutoFit/>
          </a:bodyPr>
          <a:lstStyle/>
          <a:p>
            <a:pPr algn="just"/>
            <a:r>
              <a:rPr lang="kk-KZ" sz="2800" b="1" dirty="0" smtClean="0">
                <a:latin typeface="Times New Roman" pitchFamily="18" charset="0"/>
                <a:cs typeface="Times New Roman" pitchFamily="18" charset="0"/>
              </a:rPr>
              <a:t>Проксемикалық құралдар – қарым-қатынасқа түсушілер үшін маңызды хабардан тұратын қарым-қатынастың кеңістік пен уақыт жағдайлары.</a:t>
            </a:r>
            <a:endParaRPr lang="ru-RU" b="1"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642918"/>
            <a:ext cx="5715040"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latin typeface="Times New Roman" pitchFamily="18" charset="0"/>
                <a:cs typeface="Times New Roman" pitchFamily="18" charset="0"/>
              </a:rPr>
              <a:t>Проксемикалық құралдар</a:t>
            </a:r>
            <a:endParaRPr lang="ru-RU" sz="3200" dirty="0">
              <a:latin typeface="Times New Roman" pitchFamily="18" charset="0"/>
              <a:cs typeface="Times New Roman" pitchFamily="18" charset="0"/>
            </a:endParaRPr>
          </a:p>
        </p:txBody>
      </p:sp>
      <p:sp>
        <p:nvSpPr>
          <p:cNvPr id="3" name="Прямоугольник 2"/>
          <p:cNvSpPr/>
          <p:nvPr/>
        </p:nvSpPr>
        <p:spPr>
          <a:xfrm>
            <a:off x="1643042" y="1785926"/>
            <a:ext cx="5715040" cy="12858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ru-RU" dirty="0" smtClean="0"/>
          </a:p>
          <a:p>
            <a:pPr lvl="1" algn="ctr"/>
            <a:r>
              <a:rPr lang="ru-RU" sz="3600" b="1" dirty="0" err="1" smtClean="0">
                <a:latin typeface="Times New Roman" pitchFamily="18" charset="0"/>
                <a:cs typeface="Times New Roman" pitchFamily="18" charset="0"/>
              </a:rPr>
              <a:t>жеке</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аймақ</a:t>
            </a:r>
            <a:endParaRPr lang="ru-RU" sz="3600" dirty="0"/>
          </a:p>
          <a:p>
            <a:pPr algn="ctr"/>
            <a:endParaRPr lang="ru-RU" dirty="0"/>
          </a:p>
        </p:txBody>
      </p:sp>
      <p:graphicFrame>
        <p:nvGraphicFramePr>
          <p:cNvPr id="6" name="Таблица 5"/>
          <p:cNvGraphicFramePr>
            <a:graphicFrameLocks noGrp="1"/>
          </p:cNvGraphicFramePr>
          <p:nvPr/>
        </p:nvGraphicFramePr>
        <p:xfrm>
          <a:off x="785786" y="3286124"/>
          <a:ext cx="7572432" cy="2286000"/>
        </p:xfrm>
        <a:graphic>
          <a:graphicData uri="http://schemas.openxmlformats.org/drawingml/2006/table">
            <a:tbl>
              <a:tblPr firstRow="1" bandRow="1">
                <a:tableStyleId>{5C22544A-7EE6-4342-B048-85BDC9FD1C3A}</a:tableStyleId>
              </a:tblPr>
              <a:tblGrid>
                <a:gridCol w="1893108"/>
                <a:gridCol w="1893108"/>
                <a:gridCol w="1893108"/>
                <a:gridCol w="1893108"/>
              </a:tblGrid>
              <a:tr h="19831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ru-RU" sz="2400" b="1" kern="1200" dirty="0" smtClean="0">
                        <a:solidFill>
                          <a:schemeClr val="tx1"/>
                        </a:solidFill>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kk-KZ" sz="2400" b="1" kern="1200" dirty="0" smtClean="0">
                          <a:solidFill>
                            <a:schemeClr val="tx1"/>
                          </a:solidFill>
                          <a:latin typeface="+mn-lt"/>
                          <a:ea typeface="+mn-ea"/>
                          <a:cs typeface="+mn-cs"/>
                        </a:rPr>
                        <a:t>Сырластық аймағы </a:t>
                      </a:r>
                      <a:r>
                        <a:rPr kumimoji="0" lang="ru-RU" sz="2400" b="1" kern="1200" dirty="0" smtClean="0">
                          <a:solidFill>
                            <a:schemeClr val="tx1"/>
                          </a:solidFill>
                          <a:latin typeface="Times New Roman" pitchFamily="18" charset="0"/>
                          <a:ea typeface="+mn-ea"/>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2400" b="1" kern="1200" dirty="0" smtClean="0">
                          <a:solidFill>
                            <a:schemeClr val="tx1"/>
                          </a:solidFill>
                          <a:latin typeface="Times New Roman" pitchFamily="18" charset="0"/>
                          <a:ea typeface="+mn-ea"/>
                          <a:cs typeface="Times New Roman" pitchFamily="18" charset="0"/>
                        </a:rPr>
                        <a:t>(0-40-45см)</a:t>
                      </a:r>
                    </a:p>
                    <a:p>
                      <a:pPr algn="ctr"/>
                      <a:endParaRPr lang="ru-RU" sz="2400" dirty="0">
                        <a:latin typeface="Times New Roman" pitchFamily="18" charset="0"/>
                        <a:cs typeface="Times New Roman" pitchFamily="18" charset="0"/>
                      </a:endParaRPr>
                    </a:p>
                  </a:txBody>
                  <a:tcPr>
                    <a:solidFill>
                      <a:schemeClr val="accent3">
                        <a:lumMod val="60000"/>
                        <a:lumOff val="40000"/>
                      </a:schemeClr>
                    </a:solidFill>
                  </a:tcPr>
                </a:tc>
                <a:tc>
                  <a:txBody>
                    <a:bodyPr/>
                    <a:lstStyle/>
                    <a:p>
                      <a:pPr marL="0" indent="0" algn="ctr"/>
                      <a:r>
                        <a:rPr lang="kk-KZ" sz="2400" b="1" kern="1200" dirty="0" smtClean="0">
                          <a:solidFill>
                            <a:schemeClr val="tx1"/>
                          </a:solidFill>
                          <a:latin typeface="+mn-lt"/>
                          <a:ea typeface="+mn-ea"/>
                          <a:cs typeface="+mn-cs"/>
                        </a:rPr>
                        <a:t>Жеке аймақ </a:t>
                      </a:r>
                      <a:r>
                        <a:rPr kumimoji="0" lang="ru-RU" sz="2400" b="1" kern="1200" dirty="0" smtClean="0">
                          <a:solidFill>
                            <a:schemeClr val="tx1"/>
                          </a:solidFill>
                          <a:latin typeface="Times New Roman" pitchFamily="18" charset="0"/>
                          <a:ea typeface="+mn-ea"/>
                          <a:cs typeface="Times New Roman" pitchFamily="18" charset="0"/>
                        </a:rPr>
                        <a:t>  </a:t>
                      </a:r>
                    </a:p>
                    <a:p>
                      <a:pPr algn="ctr"/>
                      <a:r>
                        <a:rPr kumimoji="0" lang="ru-RU" sz="2400" b="1" kern="1200" dirty="0" smtClean="0">
                          <a:solidFill>
                            <a:schemeClr val="tx1"/>
                          </a:solidFill>
                          <a:latin typeface="Times New Roman" pitchFamily="18" charset="0"/>
                          <a:ea typeface="+mn-ea"/>
                          <a:cs typeface="Times New Roman" pitchFamily="18" charset="0"/>
                        </a:rPr>
                        <a:t>(45 -120-150см)</a:t>
                      </a:r>
                      <a:endParaRPr lang="ru-RU" sz="2400" dirty="0">
                        <a:solidFill>
                          <a:schemeClr val="tx1"/>
                        </a:solidFill>
                        <a:latin typeface="Times New Roman" pitchFamily="18" charset="0"/>
                        <a:cs typeface="Times New Roman" pitchFamily="18" charset="0"/>
                      </a:endParaRPr>
                    </a:p>
                  </a:txBody>
                  <a:tcPr>
                    <a:solidFill>
                      <a:schemeClr val="accent3">
                        <a:lumMod val="60000"/>
                        <a:lumOff val="4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ru-RU" sz="2400" b="1" kern="1200" dirty="0" smtClean="0">
                        <a:solidFill>
                          <a:schemeClr val="tx1"/>
                        </a:solidFill>
                        <a:latin typeface="Times New Roman" pitchFamily="18" charset="0"/>
                        <a:ea typeface="+mn-ea"/>
                        <a:cs typeface="Times New Roman" pitchFamily="18"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ru-RU" sz="2400" b="1" kern="1200" dirty="0" err="1" smtClean="0">
                          <a:solidFill>
                            <a:schemeClr val="tx1"/>
                          </a:solidFill>
                          <a:latin typeface="Times New Roman" pitchFamily="18" charset="0"/>
                          <a:ea typeface="+mn-ea"/>
                          <a:cs typeface="Times New Roman" pitchFamily="18" charset="0"/>
                        </a:rPr>
                        <a:t>Әлеуметтік аймақ  </a:t>
                      </a:r>
                      <a:r>
                        <a:rPr kumimoji="0" lang="ru-RU" sz="2400" b="1" kern="1200" dirty="0" smtClean="0">
                          <a:solidFill>
                            <a:schemeClr val="tx1"/>
                          </a:solidFill>
                          <a:latin typeface="Times New Roman" pitchFamily="18" charset="0"/>
                          <a:ea typeface="+mn-ea"/>
                          <a:cs typeface="Times New Roman" pitchFamily="18" charset="0"/>
                        </a:rPr>
                        <a:t>(150-400 см)</a:t>
                      </a:r>
                    </a:p>
                    <a:p>
                      <a:pPr algn="ctr"/>
                      <a:endParaRPr lang="ru-RU" sz="2400" dirty="0">
                        <a:latin typeface="Times New Roman" pitchFamily="18" charset="0"/>
                        <a:cs typeface="Times New Roman" pitchFamily="18" charset="0"/>
                      </a:endParaRPr>
                    </a:p>
                  </a:txBody>
                  <a:tcPr>
                    <a:solidFill>
                      <a:schemeClr val="accent3">
                        <a:lumMod val="60000"/>
                        <a:lumOff val="4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ru-RU" sz="2400" b="1" kern="1200" dirty="0" smtClean="0">
                        <a:solidFill>
                          <a:schemeClr val="tx1"/>
                        </a:solidFill>
                        <a:latin typeface="Times New Roman" pitchFamily="18" charset="0"/>
                        <a:ea typeface="+mn-ea"/>
                        <a:cs typeface="Times New Roman" pitchFamily="18"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ru-RU" sz="2400" b="1" kern="1200" dirty="0" err="1" smtClean="0">
                          <a:solidFill>
                            <a:schemeClr val="tx1"/>
                          </a:solidFill>
                          <a:latin typeface="Times New Roman" pitchFamily="18" charset="0"/>
                          <a:ea typeface="+mn-ea"/>
                          <a:cs typeface="Times New Roman" pitchFamily="18" charset="0"/>
                        </a:rPr>
                        <a:t>Көпшілік аймақ</a:t>
                      </a:r>
                      <a:r>
                        <a:rPr kumimoji="0" lang="ru-RU" sz="2400" b="1" kern="1200" dirty="0" smtClean="0">
                          <a:solidFill>
                            <a:schemeClr val="tx1"/>
                          </a:solidFill>
                          <a:latin typeface="Times New Roman" pitchFamily="18" charset="0"/>
                          <a:ea typeface="+mn-ea"/>
                          <a:cs typeface="Times New Roman" pitchFamily="18" charset="0"/>
                        </a:rPr>
                        <a:t>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ru-RU" sz="2400" b="1" kern="1200" dirty="0" smtClean="0">
                          <a:solidFill>
                            <a:schemeClr val="tx1"/>
                          </a:solidFill>
                          <a:latin typeface="Times New Roman" pitchFamily="18" charset="0"/>
                          <a:ea typeface="+mn-ea"/>
                          <a:cs typeface="Times New Roman" pitchFamily="18" charset="0"/>
                        </a:rPr>
                        <a:t>(400-750-800 см)</a:t>
                      </a:r>
                    </a:p>
                    <a:p>
                      <a:pPr algn="ctr"/>
                      <a:endParaRPr lang="ru-RU" sz="2400" dirty="0">
                        <a:latin typeface="Times New Roman" pitchFamily="18" charset="0"/>
                        <a:cs typeface="Times New Roman" pitchFamily="18" charset="0"/>
                      </a:endParaRPr>
                    </a:p>
                  </a:txBody>
                  <a:tcPr>
                    <a:solidFill>
                      <a:schemeClr val="accent3">
                        <a:lumMod val="60000"/>
                        <a:lumOff val="40000"/>
                      </a:schemeClr>
                    </a:solidFill>
                  </a:tcPr>
                </a:tc>
              </a:tr>
            </a:tbl>
          </a:graphicData>
        </a:graphic>
      </p:graphicFrame>
      <p:cxnSp>
        <p:nvCxnSpPr>
          <p:cNvPr id="7" name="Прямая соединительная линия 6"/>
          <p:cNvCxnSpPr>
            <a:stCxn id="2" idx="2"/>
            <a:endCxn id="3" idx="0"/>
          </p:cNvCxnSpPr>
          <p:nvPr/>
        </p:nvCxnSpPr>
        <p:spPr>
          <a:xfrm rot="5400000">
            <a:off x="4393405" y="1678769"/>
            <a:ext cx="21431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7693"/>
            <a:ext cx="4143404" cy="6740307"/>
          </a:xfrm>
          <a:prstGeom prst="rect">
            <a:avLst/>
          </a:prstGeom>
          <a:solidFill>
            <a:schemeClr val="accent5">
              <a:lumMod val="40000"/>
              <a:lumOff val="60000"/>
            </a:schemeClr>
          </a:solidFill>
        </p:spPr>
        <p:txBody>
          <a:bodyPr wrap="square" rtlCol="0">
            <a:spAutoFit/>
          </a:bodyPr>
          <a:lstStyle/>
          <a:p>
            <a:pPr algn="just"/>
            <a:r>
              <a:rPr lang="kk-KZ" sz="2400" b="1" dirty="0" smtClean="0">
                <a:latin typeface="Times New Roman" pitchFamily="18" charset="0"/>
                <a:cs typeface="Times New Roman" pitchFamily="18" charset="0"/>
              </a:rPr>
              <a:t>Ауызша сөйлеудің ең қарапайым түрі диалог болып табылады, яғни қандай-да бір мәселені бірігіп талдайтын және бірлесіп шешетін әңгімелесушілердің сұхбаты. Ауызша сөйлеуге сөздер, сөз тіркестері, сұрақтар, толықтырулар, әртүрлі көмекші сөздер және сөйлесушілерге ғана түсінікті емеуріндер жатады. Сөй-леудің бұл түрінің ерекшелігі, кейде әңгіме барысын сұхбаттасу-шылардың өздері ғана түсіне алады. </a:t>
            </a:r>
            <a:endParaRPr lang="ru-RU" b="1" dirty="0">
              <a:latin typeface="Times New Roman" pitchFamily="18" charset="0"/>
              <a:cs typeface="Times New Roman" pitchFamily="18" charset="0"/>
            </a:endParaRPr>
          </a:p>
        </p:txBody>
      </p:sp>
      <p:pic>
        <p:nvPicPr>
          <p:cNvPr id="117762" name="Picture 2" descr="http://www.matrony.ru/wp-content/uploads/istock_000003205500small.jpg"/>
          <p:cNvPicPr>
            <a:picLocks noChangeAspect="1" noChangeArrowheads="1"/>
          </p:cNvPicPr>
          <p:nvPr/>
        </p:nvPicPr>
        <p:blipFill>
          <a:blip r:embed="rId2" cstate="print"/>
          <a:srcRect/>
          <a:stretch>
            <a:fillRect/>
          </a:stretch>
        </p:blipFill>
        <p:spPr bwMode="auto">
          <a:xfrm>
            <a:off x="4572000" y="1714488"/>
            <a:ext cx="4357686" cy="30003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02359"/>
            <a:ext cx="4286280" cy="6555641"/>
          </a:xfrm>
          <a:prstGeom prst="rect">
            <a:avLst/>
          </a:prstGeom>
          <a:solidFill>
            <a:schemeClr val="accent6">
              <a:lumMod val="40000"/>
              <a:lumOff val="60000"/>
            </a:schemeClr>
          </a:solidFill>
        </p:spPr>
        <p:txBody>
          <a:bodyPr wrap="square" rtlCol="0">
            <a:spAutoFit/>
          </a:bodyPr>
          <a:lstStyle/>
          <a:p>
            <a:pPr algn="just"/>
            <a:r>
              <a:rPr lang="kk-KZ" sz="2000" b="1" dirty="0" smtClean="0">
                <a:latin typeface="Times New Roman" pitchFamily="18" charset="0"/>
                <a:cs typeface="Times New Roman" pitchFamily="18" charset="0"/>
              </a:rPr>
              <a:t>Ауызша сөйлеудің келесі түрі – </a:t>
            </a:r>
            <a:r>
              <a:rPr lang="kk-KZ" sz="2000" b="1" dirty="0" smtClean="0">
                <a:solidFill>
                  <a:srgbClr val="C00000"/>
                </a:solidFill>
                <a:latin typeface="Times New Roman" pitchFamily="18" charset="0"/>
                <a:cs typeface="Times New Roman" pitchFamily="18" charset="0"/>
              </a:rPr>
              <a:t>монолог</a:t>
            </a:r>
            <a:r>
              <a:rPr lang="kk-KZ" sz="2000" b="1" dirty="0" smtClean="0">
                <a:latin typeface="Times New Roman" pitchFamily="18" charset="0"/>
                <a:cs typeface="Times New Roman" pitchFamily="18" charset="0"/>
              </a:rPr>
              <a:t>, оны бір адам келесі адамға немесе көп адамға арнап айтады: мұғалімнің сабақты баяндауы, оқушының жауабы, баяндамашының, дәріскердің, диктордың, т.б. сөздері. Монологтық сөйлеу құрылымдық жағынан  грамматикалық ережелердің қатаң сақталуын, баяндаудың бірізділігі мен жүйелілігін қажет етеді. Монологқа арнайы жоспар құрылып, оған алдын-ала дайындалу қажет, ол біршама ұзақ уақытқа созылады және ең бастысы ол адамның сөздік қорының мол болуын, керек десеңіз адамның мәнерлі, мағыналы, жүйелі сөйлей алуын талап етеді.</a:t>
            </a:r>
            <a:endParaRPr lang="ru-RU" sz="2000" b="1" dirty="0">
              <a:latin typeface="Times New Roman" pitchFamily="18" charset="0"/>
              <a:cs typeface="Times New Roman" pitchFamily="18" charset="0"/>
            </a:endParaRPr>
          </a:p>
        </p:txBody>
      </p:sp>
      <p:pic>
        <p:nvPicPr>
          <p:cNvPr id="154626" name="Picture 2" descr="http://ugozapad.msk.ru/na_dne/scr_na-dne_avilov_monolog_a-kuz-4225.jpg"/>
          <p:cNvPicPr>
            <a:picLocks noChangeAspect="1" noChangeArrowheads="1"/>
          </p:cNvPicPr>
          <p:nvPr/>
        </p:nvPicPr>
        <p:blipFill>
          <a:blip r:embed="rId2" cstate="print"/>
          <a:srcRect/>
          <a:stretch>
            <a:fillRect/>
          </a:stretch>
        </p:blipFill>
        <p:spPr bwMode="auto">
          <a:xfrm>
            <a:off x="4714876" y="857232"/>
            <a:ext cx="4143404" cy="4953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501122" cy="6001643"/>
          </a:xfrm>
          <a:prstGeom prst="rect">
            <a:avLst/>
          </a:prstGeom>
          <a:solidFill>
            <a:schemeClr val="accent6">
              <a:lumMod val="20000"/>
              <a:lumOff val="80000"/>
            </a:schemeClr>
          </a:solidFill>
        </p:spPr>
        <p:txBody>
          <a:bodyPr wrap="square" rtlCol="0">
            <a:spAutoFit/>
          </a:bodyPr>
          <a:lstStyle/>
          <a:p>
            <a:pPr algn="just"/>
            <a:r>
              <a:rPr lang="kk-KZ" sz="2400" b="1" dirty="0" smtClean="0">
                <a:latin typeface="Times New Roman" pitchFamily="18" charset="0"/>
                <a:cs typeface="Times New Roman" pitchFamily="18" charset="0"/>
              </a:rPr>
              <a:t>Жазбаша сөйлеу адамзат тарихында ауызша сөйлеуден көп кейін пайда болды. Ол арақашықтықпен алшақтаған адамдардың бір-бірімен қарым-қатынасқа түсу қажеттілігінен пайда болған. Ол пиктографиядан, ойды шартты сызбалар мен суреттер арқылы беруден, қазіргі заманғы жазуға дейін, мыңдаған сөздер, оншақты әріптердің көмегімен жазылғанға дейін қалыптасып келді. </a:t>
            </a:r>
            <a:endParaRPr lang="ru-RU" sz="2400" b="1" dirty="0" smtClean="0">
              <a:latin typeface="Times New Roman" pitchFamily="18" charset="0"/>
              <a:cs typeface="Times New Roman" pitchFamily="18" charset="0"/>
            </a:endParaRPr>
          </a:p>
          <a:p>
            <a:pPr algn="just"/>
            <a:r>
              <a:rPr lang="kk-KZ" sz="2400" b="1" dirty="0" smtClean="0">
                <a:latin typeface="Times New Roman" pitchFamily="18" charset="0"/>
                <a:cs typeface="Times New Roman" pitchFamily="18" charset="0"/>
              </a:rPr>
              <a:t>Жазудың арқасында ғасырлар бойы жинақталған тәжірибе, ұрпақтан ұрпаққа сол күйінде жеткізілуіне деген керемет мүмкіндік туды, себебі жазу пайда болғанға дейін, адамзат жинақтаған мол мұра ауызба–ауыз жеткізіліп келді, дегенмен, халық қазынасы ұрпаққа толық жетті дей алмаймыз. Жазбаша сөйлеу арқылы ойды барынша дұрыс жеткізуге, логика мен грамматиканың ережелерін мүлтіксіз орындауға, терең ойлау мен оны жеткізу тәсілдерін тиімді пайдалануға үйренеміз. </a:t>
            </a:r>
            <a:endParaRPr lang="ru-RU" sz="2400" b="1" dirty="0">
              <a:latin typeface="Times New Roman" pitchFamily="18" charset="0"/>
              <a:cs typeface="Times New Roman" pitchFamily="18" charset="0"/>
            </a:endParaRPr>
          </a:p>
        </p:txBody>
      </p:sp>
      <p:sp>
        <p:nvSpPr>
          <p:cNvPr id="155650" name="AutoShape 2" descr="data:image/jpeg;base64,/9j/4AAQSkZJRgABAQAAAQABAAD/2wCEAAkGBhISEA8QDxIQEA8PDw8PDw8PEA8NDw8NFBAVFBQQFBIXHCYeFxkjGRQUHy8gIycpLCwsFR4xNTAqNSYrLCkBCQoKDgwOFQ8PFykcHBwpKSkpKSkpKSkpKSkpKSwpKSkpKSkpKSkpKSwpKSwpLCkpKSkpKSkpKSkpKSwpLCkpKf/AABEIALQBFwMBIgACEQEDEQH/xAAcAAABBQEBAQAAAAAAAAAAAAACAAEDBAUGBwj/xAA8EAACAQIEBAIHBgMJAQAAAAAAAQIDEQQFEiEGMUFRE2EHFCJScYGRMkJyobHRFRbBI0NTYoKS4fDxJP/EABkBAAMBAQEAAAAAAAAAAAAAAAABAgMEBf/EACIRAQEAAgIDAQADAQEAAAAAAAABAhEDEhMhMQQiUXFBMv/aAAwDAQACEQMRAD8A9dxGJcn5dEQOQLBbPBzzuV3XpY4yeodyBchmC2ZWtZEdaRiZnLZmxVMXMuTMc2uEcHn/AFOKxb3O0z/qcRjXudH518iByAbGbBud8jmtSQV2e1+jThxU8Mq017VT2lfpHoeMYKN5xXeSX1Z9KUaap4WnFbaacdvkP+6i+9Rz3E2PUU1c8tznFPU2mdZxNjN3ucFj617nFP55bejj/DFHHGXZ7j6Jsu04V1n/AHknb8K2/c8CowbmkubaS+LPqbh3L1h8Jh6XJxpQT/Fbf8z0eHCS7eb+rktmmPxlgZ14+HB2XOUnyV+nm7HHyyiFFK93pXXY73MMYoSu/sy9l/HucfxRS0p25PdW5GPPyW/Ffnwk1tzmKx1NN8vjZXM2eexjLy6mJmWLcZyXRmPUru5zY8dy9125WYuxr5v2fMo1c68/ic9DFOyQEptl+JHkbU86e+5Tq5q31M64tJU45C71bljmwfWWyBUySNIOsHan1AuIegLSIqruAlAn0CcR7JEojtB2BkgIDQ6Qkh7DJ3Ho69IdXCVo0sRUnUwc1JOM5OboyUW4ypt8k2rNct79BzhhG2PNljNOfLhxyu3064gtErAPPsVKjaBcSRjNEWL2rVYmNmS2Zu1EY2ZLZmWcbYV57xBHmcNjlud7n65nB47mb/m+q5Piixh2xj0Y5K3uCcv8bHYana68RSl+GO/9D3rPK+mGldFY8s9DGXasVVrNbUqdl+KT/ZHfcXYtRi97E8nrGq4p2zkeecR4jdnHYie5tZ1i9TZhS3MOLF3cvqN3gDKvWMxwtO14qoqk/wAMPaf6L6n0Zjq1krdDzr0TcEzw6eNxHszq09NKm09UKbaeuXZuy27HdZhVTTR3/MNPKy/lmyZU/ElZ8vqr9zD4pnppKMvtQ2T7xOgp7Xa7bnEcWYtttX5X+hycnrH/AF1cfvL/AB53mqvJszXTubmJpXbKXgbsMPjXP2oxpBqiXY0QlSKZqSohKiWnTC0IRoI0Q1TJWhrEmhlTB0kzGaJUi0gOJNIdQAqg0gOJNMeNMEoNAtJPKA2gZVA4iJtIhpfTDQFi1KiRumZ5ceUc8yiBoZollEjaMrLGkqGojIzGOzNmaMnMY7MwzjfCvPuIoczz/MObPROIo8zzvMubNfzfWnL8Z7YkDJj0+Z6enFa9s9D+B8PBTq23rVHZ/wCWKsvzuS8V1E73s35nQcKZf4OBw0F0oxb/ABSV3+pyvFV7yMef1i6Pz/8Ap5rmkfadu/I6z0Z8GrET9axC/wDnoy9mL/vqy3UfwrZv5LuZmXZBLF4mFCG2p3nO11CmvtTfy6d7HuuU5LClSp0oR00aUUoR6te9Lu27t/Evgw3Nn+rk63RPGO3K1uj2uZdbF7tcy1nldRaknyVmvNcjkcTm3teRXJlq6Y8WHabbFbG2TS7HFZ5U1Nmhisy+jMPGYjUc+Xt0Y49WNXgU5RL9exSqNd/qXBaDUgXJEOI2M+WaKO3N36FzHbO5SNTWJ1EZVbNE17P57FKWOn3KmFqe8dE6o3iI5v8AiE+5aoZmrbtp9+af7BeKwTkjZciN1Oi3KCxafW/wJY4kzuC+67GNviM5ldVrkkZkWHtJGHce4HiDaidBJcZsFMTkBHEBqEPRPqRoBolaG0no2PMlQOIDgWdAzgZ3jxq5nYpzpGdjcK2jb8MGVBMxy/NjWk5rHm2eZNKV7I8/zbhqpd+y/ofQNXLYvoUa/DkJdELD8sx+Lv6Lfr5zqZFNc4v6Awylp8j3zE8IQf3UZ9XgmHum3jyZeSOhyOrrwtF9XRg7f6UcVxRB65fodxkdFU4QovpFxXwKWEyaNTG6pq8KK12fJzv7N/1+RlzYXLWLq4eSYW5X+g8A8I+rQlXrL+2rJez/AIdPmk/N838jVzviCFOLUGm/+8iTOcz0xcYvpu/6Hn+bYy7e5WfJOOdcU8fHebLvmWOz9yupctzFrYvVff4XIK0+5WqTMfv126mPw1fEvkVJVe4Vd9TPxGJSFIVo8TWMHNMckmur5AY7POkFfz6GNVk5Nt82dGHH/bl5OT/kSevScdOp2IVMUaYcqe10b+o593/p4seTA1AuQaVsdgWh4hWABjIOFdr9gLDMNbP2v0cf32LEcWu5jxluSmWXHF451sRxIXjmRGRNGozK8a5k0/HH8Uz1UYXikdD2vKYimq4hdaNvrxxB0kthtJ3vM2jsPpDsNcD2HSNpCHAbR6BnAlGYy2gcQHEmkRSZQReGk3Lqov8Af+hjZbmsfHr0+UqiTj56b3X5mpi52hN/5WeZ5tiJKeuLakndNc0zh/RydMsXf+bi8mOUrqM1m9/n9TjMfUtJ3NBcbwlHRilKMkrKrBXT/FHmvkUMxVOSU1Wi1L7LaauZ6mXuVvjvj9ZRk1ahDfq+YNevCLd5xsut7fMxsyz2Mdo+0+luX1CbvqKuSfMMelffY5jMMxc9ly7gYrEym7y5dlyKrR0YYa91hnnb6gFEOwlEZo1Za0TYyl+Y6psZ0X1H6Ko5IeMSVQsPYNl1NEJjrCzfKLJHhZpXcZfQmqQMFjtjFBGyVEcw4sKJ9EySDIgoMixadMNARDsZVR0hxIRIfYozFcZs7a8wDY9hDOQlHYkwHISkI9DbAHEUQZIicSawLiMletRvFrumjzfN8scZST7s9NaKWNyqnV+3Hfutmc/PweTVn2Or8/P4rd/K8VxmXOU1G27aSSIfSzliw3quGi5NxoqU7ttKb22vyvZ7HsOG4SoqrCdm5Rkpbu6st+R5x6asXCVeFGDUp3c6ul3s7aYRfna+3mRx8V457b8v6Jy3WLzHLME3Bytzb357ImeXuTvv2OuwuSONKmmuUFf4vdj/AMMe9o7LtyM7n7bY4axjja2WNIo1MNY9FlkalQrT3109MrdPD5P9TkMZht2OZ2C4y/GE4ARZeq0dijp9qxvjdsMppew0L7JXfluNVpGtw7QSqxv95OP1RHjMJpnOD5xk18uhnTkYs4lnDWCqUSnqtIqe03026MvK5dx6cIxvtqV0Z+FqXSNXOoOVGhPmktPza/4I0vfxzGMgnukUWzUrQMqXN/E1wZ5mkg4ASY8GaX4mX2NoQkxEtE1ORNFlWLJYTM8opYQgFIYz0H2C5MHUxNiSOt54JVBlNkjQ2gRm1geKH4KBjTXYAdVAlNi0Cuhwhpi1DDW7lJ0JoF2HXzY+kYNR5v4fqzybN8EsXmlebjGWHp7R+y1qikr3W6blv8z0biDM1h6VSq09MKU5OVvZhyV2/mcJ6N8DrnUqxd1OT19lD/0yz/lZG3H/AB3knxeXLeHJpW/1BZZhIunNW9pN3/78jtcflFKpvL2Ze9GyZgV+GpxeuhUTfZqya7PuZXjuOW/rqnLMsdW6YTw8Y1LSXsVE4T809jznOcvdKrUpy+7Jpea6P6Hq2OwFRr+0puDX3ovXBv4rl8zj+KcplOPiJXqU1aaXOUF97zsZ5YtuPKPPcRSsZkaV5mvi3zMue2/UeFLkbWAem0uTi013NHOqSqRjXhvdJVEunZ/0OWhmFi3hM+cG1s4SVpRfJorrWfaGr8jJqy9ot47HQbbhe3RMzHO7uXhijPONfB4hG/gMUqlKpQb6OUPiv+TjYVWT08U07q9+6YrgJfS1iZWuZbkWpS1XuAqCKx9Fl7V2xRLiwqHWEQ+8TqqeoJTLXqSHWAF3i/aqpD6y2svHWWsnviavGoItLLWIXaDb7A1AuQKQ0o+Zu4j6x0yLQg1ARiGYrAtoAdsZSGaQOoAl8QHWvIim9uxUqYdtu1SSurW2t8UUTS8Zd0DKSf8A6ZVPKUmnKTm0rXk3y+BZjQXdrnstluUTnfShWbwdPDwu54vE0aKir3kk3Jr6qJtZDlFPCYalQUopwilOSaTlNtttvruyxLCQaSlFTSd1rWqz7q46w1P3If7YkzH3tXb1pJKvTXOcX8ZJlaviqbTSqRXzViV4en7sf9qG8Cn7sfoitFtkYvB0Jqzqvl92TRhY7h+H3MRVXbbUdm6MekYr5IiqUF2X0JuEq5yWPGM84Oe+iWu92/Y0HJ4vheovuS/M+iK+X3VlpWz6XKsMnUd2oybtu1siPHr4vy2/XzlV4fnHdxkl8GA+G6vuy+asfSP8Dp3UpRUpLlsrRfkv6kNTh+E/tRio9rJ369Q60d5Xzj/L9TlbftcL+W6vus+i5cN0VuqUL256Y3Kc8gUnbRGK8kr/AFD2Nx8//wAvVPdf0GeTVF0f0PoCfDENko37toi/k6k3eUE99vgTdnMo8Ihk1R7pP6DrJ6i5pnu1bhil0iihU4ThJ207dSLtXZ4ysDLsF6nLseyvgun7v5IoYjg9N7Iiyq7PKo0Jdi1Sw77HpMOCEugp8HpdBao7PP4YcONHyO5jwdfoBX4V0rkLVHZxypLqI358Pyb2QhaPb3kTEpCudrjAEpjjCBeHcUoIJMjmwMOoXhiQ+oCB4aQE2ugcgGigBtjpgykNZjB5VQHWH8IdQQyCpMkj5jNjJMZDlNEFSo+iJXTFdAApMZpBNjOFwNHdIGyYfggylbkSZ4pAuwPMdUwB9InSFqsFGoTVI/VxnQLSHsTobVVR8gXhV2LM5kPi7ho9o3h0A8Ii9BD+GHUts/wEuhHUy9S6GtHDImhh0HUdmFSyOK6COhVEcOkHZjRzhdyRZqu55pDOZd2TwzyXcx80X469HjmK7kkcejzqHEDJ4cRPuPyweOvQPXUN60cNHiPzJYcRruV5IXSu3jiEF6wjjYcRLuWaefJ9SpnE9a6jxR7nPQzpdyaObruVLC1W4kh7oxlma7ksMcu49lpqNIbwynHGLuTRxRRJnEVyLxiSEgAZIFUy0rDSAINILkStA+GAQSGVEs6BpCNBpsDJkkojKkI0OgOFMlUBNCB72I5SCaFGmAQ6LklPDk8KZIkMIlAOECRRHSAhKISQISYyEhDXEAeQvKH2BeVM7aeW2bTXJtASy1djzvG6+7inljAeXs7SWWrsRSyxdhdKfZxksHIB4eXmdhLK/IhllfkT1p9o5Pw5eYlKa7nUSyryIpZT5Bqjcc+sXNdySGZzRrSynyIZZV5D7ZQaivTzmS7lulnzIHlQLyxlzkyiesa9HPfMu0c6Xc5r+HsdYeSLnNU3jjsKWbIt08zXc4iEpLuWIYuS7ms54i8bt45iu5KscjjIZgyeGaMucsT0rrligvWjlY5oSxzPzK7wutdL6yLx0c9HMSRZgHaDq3VWQSrIw1mASx4+xabTqDa0ZKxwaxqDY01E0SRkjKWMJFiw2GmpBpmbHFkscUMl9MJFOOIJI1wJZsOkQxrDusMkjEQeJd2QhgWY4aNtfJ9bcmZrQhGOf1ph8C0BKIhGS0bggXTQhEmB00A6aGEII5U0RypIYQlAdJdgXSXYQhGF0V2I5UV2EIQQyooB0kIRNMEqaAcEOIDA0LUIQ4CU2GqjEIshqowlVYhFRNHGqyaFV9xCKiUkajJI1WIRcKpI1WTQqscRUJPCoyaFRiEVE1KqrH8RiENLWwFBJat231fT4CEI0nxF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5652" name="AutoShape 4" descr="data:image/jpeg;base64,/9j/4AAQSkZJRgABAQAAAQABAAD/2wCEAAkGBhISEA8QDxIQEA8PDw8PDw8PEA8NDw8NFBAVFBQQFBIXHCYeFxkjGRQUHy8gIycpLCwsFR4xNTAqNSYrLCkBCQoKDgwOFQ8PFykcHBwpKSkpKSkpKSkpKSkpKSwpKSkpKSkpKSkpKSwpKSwpLCkpKSkpKSkpKSkpKSwpLCkpKf/AABEIALQBFwMBIgACEQEDEQH/xAAcAAABBQEBAQAAAAAAAAAAAAACAAEDBAUGBwj/xAA8EAACAQIEBAIHBgMJAQAAAAAAAQIDEQQFEiEGMUFRE2EHFCJScYGRMkJyobHRFRbBI0NTYoKS4fDxJP/EABkBAAMBAQEAAAAAAAAAAAAAAAABAgMEBf/EACIRAQEAAgIDAQADAQEAAAAAAAABAhEDEhMhMQQiUXFBMv/aAAwDAQACEQMRAD8A9dxGJcn5dEQOQLBbPBzzuV3XpY4yeodyBchmC2ZWtZEdaRiZnLZmxVMXMuTMc2uEcHn/AFOKxb3O0z/qcRjXudH518iByAbGbBud8jmtSQV2e1+jThxU8Mq017VT2lfpHoeMYKN5xXeSX1Z9KUaap4WnFbaacdvkP+6i+9Rz3E2PUU1c8tznFPU2mdZxNjN3ucFj617nFP55bejj/DFHHGXZ7j6Jsu04V1n/AHknb8K2/c8CowbmkubaS+LPqbh3L1h8Jh6XJxpQT/Fbf8z0eHCS7eb+rktmmPxlgZ14+HB2XOUnyV+nm7HHyyiFFK93pXXY73MMYoSu/sy9l/HucfxRS0p25PdW5GPPyW/Ffnwk1tzmKx1NN8vjZXM2eexjLy6mJmWLcZyXRmPUru5zY8dy9125WYuxr5v2fMo1c68/ic9DFOyQEptl+JHkbU86e+5Tq5q31M64tJU45C71bljmwfWWyBUySNIOsHan1AuIegLSIqruAlAn0CcR7JEojtB2BkgIDQ6Qkh7DJ3Ho69IdXCVo0sRUnUwc1JOM5OboyUW4ypt8k2rNct79BzhhG2PNljNOfLhxyu3064gtErAPPsVKjaBcSRjNEWL2rVYmNmS2Zu1EY2ZLZmWcbYV57xBHmcNjlud7n65nB47mb/m+q5Piixh2xj0Y5K3uCcv8bHYana68RSl+GO/9D3rPK+mGldFY8s9DGXasVVrNbUqdl+KT/ZHfcXYtRi97E8nrGq4p2zkeecR4jdnHYie5tZ1i9TZhS3MOLF3cvqN3gDKvWMxwtO14qoqk/wAMPaf6L6n0Zjq1krdDzr0TcEzw6eNxHszq09NKm09UKbaeuXZuy27HdZhVTTR3/MNPKy/lmyZU/ElZ8vqr9zD4pnppKMvtQ2T7xOgp7Xa7bnEcWYtttX5X+hycnrH/AF1cfvL/AB53mqvJszXTubmJpXbKXgbsMPjXP2oxpBqiXY0QlSKZqSohKiWnTC0IRoI0Q1TJWhrEmhlTB0kzGaJUi0gOJNIdQAqg0gOJNMeNMEoNAtJPKA2gZVA4iJtIhpfTDQFi1KiRumZ5ceUc8yiBoZollEjaMrLGkqGojIzGOzNmaMnMY7MwzjfCvPuIoczz/MObPROIo8zzvMubNfzfWnL8Z7YkDJj0+Z6enFa9s9D+B8PBTq23rVHZ/wCWKsvzuS8V1E73s35nQcKZf4OBw0F0oxb/ABSV3+pyvFV7yMef1i6Pz/8Ap5rmkfadu/I6z0Z8GrET9axC/wDnoy9mL/vqy3UfwrZv5LuZmXZBLF4mFCG2p3nO11CmvtTfy6d7HuuU5LClSp0oR00aUUoR6te9Lu27t/Evgw3Nn+rk63RPGO3K1uj2uZdbF7tcy1nldRaknyVmvNcjkcTm3teRXJlq6Y8WHabbFbG2TS7HFZ5U1Nmhisy+jMPGYjUc+Xt0Y49WNXgU5RL9exSqNd/qXBaDUgXJEOI2M+WaKO3N36FzHbO5SNTWJ1EZVbNE17P57FKWOn3KmFqe8dE6o3iI5v8AiE+5aoZmrbtp9+af7BeKwTkjZciN1Oi3KCxafW/wJY4kzuC+67GNviM5ldVrkkZkWHtJGHce4HiDaidBJcZsFMTkBHEBqEPRPqRoBolaG0no2PMlQOIDgWdAzgZ3jxq5nYpzpGdjcK2jb8MGVBMxy/NjWk5rHm2eZNKV7I8/zbhqpd+y/ofQNXLYvoUa/DkJdELD8sx+Lv6Lfr5zqZFNc4v6Awylp8j3zE8IQf3UZ9XgmHum3jyZeSOhyOrrwtF9XRg7f6UcVxRB65fodxkdFU4QovpFxXwKWEyaNTG6pq8KK12fJzv7N/1+RlzYXLWLq4eSYW5X+g8A8I+rQlXrL+2rJez/AIdPmk/N838jVzviCFOLUGm/+8iTOcz0xcYvpu/6Hn+bYy7e5WfJOOdcU8fHebLvmWOz9yupctzFrYvVff4XIK0+5WqTMfv126mPw1fEvkVJVe4Vd9TPxGJSFIVo8TWMHNMckmur5AY7POkFfz6GNVk5Nt82dGHH/bl5OT/kSevScdOp2IVMUaYcqe10b+o593/p4seTA1AuQaVsdgWh4hWABjIOFdr9gLDMNbP2v0cf32LEcWu5jxluSmWXHF451sRxIXjmRGRNGozK8a5k0/HH8Uz1UYXikdD2vKYimq4hdaNvrxxB0kthtJ3vM2jsPpDsNcD2HSNpCHAbR6BnAlGYy2gcQHEmkRSZQReGk3Lqov8Af+hjZbmsfHr0+UqiTj56b3X5mpi52hN/5WeZ5tiJKeuLakndNc0zh/RydMsXf+bi8mOUrqM1m9/n9TjMfUtJ3NBcbwlHRilKMkrKrBXT/FHmvkUMxVOSU1Wi1L7LaauZ6mXuVvjvj9ZRk1ahDfq+YNevCLd5xsut7fMxsyz2Mdo+0+luX1CbvqKuSfMMelffY5jMMxc9ly7gYrEym7y5dlyKrR0YYa91hnnb6gFEOwlEZo1Za0TYyl+Y6psZ0X1H6Ko5IeMSVQsPYNl1NEJjrCzfKLJHhZpXcZfQmqQMFjtjFBGyVEcw4sKJ9EySDIgoMixadMNARDsZVR0hxIRIfYozFcZs7a8wDY9hDOQlHYkwHISkI9DbAHEUQZIicSawLiMletRvFrumjzfN8scZST7s9NaKWNyqnV+3Hfutmc/PweTVn2Or8/P4rd/K8VxmXOU1G27aSSIfSzliw3quGi5NxoqU7ttKb22vyvZ7HsOG4SoqrCdm5Rkpbu6st+R5x6asXCVeFGDUp3c6ul3s7aYRfna+3mRx8V457b8v6Jy3WLzHLME3Bytzb357ImeXuTvv2OuwuSONKmmuUFf4vdj/AMMe9o7LtyM7n7bY4axjja2WNIo1MNY9FlkalQrT3109MrdPD5P9TkMZht2OZ2C4y/GE4ARZeq0dijp9qxvjdsMppew0L7JXfluNVpGtw7QSqxv95OP1RHjMJpnOD5xk18uhnTkYs4lnDWCqUSnqtIqe03026MvK5dx6cIxvtqV0Z+FqXSNXOoOVGhPmktPza/4I0vfxzGMgnukUWzUrQMqXN/E1wZ5mkg4ASY8GaX4mX2NoQkxEtE1ORNFlWLJYTM8opYQgFIYz0H2C5MHUxNiSOt54JVBlNkjQ2gRm1geKH4KBjTXYAdVAlNi0Cuhwhpi1DDW7lJ0JoF2HXzY+kYNR5v4fqzybN8EsXmlebjGWHp7R+y1qikr3W6blv8z0biDM1h6VSq09MKU5OVvZhyV2/mcJ6N8DrnUqxd1OT19lD/0yz/lZG3H/AB3knxeXLeHJpW/1BZZhIunNW9pN3/78jtcflFKpvL2Ze9GyZgV+GpxeuhUTfZqya7PuZXjuOW/rqnLMsdW6YTw8Y1LSXsVE4T809jznOcvdKrUpy+7Jpea6P6Hq2OwFRr+0puDX3ovXBv4rl8zj+KcplOPiJXqU1aaXOUF97zsZ5YtuPKPPcRSsZkaV5mvi3zMue2/UeFLkbWAem0uTi013NHOqSqRjXhvdJVEunZ/0OWhmFi3hM+cG1s4SVpRfJorrWfaGr8jJqy9ot47HQbbhe3RMzHO7uXhijPONfB4hG/gMUqlKpQb6OUPiv+TjYVWT08U07q9+6YrgJfS1iZWuZbkWpS1XuAqCKx9Fl7V2xRLiwqHWEQ+8TqqeoJTLXqSHWAF3i/aqpD6y2svHWWsnviavGoItLLWIXaDb7A1AuQKQ0o+Zu4j6x0yLQg1ARiGYrAtoAdsZSGaQOoAl8QHWvIim9uxUqYdtu1SSurW2t8UUTS8Zd0DKSf8A6ZVPKUmnKTm0rXk3y+BZjQXdrnstluUTnfShWbwdPDwu54vE0aKir3kk3Jr6qJtZDlFPCYalQUopwilOSaTlNtttvruyxLCQaSlFTSd1rWqz7q46w1P3If7YkzH3tXb1pJKvTXOcX8ZJlaviqbTSqRXzViV4en7sf9qG8Cn7sfoitFtkYvB0Jqzqvl92TRhY7h+H3MRVXbbUdm6MekYr5IiqUF2X0JuEq5yWPGM84Oe+iWu92/Y0HJ4vheovuS/M+iK+X3VlpWz6XKsMnUd2oybtu1siPHr4vy2/XzlV4fnHdxkl8GA+G6vuy+asfSP8Dp3UpRUpLlsrRfkv6kNTh+E/tRio9rJ369Q60d5Xzj/L9TlbftcL+W6vus+i5cN0VuqUL256Y3Kc8gUnbRGK8kr/AFD2Nx8//wAvVPdf0GeTVF0f0PoCfDENko37toi/k6k3eUE99vgTdnMo8Ihk1R7pP6DrJ6i5pnu1bhil0iihU4ThJ207dSLtXZ4ysDLsF6nLseyvgun7v5IoYjg9N7Iiyq7PKo0Jdi1Sw77HpMOCEugp8HpdBao7PP4YcONHyO5jwdfoBX4V0rkLVHZxypLqI358Pyb2QhaPb3kTEpCudrjAEpjjCBeHcUoIJMjmwMOoXhiQ+oCB4aQE2ugcgGigBtjpgykNZjB5VQHWH8IdQQyCpMkj5jNjJMZDlNEFSo+iJXTFdAApMZpBNjOFwNHdIGyYfggylbkSZ4pAuwPMdUwB9InSFqsFGoTVI/VxnQLSHsTobVVR8gXhV2LM5kPi7ho9o3h0A8Ii9BD+GHUts/wEuhHUy9S6GtHDImhh0HUdmFSyOK6COhVEcOkHZjRzhdyRZqu55pDOZd2TwzyXcx80X469HjmK7kkcejzqHEDJ4cRPuPyweOvQPXUN60cNHiPzJYcRruV5IXSu3jiEF6wjjYcRLuWaefJ9SpnE9a6jxR7nPQzpdyaObruVLC1W4kh7oxlma7ksMcu49lpqNIbwynHGLuTRxRRJnEVyLxiSEgAZIFUy0rDSAINILkStA+GAQSGVEs6BpCNBpsDJkkojKkI0OgOFMlUBNCB72I5SCaFGmAQ6LklPDk8KZIkMIlAOECRRHSAhKISQISYyEhDXEAeQvKH2BeVM7aeW2bTXJtASy1djzvG6+7inljAeXs7SWWrsRSyxdhdKfZxksHIB4eXmdhLK/IhllfkT1p9o5Pw5eYlKa7nUSyryIpZT5Bqjcc+sXNdySGZzRrSynyIZZV5D7ZQaivTzmS7lulnzIHlQLyxlzkyiesa9HPfMu0c6Xc5r+HsdYeSLnNU3jjsKWbIt08zXc4iEpLuWIYuS7ms54i8bt45iu5KscjjIZgyeGaMucsT0rrligvWjlY5oSxzPzK7wutdL6yLx0c9HMSRZgHaDq3VWQSrIw1mASx4+xabTqDa0ZKxwaxqDY01E0SRkjKWMJFiw2GmpBpmbHFkscUMl9MJFOOIJI1wJZsOkQxrDusMkjEQeJd2QhgWY4aNtfJ9bcmZrQhGOf1ph8C0BKIhGS0bggXTQhEmB00A6aGEII5U0RypIYQlAdJdgXSXYQhGF0V2I5UV2EIQQyooB0kIRNMEqaAcEOIDA0LUIQ4CU2GqjEIshqowlVYhFRNHGqyaFV9xCKiUkajJI1WIRcKpI1WTQqscRUJPCoyaFRiEVE1KqrH8RiENLWwFBJat231fT4CEI0nxF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письменная речь"/>
          <p:cNvPicPr>
            <a:picLocks noChangeAspect="1" noChangeArrowheads="1"/>
          </p:cNvPicPr>
          <p:nvPr/>
        </p:nvPicPr>
        <p:blipFill>
          <a:blip r:embed="rId2" cstate="print"/>
          <a:srcRect/>
          <a:stretch>
            <a:fillRect/>
          </a:stretch>
        </p:blipFill>
        <p:spPr bwMode="auto">
          <a:xfrm>
            <a:off x="4500562" y="4000504"/>
            <a:ext cx="3819547" cy="2500306"/>
          </a:xfrm>
          <a:prstGeom prst="rect">
            <a:avLst/>
          </a:prstGeom>
          <a:noFill/>
        </p:spPr>
      </p:pic>
      <p:pic>
        <p:nvPicPr>
          <p:cNvPr id="156678" name="Picture 6" descr="http://lib.1september.ru/2004/13/4_1.jpg"/>
          <p:cNvPicPr>
            <a:picLocks noChangeAspect="1" noChangeArrowheads="1"/>
          </p:cNvPicPr>
          <p:nvPr/>
        </p:nvPicPr>
        <p:blipFill>
          <a:blip r:embed="rId3" cstate="print"/>
          <a:srcRect/>
          <a:stretch>
            <a:fillRect/>
          </a:stretch>
        </p:blipFill>
        <p:spPr bwMode="auto">
          <a:xfrm>
            <a:off x="428596" y="3786190"/>
            <a:ext cx="2714644" cy="2857520"/>
          </a:xfrm>
          <a:prstGeom prst="rect">
            <a:avLst/>
          </a:prstGeom>
          <a:noFill/>
        </p:spPr>
      </p:pic>
      <p:sp>
        <p:nvSpPr>
          <p:cNvPr id="156682" name="AutoShape 10" descr="data:image/jpeg;base64,/9j/4AAQSkZJRgABAQAAAQABAAD/2wCEAAkGBhQSERUUExQWFBQWFxcZFhgYFxgXFxgXGBgZGB0aGhceHCYeGBwjGhgXHy8gIycpLDEtHB4xNTAqNSYrLCkBCQoKDgwOGg8PGiwkHyQsLCwsLCwqLSksLCwsLC8sLCwsLCwsLCwsLCksLCwsLCwsLCwsLCwsLCwsLCwsLCwsLP/AABEIAL4BCQMBIgACEQEDEQH/xAAbAAAABwEAAAAAAAAAAAAAAAAAAQIDBAUGB//EAEkQAAECBQIEBQEFBAgDBQkAAAECEQADEiExBEEFIlFhBhNxgZEyQqGxwfAUI1LRFjNDYnKS4fEHFYJTorLC0iQ0Y4OTo7PD4v/EABkBAAMBAQEAAAAAAAAAAAAAAAABAgMEBf/EAC0RAAICAAQEBQMFAQAAAAAAAAABAhEDITFRBBITQRQiYXHwQqHRMoHB4fGR/9oADAMBAAIRAxEAPwDtcFAg44jQKDgNAgAEFBtAgAEFBwGgAKBBtAaAAoEG0BoACgQbQTQACBBtBNAAIEG0BoACg4DQGgAKBBwUAAaA0G0BoQBEwAYNoKmAYIEG0BoYgoEG0BoACgQbQREAwQIECAAQYgQBAIEImzQkOf0BkwoqjJ+LOMLZchCWMwAJW9qWBLAXBc/eIiclFWVCLk6NFK4ohUvzHZOb5bD+8PJ1aSlKnZKmpJs73Ec70+nWJSkEkhQtcli4U983v2cwJvF1KkCSRZDFJB2Tbcxz+JRv4d2b9PFpJ/tEZb6hmEani8uWpaVE1ITWQ1yhwCR1YmOZ6pFZKlHme9gCS/QBusWaNZMUoAqcplmW5uSg5BO/rErir7DfD13NhK8U6dSkpC7qAULEBimq5Nhb+UStNxeVMVShYKulwfvjnMnSsVFsi9u3zt1hlUyakikkMLM6SNmHtaF4qtUPw6ejOojXy6qStIU5FJIBt2zAm65CXdaQzPdzfFsxzcKWpiSatyS5duveFSCXf4viB8XXYFw3qbhXifTu3mdPsqa6qct1z2viLITA7OH9Y56gOTn7v1tCAopU1SuuSPcUkEZgXFboHw+zOhjUoLspJbNxb16QEapCgCFJLkgXyQWLdY54rUuvuexIt1ckn52gKlzDcnvgfyhvilsJcP6nQhrUX5hykA3ZicQczVIT9S0jGSBnEc9nVtkM2G6e2cwlZIe2cml+kHi1sPw3qdFXPSACVAAsxfL9IjK4xJGZibd456iYoGklR3DAC3T9dYlV9Rm2InxfoPwvqbpfFpID+Yj2IJ+BeGZniCQlZSZgdOWcgZs43tGKQeYlvhhvBhXr98D4t7AuGW5rpXivTqSVBRYPkXYMHbNyQ0PI8QSSiqu3Q2OHZuv8jGMCr94I3heKeweHRtv+eSb8+HJscAAk+lxCZniGQlIUZgYs2XL9meMOq0MzVGm3w5EHi3sPwy3Oiq4pKAJMxNrG4sWdviEr4xJC6DMTV0+N/f8AHoY5xN0xO+c56w0jQEqqIu7vh/UsHivFPYnw63Olp41JufMTb2x6xLQsG4IPoXjmYQoCyg3b/eF6PUTZSiUzCk45RljZ3JeGuK3QPh9mdLgGKDw74iM0iUtKzMAKlLpFAvYEg2LYtsYv46oyU1aOaUXF0xIgQcIeKEOQSsHaBBTTY+kMRkfEPGVyamWQEgqDXyPmMOvxdK8+pRZZSA9Ja7m+4jZcf0jOQxSp2e9x+n9u8ZeZoUJKlKEqwL1SxYfNh3jysaTUqZ6WAo1oKPidKUHkmK5VMUhJHr9TgREX4sl1fSsC/wBn/Xt+MSZMtNKShMpQK2YSyLEPYFR6dsw1PmyCSlPkmcH5DLHw5Zy0Yxdo3fKn8/BA/phJTYmYM7D8zCT44kAn6y/QAde8PL1OmlkHUeRKq+kmWAFDqxdgHF8XGMRL1ehloUStEpMsVcxlJIIDEEWse3xF1HuhXEg6bxrp8Ms/5ew/iiQPF8nDLAfDJP4KgtJpJSk1SUSlgki0kWNgxSEuCzZaLYcClmXWZUnfMlBcgEkZcXEN8pNrYrj4slbBVzblvj1vAR4qkpCanFtwB07wa9LpkECamRKUpmBlIBV3a7B/9YRqOEaeWlSp8uRLlpD1KlS2BKgMtu4tn1eJyLTj8Y/J8ZSD9JUq7Wpz/n7wavFUkMaVj2R6ZrhnT6KSUJVp0yloUHCkykUm5B+lLA2OTmzQ48qYFCUqWtSSxHli1wHxfO0D9ifL8Y2PF8kqcS5ym3AS13b7f6tFijxShry5oHcJ7G5rtECcUIUlJSkLURYoQyQVMHIGTdmfHzO8qWhzOMpAP0ny0XO4ZiS3b8orl7pC5ofH/REHjiUokBE2xZ+T8pkTJPiKWUVMq4cfS5Fr2V+viCncNQQCjy1A70S6W+BEPRLkzRVIVKmgWVQhK2P8PKks/X3u0GT7A3H4/wCiejiyVuUhTIDklgOjZiJM8UoAekjs6Xxte/8ArC5uplAeUFIE6knymS75ZgA+B6/ECWEhSULVLlrV9CD5YUqxwklzvaJaSGmtf5G/6TopBoVdt07+/wCELR4jTYUKHS6XbHX9e8PTNMamYKA/uB2e96S2xHXsLiSOHocDlfI5Ube0KkPmWxW6nxOhBuFW7j8XiN/TWWSWQs+hSfwMWGo06Q5UEpSm5UUiwAu7gesQ5M6XMTVJpWHIJpAYhizUuDfcQVkO47fcdPiJNL0qt0P+kRdR4jSzsbHY7+pYbRZaZElSjKqR5gdxQBcXNyGPpEmbwkO4DP2SfvhNUK47FUfE8u4Zz0qS+PX9PBDxjKGXS/8AeFx2YmJPFJKJSbqb2S/w3394oNLxFSlJSAwXUyiUWCUuaktVjo+Q7OIpZjajsW2t8TSqUlAVMcOQkgkbfr1HtEmeMpafqlzQ4JwLAbGFonrAZYluHsUjAUkE4ZgSxvaEnUUqPKSzHlSlikiqwKXwPuPQxVrYlVt9y28AeLkL1qZRK5fmJLJJAClAOAbdHYA5aOrxz7wfOk1SynTKmLt+9rSoJKg7sGSgsdr/ADHQI9DAVRPPx2nO0CCog4ONjEKDgoOGBSeL5Z/ZlLCQSi/dg+I5Dq+I1haVKYeWV8uSHOBbo17Xv0jtXHSf2eYE5KFDpsX+544kvRBemcNVzFBIu6ndPoY8/iuVSTZ28Mm4ugvDHGRX5YSpSlTCa1JZKhy2BfLX9x1iVpJITxGUpaAmZMTqCAzGnzpqQX3JSlJL3uIX4CQAl1EVmoUrYJEo04exqKQSBlg7ba7iM9EuUny+cpWVMClwCF2cnqrZy0TaTdexUlpZjvEijNWgMgoUmlYZywUXDg7ttsH3tfcU0y5qVShLSoGbJQQwPIqYmtRDsQEOb7ghoyCNOoGyV2IGMB/VuUF7XLbx0TTTkKAJWgAF08yQrL+oDj8MEOXiRUaoiE3K7Ml4GWlOkdAH9apN+W5Iy5d3z0v0hfhydPTNnhaeRKVFDJpCqVtVc3LKOThr7xa8a1KXWygalBQU6SPop65tu22Yi8FnpStLKAASUpJOVVIIuTfGSfeMXiXN5amyhUE70KzxzLdHmTUslI0wqZwpcxU50g9BSk+46RaeJdSsSiEhFSShTKa7jo9rvkbd7aaYZflzCCmpaCKQpJDse4DuT23tGA4zN8yctVKkhTWOxCUi7HdsG2PWNoxU6T7f0YSk4XJdy58OJMqTJQlLJImKI3epRVZ81KFvXDXqfDKPL1U10ATf2eQuYhqaSZSFlIGBzKN3zV3jS+GdSgykBSksxrClJBSSSob5D5HY+sjic1CEpANaRLWl6kuLJZ2vhJwGiNOZb/k01ozepkzl66WfLQZdUsqUGrBoskqqcgEv0ct6zeOlc2S5SEhPnlaixCEy5My4NTJVWAAejmzsFJ1SAU8wYrSVmq1m7sAadtyTGl0flKIWpaElOOZFwxF27HH5WhJ6OtCpKstzL8Pn/wDsSAgghUqZSrZgFEFnBOcDocRG8MpVKE1flpExa5aVMAAwASnpZ/e5scRJ49OQo0sQB5gLEcyVK2ILgCxcdGiTwHWIFTqS5uyilPJ9rORfe+2I0cbi3v8AkzU/NRUcRkAa6QtYYqnTfLFJBIQiUlyX5rqW3bEUHinw0qWqdOBUoqWtRBLLKTcUKNlUi1PQBmZo6Tq+J6USiEzQTWFYNsAs4xaK+aiRPAUSQ1gqsFNjZpagU4u+bt2CjiOLVbDcFJOxjwxxaZNqTNmS1BKVlKkoUKqSEh+e5VUBtcHraUeHqdE9VSlFRSwDhBBswA7O/WwN4l8HlaaShaAySp3NThROR/cDkkJFr2vFgjXy5culMxKzcguCA/XY3OIl12KVma49ONMxAPNSCymdyQQGJtkZDfDRG4CVIlvSkLmTSZnRyE3F8Uhh7dYg8X1wUp1uTubkhQLvkWsOXFhjEW3hzVpHIVJdRLv9BSQGubbYPf1hV5aDOyBopIGulKWkJXMTPUzXp82akFxl0pSTvcCNRMIAf494GpMsIQlKxSlZUeZJIcKxfqqKric9gk18pYglynmNIx6/fEzldZFQj6jHF9EFmogqL2CVHmSpJSQU32JY2a0Vmi4KUtWtsOCXJLblyHsHIy0WxH7lZTkMkNfdJLPnO8Vs7iAClhVyxPKknlcixa6rlxs59pt1kaJFpI0EoocEKF0JNVvquMfxC46iI2p4JKSmoBnD2D8zEAi3943ubmHNTPplMCE3BvcBzf8A6mcw3LRKmyZVaiQ1g7XRa7WcHpvC9QotfCfEzJISqbOTLWRRSK0pJNLUqTypttu77R0wC17mOU6W0sBAMxQJ8tIuqsKcECkuzYbbO8dS00wqQkkUkgOL27XAPyI9Dh5Wmjhx40xyBAgR1HOCATBwIBFF4p4iJcklwwBKrswbJL8u59o41wfjsggpExPKpWDYCo3f03/lG8/4xzT+yrSADy3DlyC4YBrnMcY8EahCZsxE1CaCHWslQUgOBy0guoZDD+IYJblxsFYkXJvQ6+HxXCSSWp0HhKzKkhYJZS1/SVYBIS7LAwBtFtptbMZyty9mEwAliWvM/wB2jL8LRJKTN081U2Wo0sonKSL0FqSW2ADEZa93pFUtfc7U5Y3Fm9u8cE1y5Hb+rMnf8xmN9TWf6llwXxz+o9RAm8SUhCpi5jJSASf3pABbcLYkPgRX6ziUqQCZqglNRKARckgnlSxe5Nm/GOeeJfGUyeoGSVS5SHKKeWpeCpScYe3q+WjTAwZ4ry03McXEjh6m+4V4vlzysSZ6FqH0g+agn2UsEjuAYuhOmN9Zqc2/egMCxv5jY2jmCOGzFUTZgSsihaZiAZcwBgQSQ4ycU36jbpcmpLBYALPlgM29yel4WIop+V/PnoikpfUhS9TNFVK6gAW5ptyOqfMsL/6WglcVmOQFfSlz/WhgSwvW2ynu4sdxCDlyyrOWZRLuGJtVc9TuO8RmdRAH2EhwSHBJCQWFLBRJsXxtEIZLVxKZzMpwCAklS2U6QqxCyckjG0BOvWd8AOedi5IsPMPTL9cxGOwUyWqBOwBKiX6Wp/PrCgwIv9kumzcpVcOHyXA+YoRLTxOYrBAsMrI3G4WcX+INPF5tNzSeVnKm5gC313LEHP4EBlRstlBPLSAoAmxZ7EAu4/V4SlaqmpulJScDlUnObNSBYHf2MgHjxWc6RUbm39YHCnILGYDt03yYan8SnOGVs+Ztg5AdpjdN94blIJISokqpFTlRUCApRIBwLBur32hEyaDSG2vi7Ab7hynb/QoZIRrZhfnUAzi8wqPNTjzOsLTrZoB58AlV5nKWBA+u4ze2IQVh1FTilIJCn+moEkC5JIq71d4aXLvfcJsP4qVD4dQz0jNlV2HDxCaD9Y3/AO0OPSZb/a94cTrJrgFWc/Vmpv8AtGx3/nDEiYouoF3NQVmpJAZmvhr9u8DywVkFQJfF2yC55mbEJgqFzeJTQgkqY3DPMTjB+v0hK+IzQAyyST1mANcOCVhw7fMMLSWUSzueYAi5Nny7gj1cZyXky2WHIAcG1mYswGXY4xvDEKl8SnXubKAys2LHHmdDDfEVEpRcDlS74LlmuFbt8Zh7UJDkZ5j1Baq21uUg9cNCNaspSkhJU8sDIGTsSQx93vAnmFCNMgzJEwIKHM0/WmtOEkcrh9og6LSFzVNlKYmwlJDMcWPTPf4i+4bICUzLv+8za/KkP90VevUJKJYIACV8ynCQBcuOpJYN3MOTBajkycGLWwxpik1oWqZJlhbJabWsskjmRSALO4cW/wB0TkSiTMBWpTggO1yfpvkbNDmnlrsaUGpQJzZIFrEfxfjExlWaKccy64HL8jUyPJQqYuo8pVzEKBCy7gCxPaOsoW+xHYhv17Rx2dNTzGYlKkhJsZqpL3eykXextHSvB81KtHLUhikuQ0xc37R/tFpSpXuBHocK/KcPELOy5gng4EdZzAg4KDhiOdf8RdSGmkOqlI6MksFA3IYb5jjel4W0yatSkNNrKQC6klzkMAM98H0jq3jlASJwUQUqrIsk3APUgXvvcvHIlmWXsnpZMge95p6G8ckG/NmdsUmlkWXh7TeQEJKkVhTghWXNiDnsfeOgzpiZKFrV9KSVHuSxDd3IEZfScIRL08h2BNSiWCXukh6eUmkC4jQcVmy/P0kuaQJZmKmzHqYiSnlFgbeYqWWNjTHNOpz/AO2dGcYrL2C4d/w9XqNPOn6l/wBqnpV5IKiEyU2oTgsXAJLHO93oZXB9OpSk+VKTNSeeUoJSUKsSPLJFSTZQZ7Fs2jf+F/FczWoUsy/LSFUpYk1WBJchOHZg8O66QmdqUomSZMxCZZUpS0pWsKKgJYS7sCQok9oqU5Xy6GMUqvU57qtJOm+SPMqSdQlMxSRyOST5bhTWANrs1ySWjaLmVEAqFgbW73Fujw540KZOiC7gSp0lVgA37xKTZmbmu33QfLSojobv17RE84qvUuLbbsiUVVFyOUYUThRs+Wa9+phibKJXbFNLXcJ7/wDUOr5uN5mmZRUWcFyx6u22XuXxiErkKKvpBS5bZv5h3v8AoZR1NG8iNJkgJKXpYhmDMeRZF1M5BYw7P06Wer+IjLe1wGe8L0ylIwlSQwLAuzlt8DBhuZZISTgG3YWJbGSmz/jFOVMSQiYp7jdIf6gbKU4UWqYkC7XGMwmSpvtEZ5QM26MxDvfELmTaE3yDuSBUSMKS9R2Ivd7mG0zA9GeUMWsQxfdxdI+6AY4gLO7kAK6WL/aduv3HtCAhzcguMlR2bAL9Wzf2gk1EAU2IScnfYUlye3XtEmTJdN83b4FtvTHzA3QISpP1Nzkpu4vS4ceg2uTDKJ4IeoB2SGZWz5AIDgHPSLFchnJNyGwbG6vTa3p3iLQ5cWtnq4vkOPwiWNCJDAmpmFrosC/sDdQuCQwAzk5CWUEqDbEh3+zuw6KyNh1glL5VqQgKUkFgKUlVwzqATsHAJ/nAVNWUhQkJcsX8zexy1xCbBIjaqyCLm4YkqDm18j0h6TPKiHLkDApURglku7EtbsIjaiZqAC2nlgXxPIs74EpvxhyXqNYySNJKJGH1Jx/9P7mhqLf+oTaRK1UolRcWUQ7inlVLYltiGPcYii0nGydXMlrSDKV9OSOVkt3LkN29IvK58wEz5CJSgQBTM8wMbG/K2TkHMYrT6+adSZZCUgBVgPoZNlYBF3ENQ1/JUXaN/wAP1CFBflqCuZ+oukWJHcGIOuXXUgp5SEsc/USGI+NoY4VO1ZkoMhMpSC5/fKXKUCSdgF5ztDmm12rWS6NKHe9c5yLl01ShWM4PWE4OiebMqtTw1SAVguHQliMOpmd8EkO/bpFgmVM/ZgqUlK1lmBUyQDvm47A75hen8xdUtfkG/Mn94cUq7fxIPvEhWmMmXVLTJBHRJx2L2iVSQ222Q9InUeUszpcsLAJADGWrNiknHUFwfmOwSgaQ7OwdsO12jmGtXShRtYdb923jf+G+LftOmlzv4gQbMKkkpJHYkEjs0dvCSuzk4laMsoJ4OCaO45BUETAhrVKZB+OmbfEAjD+LJJIURSsVOLhTHLMN3fb845rxbTyPJJWiWFEoQ9quZQSCxBS4BJxsrvG+49opslEwpcJJLqt2u12HdviM5pdIJzy1ISai2BuRcgk4zjaPKnJxneh6uClKHZg1khQ06Aq6pQAdhdgx7CzH2idw7WywmWpYqUqVMlpNJUzqQLm9KbAkm2Ika6WmtYYtZujFIii8OaoygtChWuhaeYm6CxKCHYG1j62jJZ5mtqqNzwfSCXKlpQAkM9Is1RKsepMK4goJQuYhIUohG/1AKsl9t/mKvU+D0qK5kuZMCzKKEhavMQ4dlEKBPQFiLYYuYa0fh1cmSpUyYCUkApQ9BcpuX+ogvdtzDrvZlkPcfmq1WinSFhUlagEg/WbFKnsxdvQdxs/Ik8jO9muBfvDaZ6lBSloMsn7Kmf6QHcehh2UwTkH3huTeQqoMSWNVsAHv0OL7iDmC2z7f7QvOO1jESessSPshThiS4bYH+e8LQLHNNIIapjYsXc3Pe/3xD17VZuXpA63GBeHEqmByQfs0jPrtse8HJkqLVFQU5fcN8f7/AHQ82PJETzQlILkMRVcEAgJJYjm+yB/K5hwaUkJIBGS5a1iKaSOUH5/CJms1CaXW1P2irDktvjpFfxDxLIkEJXNAPQcxb0AtkQ7d0kTaStsmyZCqnVfuWJJ/T/MSlgOMRG0/E0TEJXLUFJLsUscWPuC4hvWcYQgArUEB2DkBz0HWFm+wyVqGYEnF+xYFn7O0QPLSSC7g2PewA3y5uYfla6VODJWlbC7EOkt0ykwuTKDXL4yTs2wLfdCeQ1mOq0wuAwcgEsBYl/fJ+YiatBCZdNNQJSFKSosGI2FnpFyQPljMnKDNh1D7r/lDS5aZiFJKlAVF6SQcvkX3iRkCdLqJUCU1UksSl7EOQUuTt7D0hCpTWqAHI+S6glnIa1gLw5P1EqSaKyVFNQqUfsvZ2s7nJuxtYwmesV8yX5gzKSAQOrt1GHcsItAyXLkpHmJtc0i13bc/9P4doxfCNNO89UuYpakSyUgEEukuRZs+WS3x67BC+cECxuOcksS1wzE3OX9YpdPrVnX6uWFNTLQUOAQkrAd27pe8UraYuamXXh3WImyVeWkgJUUkKSU3AGOovkbvEaf4v0KEP+0SllIYUETF3YMEpdR2x0iNwDikxM9UiZQFFJmMkNy/TUOoJvfcno0UPjrQ6ISJswSE+bstIoFSyBUWIquXuDFwjCUqleehnPmirXbUi8P8QKPFRf8AdrmTKrswVLlS0hXQvKFv7wjoevBKWCXfqR3OT6RwTR6SZKnU2cpqYEs3e36eOl+GuKqOn/eE/u7uS7pKSwJJ62+OkbcTgxVcuyM8Kcrdo0KB5gDhaS4UFIT5hsxwFpLdxHRfDy3kJPmGbnmKPLPpTs0ci0cutH7wFKXIskEkbEBwD0uRiOq+EZoOmTTNM1iQVFKklw1iFKVf0LdIfDKrRHEZlzBwUHHacwUHBQcAhlenBBBSlQLuCMv+ukYTU8HkyNQtTJQcJSFWQCASz9fucjeOgxzbx1LQF6gFI5kEkvl0DNuiRHLxMU4o6eHb5qIHEtUPMNKgeRLsRl1D8hEaXzLSOpABYfbUlOe9viKLwpIAQpsWt0AUq8arh+mBmo61JPwsK/8AL90cDilod0vK6NQFQvUIC5Kx1SexfIv8Q1MS6QD1SD90SNO1/wBZtDSpmV2ZvyrBnZiw2+O/b8orvEvEVStLMMkjzWZAcEuSA4G7Bz7RO1yqZalEEJSQAyiHNQTvtkd8jaKaZqAEuAwJ9bEZPWw3gWTs0jDmRkNLrNXKSJiVLJDgqKi7pUU89R5nOMkx0HgnE/2mR5pQy6lBaWa4Vex9AWPYd4jSeBoMsEzCpJThhv0OGD9OsW8shKQGASxAZhiwsI0xMTmWaMlhqL8rY3JkrpYq3ONugHt2iRp3pvlr+vxCCpmOYOYqhJU1VIJtckdB7xkmU0FPlVhSDgin0eziMDreHOhSDKlGYiz0uVqQM0qWQKiAL7e0aY8UXNQSDQgEh997fxOOwG8U0zSvMJKrZqY3be+DZmN3B6QKb+k1jhR+of8AActaZK/MlS5SjMJKJZLfSkVF1KuW2LWG7xlvEfBdSrUTFqUhV3GQAkCwAJNJyGDhwepjZcCWkzVBJDBAJ2u+3VvzhzjPDpa0laiAoEXdnBcMez3/AJRqsWUZOWVsylhQ/S7oxvgsrOqlFGOfzG/hpIY7/XT7x0mSQxP6zGU0cihaVJYKchWASLXw5cAe4jV8PZSUuQ5D2sW6t8fponGk8SVpCw4qCasRNuoX3f8AXzDmnAFXr+SYSoAKL2YDNgxf+UOSVAqJDEMCCLjJBv7RjoaELUz5ZsQ7g2KXwWbf/WG9TqACKSgLPpds7dIkf8qR9W4BYhhlRVgNuSYZnaFFaSRjpg+xik1QnqHpSuoFS0lyzBjn6R9NrtvFPwxD8V1gwfKk/gI0cvTJqJDJNntc0kEB+mbd/nIyJ6kcW1ygHI06FBLlyQhDD36RpBpqXt/KIlqvcmcZQtOoCkXK5Xln/C63axO5hvxDwAI0v74mYkt5jkvYhScEbgD1Ii28IoOqSZs7+sQpkmxFJAUHR2JLYxEjxxw5f7DqAwUBLUoU3unmBpzkDrEwfmXuaY1pcvdI5tp58hWoljy1BaylAUwApfpV1u7P8xc6XRUTVSiHSohKXu6SXBHo+/SMxwHhkzzkTmqoUkm/Ls7q3Iclkvd3IxHSNPw5XnBVNSk2SwDiq3UCN8Zxi6TMcJyq5IdWAmylMgLvSOZmcs7h/Yxv/Bc2UrTPKCwmtT1kFTsLuABhsRzuTxZYTXLWUCYAS6U1NtZQIBLZEbzwLxBc2SutipMxnCUpd0pLmkMTcXi+Ha5vUxxk6NLBwQgR3HMCDgoOARH1btYsQHHUnGfVo5nxCUjUCaFAXdJsTcAi3a8aTx/qUS/JrUQKlKYFjYEP2HMNjiMxwuY9ZS1Li6jfDkgtf/WOHiJ50deBHKzNeF5XKQUgKCaTnKSytupMbLhyQCFDYKP/AHFfmR+mjJo1cuRrZ4KgErYv0K6D16g7bjvGu4QErClJU6aSKgXDqbG1g3zHI7s7J55lypd/cfiAPzhS5pTLWRYgFnwC1ifTMISpLlyAbZIx+rxJROSAQogjpZmu7wJmRScV4X50lUsEJ+li5AsXuzE4/CKzjumRI06UlQSl7AXKlEH06lz6Q9xLxABN8mQQskil2ZNh9r7TfoxU6rQLVNSrUTAsG1i1PubB2OB0ho0S3J/CdUFSWFinId8ufxeLWUoJKTax/wB4o9Xo5sog6cOhrpJYOAwckv0v63iVM4uETJUooXVMcggOhJAdirb43HWCyZJFrOQLEfSQ47dm7dYanps3zfb4gBRI9MAwUzVIYAqFVyzsSLbfnE8wqM9q1iQiYhRNQUlSHNlAlmds0nf+ExBTOE3DioqSqx2dvi1/baF8e1ilrISGptiqwu5uAHFx7ZxDvAhJVebNCDZk1FLsAAHOwx3/ABpulpmbQt2+3t3HeBaQomLsqkpNKiLFimwOC3bv0iq4mmvUrS5cKZnNLNbcD/fu8a7U8XkqKEomJLGokXRSUkfXjJFnjL6nSS1apP70hBrmLWGLbAJLG7km+PgG4SqzOUXKVtBzeEKMwcwFJY0kmok1EFP2jtc/gY0vD9J5SK2ZIIZ8mosewDqB73PrTT+PSkqo0unXOmC1ShypNjzAW6ZbEI0PiqZLmTZetCjWksEJBADByA/MliMOfWM/M8zXputCT4j1ChMSQmar6DypdJYqN3sSCzP1MTOF6la5ilFC0ApH1ICUkhuYdCpy4FrPvFarxSnlEpCpkwgWZQuLE0XVk9BmEcVXrTKVMWtMkBmQmylEkAAqBdPso9xBb7k9Pc0Z2Yfpz3hqYm6bfq8OkMwyWv6wRjOyaHkp5j6fkIy2jMo6sz0g1zQqWS5b93RsCQMH9GL7Wa9MoFSlAAAkDclsD4jG6TUUiVMvSibNLXUTa4xlr47RpBj5LLbg2tGh1c5KkvLmodISCSWLpHQAOtOekWPF+OKnIIUQmWX5XsRfJ3/CMlxDxIozZlICmLJJwkDB2t9pv0JHDuFTpwC5hpSq6SXUr1psE/q0TJSep0uP1S2RCm8YlggJKlpcVFIcADLDew2jRjVzUTCpEpaymkoLpCFEc2XcC7Yis1fB5UuhNlLVNQCSXVQWBcbAuNthGoTe38mg8q0M5tOmil4LqNRJVShK6qKaqUKNlKVyBJUUEBTA5teOi+ApkxUmYqb5pUZlzMe7JF0uBbbfEZXR8dmaZRMoJJVY1B7C9gGIz16Rt/CnHVaqWtS6KkLp5HbAOCS2esd3DyTep52PexdCDghBx2nKFBwIEAjnPi2UjUmaJjuhkpHNZyen6v2ig4ZwBCeYBkt/GvNsh7nMdR4zwiVNQvzLWLHcW2Oe8cd4hxHWCtElCFpBYFWSBl0v+Y3jz8bDaep34M7VFhquAylqK1pubEla8dyFXs8Op4RLkGuSGNLUlUykk+ix3ilRrOInMqWd7Jb/APaWzE1Ou17AmQgqBe1PoeUzOj7xg4vc6M2XGo1k0G1unNMGDuKwC6YbVrZyksSCFAgpdZ2Dj6/8UCZr9XSkiUK92SGA91ja/se0Pp1OqZyEv0pA9f7Qs/qYKJoqNRom+iUh9rsHZX/xBuEf5vh5CCF1GUg33U7h0hw6iByufaG9TxTiVZpkIpcMeV//AB9fxEOS9dxEi8pAt1T8fXaDMrl9fuOS5S0A0SwgE4ClEOejFmcJh06uYwsGq/iLtzN9obBHyYb0/FNcHBkh2LF00v8A5nhUriWuJBVKSzh2CXZnf6z3t2geZPJ6hzDMJwwB/jIty3+vuv4EMTysc5QmoMEmq7UpsDWWvUGHSJUzX60KYSw170pvfoJv6++AniesCuaU4Kf7iSFO1+dmx+slByvcgTdOsqqKUKKrl6XP1MSar2oPuYI6IFv3Ms4cVIf6kdFbCv4EPL4jr3DSUm+HSGH+a8NztdxHaUkq9UN/4/WJNEmu/wBxB0Ja0pGMVgfZ/wAf8QHz2hqdoWJHkyiCSWKkOQ9i3mbsk+0StJxHiDc8hN8fSG/+6XgjxDijWlSh2cH7yv8AXaKWT7EuLff7jUtc5CAESkC4cCYAGZL2865cr+B1hGn0ZVY6eWHYkVIIekKP9oXu6X98Q6NfxZry5T9qfwr9Yc0ur4mSa5coDZgl8Z/rOu0D/Yaj6i/IXJKghIHdKgkEt0r9rwerKyxMpM0pJKalIJBZdxUq2JeGyYbXxHihAplIHVwg+jfvIf0+o4iTzpSB2CXPb67Xv7d4VdxOOWo2mdqCq0sM+y0m1Sv7w+zSfmAJmoUAFS0kFPMKkkPyOPqx/WfAh9Ws1twJYvglcu3qHvEmZqNSFsGKdzyC7bZP3QV7E16lMuQtNQEiSDdgoSuirnm7I+fhkaOrlMiQwKmtIIYlBJZ7Oxf/AAiLdS9ZU4KWbcJMFKVrr3T6AIAhaaFV6lPP0U1lFMjTnLVCQHZMxrv/AB+V7FUSpfmgMEyggEgBPkMlNewdvo7bRLUvXUlyl3sOVmbr6w0kcR6oPum3/d9YM2P9yH/y2c1flSTMKQaijTPXSjf/ABBQ9CIekjUj+zR9Ww0/01LfH92j3gly+KF6Vy2a30/hT+cMp03FHvNli+xTjo3lxdOuwcqfcY1Oj1yhZKRylgESTzlEtieQ/b8zGxTG/wD+F2m1EuXqE6hNP7wFHJRymqzBKQSGF/vjGpl8RDPNT7UP/wDj9I3H/DuRqmmzNSoqCqQh6cpKn+lItcZjowJZ1Ry48EldmxECAIOO44goBECDgERtdO8uWtYDkJJF9+56RzSUVKJUtq1KJUzkOScR03W6YTEFBdlBrZjPL8D/AMM0j1QD16ERy48JTrlOjBnGN2ZwS2Gf18wb9xFvN8CTS7Tk/CoH9C5o+0lXooj8Uxy9Gexv1YblYfT74XX3/R94lzPB084KB6qP/o/OJOn8GTR9UxA9Kj+Qg6U9hvEhuViC+93vAU4i6Hg5ZF5w9kH8zBL8HrJDTgB/hf8AOK6M9ierDcqQizH8f5QSUtv+vWLdfg+ZtOT7oP8A6oV/Q9TN57f/AC3/APNC6OJsHVhuVTfA/VoSmW+R6GLU+DFv/wC8Htyf/wBQ1M8JzwbTULDlxSUt03Lw3hT2BYkNyAiSOl/WHPJiV/RfUO1SAOrntt8w9N8KzR9MxKr7gpLffC6Mtg6kdyr8v9PCSgdYnarwhPLFExGBUC9juxa4eJA8FKsPP6v+7v7c0HRnsHUjuVClgDMKTMB32i01XggeUQiYozLsSQlN/Ymw7wmV4JWCo+cMCnk3be/XpB0J3oHVhuVq5gAf0geZeJMvwRNKWWtDv1UXFr2AbGP94b13g7UB6FJW72w3TPUvjEHRnsPqR3I5mj8cw0JofO/WJyPCc5Ialz2ULfeIir8OahNvLUc4Y59DE9KWw+eO4gLv7Q6FMLgwmVwDUNV5Sxbs+OlT/dE6Z4YnhCbBZORVdNnYv8WMNYUthPEjuQ1y7QlAiYPD+opUSgAgOBUFFXYNvbfrBafgmoNjKYkEupQazbh2N8QulLYfUjuQgbQ0vUU5IHqd4tpHhmeokKCUAb1Eg2Bta/3YidL8LzJanlzJZH9+WD/qPYiGsGb7CeLFGcRqJYJ8wTHcNTSzMHqe4u+I3XBdKmXJSEJKQeYgu7nOS8NSxqnTUnT7VqBW5G7Jpy3UxZtHbhYfJ/hy4k+YKDgQI3MgoOBBQACA8HAeAAngQHgVQhhwITXAqgsKFPAhIXB1QBQcCCeDhiA8CBAgAEFBwIAA8CCgQAHAgoEAw4EE8B4QBwIECGIECCg4ABAeCJgqoQw4EEDBwAHAgQIYgoOBAgA//9k="/>
          <p:cNvSpPr>
            <a:spLocks noChangeAspect="1" noChangeArrowheads="1"/>
          </p:cNvSpPr>
          <p:nvPr/>
        </p:nvSpPr>
        <p:spPr bwMode="auto">
          <a:xfrm>
            <a:off x="8388424" y="587727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6684" name="Picture 12" descr="http://mister-puzzle.ru/img/historical/egyptian-papyrus/egyptian-papyrus-2.jpg"/>
          <p:cNvPicPr>
            <a:picLocks noChangeAspect="1" noChangeArrowheads="1"/>
          </p:cNvPicPr>
          <p:nvPr/>
        </p:nvPicPr>
        <p:blipFill>
          <a:blip r:embed="rId4" cstate="print"/>
          <a:srcRect/>
          <a:stretch>
            <a:fillRect/>
          </a:stretch>
        </p:blipFill>
        <p:spPr bwMode="auto">
          <a:xfrm>
            <a:off x="1428728" y="214290"/>
            <a:ext cx="6500858" cy="32861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00166" y="214290"/>
            <a:ext cx="6357982"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rgbClr val="002060"/>
                </a:solidFill>
                <a:latin typeface="Times New Roman" pitchFamily="18" charset="0"/>
                <a:cs typeface="Times New Roman" pitchFamily="18" charset="0"/>
              </a:rPr>
              <a:t>Сөйлеудің физиологиялық негізі</a:t>
            </a:r>
            <a:endParaRPr lang="ru-RU" sz="3200" b="1" dirty="0">
              <a:solidFill>
                <a:srgbClr val="002060"/>
              </a:solidFill>
              <a:latin typeface="Times New Roman" pitchFamily="18" charset="0"/>
              <a:cs typeface="Times New Roman" pitchFamily="18" charset="0"/>
            </a:endParaRPr>
          </a:p>
        </p:txBody>
      </p:sp>
      <p:sp>
        <p:nvSpPr>
          <p:cNvPr id="5" name="TextBox 4"/>
          <p:cNvSpPr txBox="1"/>
          <p:nvPr/>
        </p:nvSpPr>
        <p:spPr>
          <a:xfrm>
            <a:off x="357158" y="785794"/>
            <a:ext cx="8501122" cy="1200329"/>
          </a:xfrm>
          <a:prstGeom prst="rect">
            <a:avLst/>
          </a:prstGeom>
          <a:noFill/>
        </p:spPr>
        <p:txBody>
          <a:bodyPr wrap="square" rtlCol="0">
            <a:spAutoFit/>
          </a:bodyPr>
          <a:lstStyle/>
          <a:p>
            <a:pPr lvl="0" algn="just"/>
            <a:r>
              <a:rPr lang="ru-RU" sz="2400" b="1" dirty="0" smtClean="0">
                <a:solidFill>
                  <a:srgbClr val="C00000"/>
                </a:solidFill>
                <a:latin typeface="Times New Roman" pitchFamily="18" charset="0"/>
                <a:cs typeface="Times New Roman" pitchFamily="18" charset="0"/>
              </a:rPr>
              <a:t>С</a:t>
            </a:r>
            <a:r>
              <a:rPr lang="kk-KZ" sz="2400" b="1" dirty="0" smtClean="0">
                <a:solidFill>
                  <a:srgbClr val="C00000"/>
                </a:solidFill>
                <a:latin typeface="Times New Roman" pitchFamily="18" charset="0"/>
                <a:cs typeface="Times New Roman" pitchFamily="18" charset="0"/>
              </a:rPr>
              <a:t>өйлей орталықтары сол жақ ми жарты шарында орналасқан. Сөйлеу өте күрделі қызмет болғандықтан сөйлеу іс-әрекетін қамтамасыз ететін  үш орталық бар. </a:t>
            </a:r>
            <a:endParaRPr lang="ru-RU" sz="2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428728" y="2000240"/>
            <a:ext cx="6357982" cy="4538666"/>
          </a:xfrm>
          <a:prstGeom prst="rect">
            <a:avLst/>
          </a:prstGeom>
          <a:solidFill>
            <a:srgbClr val="FFFFFF"/>
          </a:solid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d2859c77049b631cfcc5e222d5d1a679fc4d2c"/>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2306</TotalTime>
  <Words>1889</Words>
  <Application>Microsoft Office PowerPoint</Application>
  <PresentationFormat>Экран (4:3)</PresentationFormat>
  <Paragraphs>155</Paragraphs>
  <Slides>45</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484</cp:revision>
  <dcterms:created xsi:type="dcterms:W3CDTF">2013-09-10T12:06:42Z</dcterms:created>
  <dcterms:modified xsi:type="dcterms:W3CDTF">2015-04-09T17:42:37Z</dcterms:modified>
</cp:coreProperties>
</file>