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6" r:id="rId2"/>
    <p:sldId id="257" r:id="rId3"/>
    <p:sldId id="258" r:id="rId4"/>
    <p:sldId id="259" r:id="rId5"/>
    <p:sldId id="260" r:id="rId6"/>
    <p:sldId id="271" r:id="rId7"/>
    <p:sldId id="272" r:id="rId8"/>
    <p:sldId id="261" r:id="rId9"/>
    <p:sldId id="262" r:id="rId10"/>
    <p:sldId id="263" r:id="rId11"/>
    <p:sldId id="264" r:id="rId12"/>
    <p:sldId id="265" r:id="rId13"/>
    <p:sldId id="266" r:id="rId14"/>
    <p:sldId id="267" r:id="rId15"/>
    <p:sldId id="268" r:id="rId16"/>
    <p:sldId id="273" r:id="rId17"/>
    <p:sldId id="269" r:id="rId18"/>
    <p:sldId id="270"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p:scale>
          <a:sx n="51" d="100"/>
          <a:sy n="51" d="100"/>
        </p:scale>
        <p:origin x="-582" y="-3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0488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47350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E97BA3-033F-4494-98E8-DC025807DBC3}" type="slidenum">
              <a:rPr lang="x-none" smtClean="0"/>
              <a:pPr/>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52422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37645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E97BA3-033F-4494-98E8-DC025807DBC3}" type="slidenum">
              <a:rPr lang="x-none" smtClean="0"/>
              <a:pPr/>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03638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592262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810389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109957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26170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9043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1390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8" name="Footer Placeholder 7"/>
          <p:cNvSpPr>
            <a:spLocks noGrp="1"/>
          </p:cNvSpPr>
          <p:nvPr>
            <p:ph type="ftr" sz="quarter" idx="11"/>
          </p:nvPr>
        </p:nvSpPr>
        <p:spPr/>
        <p:txBody>
          <a:bodyPr/>
          <a:lstStyle/>
          <a:p>
            <a:endParaRPr lang="x-non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18856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4" name="Footer Placeholder 3"/>
          <p:cNvSpPr>
            <a:spLocks noGrp="1"/>
          </p:cNvSpPr>
          <p:nvPr>
            <p:ph type="ftr" sz="quarter" idx="11"/>
          </p:nvPr>
        </p:nvSpPr>
        <p:spPr/>
        <p:txBody>
          <a:bodyPr/>
          <a:lstStyle/>
          <a:p>
            <a:endParaRPr lang="x-non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198436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3" name="Footer Placeholder 2"/>
          <p:cNvSpPr>
            <a:spLocks noGrp="1"/>
          </p:cNvSpPr>
          <p:nvPr>
            <p:ph type="ftr" sz="quarter" idx="11"/>
          </p:nvPr>
        </p:nvSpPr>
        <p:spPr/>
        <p:txBody>
          <a:bodyPr/>
          <a:lstStyle/>
          <a:p>
            <a:endParaRPr lang="x-non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312246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47097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CE1BA6D-7846-46B9-BC52-C35DE8FC85BD}" type="datetimeFigureOut">
              <a:rPr lang="x-none" smtClean="0"/>
              <a:pPr/>
              <a:t>13.10.2021</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19257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E1BA6D-7846-46B9-BC52-C35DE8FC85BD}" type="datetimeFigureOut">
              <a:rPr lang="x-none" smtClean="0"/>
              <a:pPr/>
              <a:t>13.10.2021</a:t>
            </a:fld>
            <a:endParaRPr lang="x-non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E97BA3-033F-4494-98E8-DC025807DBC3}" type="slidenum">
              <a:rPr lang="x-none" smtClean="0"/>
              <a:pPr/>
              <a:t>‹#›</a:t>
            </a:fld>
            <a:endParaRPr lang="x-none"/>
          </a:p>
        </p:txBody>
      </p:sp>
    </p:spTree>
    <p:extLst>
      <p:ext uri="{BB962C8B-B14F-4D97-AF65-F5344CB8AC3E}">
        <p14:creationId xmlns="" xmlns:p14="http://schemas.microsoft.com/office/powerpoint/2010/main" val="2187967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097904A-0577-7141-A9F6-442F1E610F0B}"/>
              </a:ext>
            </a:extLst>
          </p:cNvPr>
          <p:cNvSpPr>
            <a:spLocks noGrp="1"/>
          </p:cNvSpPr>
          <p:nvPr>
            <p:ph idx="1"/>
          </p:nvPr>
        </p:nvSpPr>
        <p:spPr>
          <a:xfrm>
            <a:off x="223935" y="2060848"/>
            <a:ext cx="11968065" cy="2212572"/>
          </a:xfrm>
          <a:solidFill>
            <a:schemeClr val="bg1"/>
          </a:solidFill>
        </p:spPr>
        <p:txBody>
          <a:bodyPr>
            <a:normAutofit fontScale="92500" lnSpcReduction="20000"/>
          </a:bodyPr>
          <a:lstStyle/>
          <a:p>
            <a:pPr marL="0" indent="0">
              <a:buNone/>
            </a:pPr>
            <a:r>
              <a:rPr lang="kk-KZ" sz="35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5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Психология</a:t>
            </a:r>
            <a:r>
              <a:rPr lang="kk-KZ"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модуль</a:t>
            </a:r>
          </a:p>
          <a:p>
            <a:pPr marL="0" indent="0" algn="ctr">
              <a:spcBef>
                <a:spcPts val="0"/>
              </a:spcBef>
              <a:buNone/>
            </a:pPr>
            <a:r>
              <a:rPr lang="kk-KZ"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a:t>
            </a:r>
            <a:r>
              <a:rPr lang="kk-KZ"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дәріс</a:t>
            </a:r>
            <a:r>
              <a:rPr lang="en-US"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kk-KZ" sz="4200" b="1" dirty="0" smtClean="0">
                <a:solidFill>
                  <a:srgbClr val="FFFF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Әлеуметтік-психологиялық конфликт түсінігі және құрылымы</a:t>
            </a:r>
            <a:endParaRPr lang="kk-KZ" sz="4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kk-KZ" sz="2100" b="1" dirty="0">
              <a:solidFill>
                <a:srgbClr val="FFFF00"/>
              </a:solidFill>
              <a:effectLst>
                <a:outerShdw blurRad="38100" dist="38100" dir="2700000" algn="tl">
                  <a:srgbClr val="000000">
                    <a:alpha val="43137"/>
                  </a:srgbClr>
                </a:outerShdw>
              </a:effectLst>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chemeClr val="bg1">
                  <a:lumMod val="10000"/>
                </a:schemeClr>
              </a:solidFill>
            </a:endParaRPr>
          </a:p>
        </p:txBody>
      </p:sp>
      <p:sp>
        <p:nvSpPr>
          <p:cNvPr id="5" name="Прямоугольник 4"/>
          <p:cNvSpPr/>
          <p:nvPr/>
        </p:nvSpPr>
        <p:spPr>
          <a:xfrm>
            <a:off x="335360" y="4293099"/>
            <a:ext cx="11425269" cy="1015663"/>
          </a:xfrm>
          <a:prstGeom prst="rect">
            <a:avLst/>
          </a:prstGeom>
        </p:spPr>
        <p:txBody>
          <a:bodyPr wrap="square">
            <a:spAutoFit/>
          </a:bodyPr>
          <a:lstStyle/>
          <a:p>
            <a:pPr algn="ctr"/>
            <a:endParaRPr lang="en-US" sz="2000" b="1" i="1" dirty="0" smtClean="0">
              <a:solidFill>
                <a:srgbClr val="FFFF00"/>
              </a:solidFill>
              <a:latin typeface="Times New Roman" pitchFamily="18" charset="0"/>
              <a:cs typeface="Times New Roman" pitchFamily="18" charset="0"/>
            </a:endParaRPr>
          </a:p>
          <a:p>
            <a:pPr algn="just"/>
            <a:r>
              <a:rPr lang="kk-KZ" sz="2000" b="1" i="1" dirty="0" smtClean="0">
                <a:solidFill>
                  <a:srgbClr val="0070C0"/>
                </a:solidFill>
                <a:latin typeface="Times New Roman" pitchFamily="18" charset="0"/>
                <a:cs typeface="Times New Roman" pitchFamily="18" charset="0"/>
              </a:rPr>
              <a:t>Дәріскер: </a:t>
            </a:r>
            <a:r>
              <a:rPr lang="kk-KZ" sz="2000" b="1" i="1" dirty="0" smtClean="0">
                <a:solidFill>
                  <a:srgbClr val="0070C0"/>
                </a:solidFill>
                <a:latin typeface="Times New Roman" pitchFamily="18" charset="0"/>
                <a:cs typeface="Times New Roman" pitchFamily="18" charset="0"/>
              </a:rPr>
              <a:t>“</a:t>
            </a:r>
            <a:r>
              <a:rPr lang="kk-KZ" sz="2000" b="1" i="1" dirty="0" smtClean="0">
                <a:solidFill>
                  <a:srgbClr val="0070C0"/>
                </a:solidFill>
                <a:latin typeface="Times New Roman" pitchFamily="18" charset="0"/>
                <a:cs typeface="Times New Roman" pitchFamily="18" charset="0"/>
              </a:rPr>
              <a:t>Қоғамдық</a:t>
            </a:r>
            <a:r>
              <a:rPr lang="kk-KZ" sz="2000" b="1" i="1" dirty="0" smtClean="0">
                <a:solidFill>
                  <a:srgbClr val="0070C0"/>
                </a:solidFill>
                <a:latin typeface="Times New Roman" pitchFamily="18" charset="0"/>
                <a:cs typeface="Times New Roman" pitchFamily="18" charset="0"/>
              </a:rPr>
              <a:t> </a:t>
            </a:r>
            <a:r>
              <a:rPr lang="kk-KZ" sz="2000" b="1" i="1" dirty="0" smtClean="0">
                <a:solidFill>
                  <a:srgbClr val="0070C0"/>
                </a:solidFill>
                <a:latin typeface="Times New Roman" pitchFamily="18" charset="0"/>
                <a:cs typeface="Times New Roman" pitchFamily="18" charset="0"/>
              </a:rPr>
              <a:t>пәндер" кафедрасының </a:t>
            </a:r>
            <a:r>
              <a:rPr lang="kk-KZ" sz="2000" b="1" i="1" dirty="0" smtClean="0">
                <a:solidFill>
                  <a:srgbClr val="0070C0"/>
                </a:solidFill>
                <a:latin typeface="Times New Roman" pitchFamily="18" charset="0"/>
                <a:cs typeface="Times New Roman" pitchFamily="18" charset="0"/>
              </a:rPr>
              <a:t>сениор</a:t>
            </a:r>
            <a:r>
              <a:rPr lang="en-US" sz="2000" b="1" i="1" dirty="0" smtClean="0">
                <a:solidFill>
                  <a:srgbClr val="0070C0"/>
                </a:solidFill>
                <a:latin typeface="Times New Roman" pitchFamily="18" charset="0"/>
                <a:cs typeface="Times New Roman" pitchFamily="18" charset="0"/>
              </a:rPr>
              <a:t>-</a:t>
            </a:r>
            <a:r>
              <a:rPr lang="kk-KZ" sz="2000" b="1" i="1" dirty="0" smtClean="0">
                <a:solidFill>
                  <a:srgbClr val="0070C0"/>
                </a:solidFill>
                <a:latin typeface="Times New Roman" pitchFamily="18" charset="0"/>
                <a:cs typeface="Times New Roman" pitchFamily="18" charset="0"/>
              </a:rPr>
              <a:t>лекторы</a:t>
            </a:r>
            <a:r>
              <a:rPr lang="kk-KZ" sz="2000" b="1" i="1" dirty="0" smtClean="0">
                <a:solidFill>
                  <a:srgbClr val="0070C0"/>
                </a:solidFill>
                <a:latin typeface="Times New Roman" pitchFamily="18" charset="0"/>
                <a:cs typeface="Times New Roman" pitchFamily="18" charset="0"/>
              </a:rPr>
              <a:t>, әлеуметтік ғылымдар магистрі Есбергенова Гульнур Бакитбековна</a:t>
            </a:r>
            <a:endParaRPr lang="ru-RU" sz="2000"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31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 xmlns:a16="http://schemas.microsoft.com/office/drawing/2014/main" id="{CDA50496-05AB-45C2-B0F7-A327CE16BA28}"/>
              </a:ext>
            </a:extLst>
          </p:cNvPr>
          <p:cNvSpPr/>
          <p:nvPr/>
        </p:nvSpPr>
        <p:spPr>
          <a:xfrm>
            <a:off x="6223001" y="1225593"/>
            <a:ext cx="4757290" cy="5393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Прямоугольник 7">
            <a:extLst>
              <a:ext uri="{FF2B5EF4-FFF2-40B4-BE49-F238E27FC236}">
                <a16:creationId xmlns="" xmlns:a16="http://schemas.microsoft.com/office/drawing/2014/main" id="{9FD72B8C-C650-4E06-AAA5-3A77F602FCDF}"/>
              </a:ext>
            </a:extLst>
          </p:cNvPr>
          <p:cNvSpPr/>
          <p:nvPr/>
        </p:nvSpPr>
        <p:spPr>
          <a:xfrm>
            <a:off x="1211708" y="1225594"/>
            <a:ext cx="4757290" cy="5393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скругленные углы 5">
            <a:extLst>
              <a:ext uri="{FF2B5EF4-FFF2-40B4-BE49-F238E27FC236}">
                <a16:creationId xmlns="" xmlns:a16="http://schemas.microsoft.com/office/drawing/2014/main" id="{EBA7AF7B-50BE-4252-87E8-095558A36E38}"/>
              </a:ext>
            </a:extLst>
          </p:cNvPr>
          <p:cNvSpPr/>
          <p:nvPr/>
        </p:nvSpPr>
        <p:spPr>
          <a:xfrm>
            <a:off x="1630017" y="238539"/>
            <a:ext cx="8905461" cy="74212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70A48474-4B2A-4E29-80DD-BC8485FD6E98}"/>
              </a:ext>
            </a:extLst>
          </p:cNvPr>
          <p:cNvSpPr>
            <a:spLocks noGrp="1"/>
          </p:cNvSpPr>
          <p:nvPr>
            <p:ph type="title"/>
          </p:nvPr>
        </p:nvSpPr>
        <p:spPr>
          <a:xfrm>
            <a:off x="1640153" y="251559"/>
            <a:ext cx="8911687" cy="748748"/>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Конфликт типологиясы</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646872B-35B9-485B-859F-3F91BAE4B353}"/>
              </a:ext>
            </a:extLst>
          </p:cNvPr>
          <p:cNvSpPr>
            <a:spLocks noGrp="1"/>
          </p:cNvSpPr>
          <p:nvPr>
            <p:ph idx="1"/>
          </p:nvPr>
        </p:nvSpPr>
        <p:spPr>
          <a:xfrm>
            <a:off x="1211709" y="1225594"/>
            <a:ext cx="4757289" cy="5393866"/>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04775" indent="0" algn="just">
              <a:buNone/>
            </a:pPr>
            <a:r>
              <a:rPr lang="kk-KZ" sz="1800" dirty="0">
                <a:solidFill>
                  <a:schemeClr val="tx1"/>
                </a:solidFill>
                <a:effectLst/>
                <a:latin typeface="Times New Roman" panose="02020603050405020304" pitchFamily="18" charset="0"/>
                <a:ea typeface="Times New Roman" panose="02020603050405020304" pitchFamily="18" charset="0"/>
              </a:rPr>
              <a:t>2</a:t>
            </a:r>
            <a:r>
              <a:rPr lang="kk-KZ" sz="2200" dirty="0">
                <a:solidFill>
                  <a:schemeClr val="tx1"/>
                </a:solidFill>
                <a:effectLst/>
                <a:latin typeface="Times New Roman" panose="02020603050405020304" pitchFamily="18" charset="0"/>
                <a:ea typeface="Times New Roman" panose="02020603050405020304" pitchFamily="18" charset="0"/>
              </a:rPr>
              <a:t>) келіспеушілік аймағы мен субъектісі бойынша:</a:t>
            </a:r>
            <a:endParaRPr lang="x-none" sz="2200" dirty="0">
              <a:solidFill>
                <a:schemeClr val="tx1"/>
              </a:solidFill>
              <a:effectLst/>
              <a:latin typeface="Times New Roman" panose="02020603050405020304" pitchFamily="18" charset="0"/>
              <a:ea typeface="Times New Roman" panose="02020603050405020304" pitchFamily="18" charset="0"/>
            </a:endParaRPr>
          </a:p>
          <a:p>
            <a:pPr indent="0" algn="just">
              <a:buNone/>
            </a:pPr>
            <a:r>
              <a:rPr lang="kk-KZ" sz="2200" i="1" dirty="0">
                <a:solidFill>
                  <a:schemeClr val="tx1"/>
                </a:solidFill>
                <a:effectLst/>
                <a:latin typeface="Times New Roman" panose="02020603050405020304" pitchFamily="18" charset="0"/>
                <a:ea typeface="Times New Roman" panose="02020603050405020304" pitchFamily="18" charset="0"/>
              </a:rPr>
              <a:t>- тұлғаішілік (внутриличностный) – </a:t>
            </a:r>
            <a:r>
              <a:rPr lang="kk-KZ" sz="2200" dirty="0">
                <a:solidFill>
                  <a:schemeClr val="tx1"/>
                </a:solidFill>
                <a:effectLst/>
                <a:latin typeface="Times New Roman" panose="02020603050405020304" pitchFamily="18" charset="0"/>
                <a:ea typeface="Times New Roman" panose="02020603050405020304" pitchFamily="18" charset="0"/>
              </a:rPr>
              <a:t>жеке сана деңгейіндегі конфликт, яғни адамның ішкі көңіл күйіндегі түрлі қысымдықтармен күресі;</a:t>
            </a:r>
            <a:endParaRPr lang="x-none" sz="2200" dirty="0">
              <a:solidFill>
                <a:schemeClr val="tx1"/>
              </a:solidFill>
              <a:effectLst/>
              <a:latin typeface="Times New Roman" panose="02020603050405020304" pitchFamily="18" charset="0"/>
              <a:ea typeface="Times New Roman" panose="02020603050405020304" pitchFamily="18" charset="0"/>
            </a:endParaRPr>
          </a:p>
          <a:p>
            <a:pPr indent="0" algn="just">
              <a:buNone/>
            </a:pPr>
            <a:r>
              <a:rPr lang="kk-KZ" sz="2200" i="1" dirty="0">
                <a:solidFill>
                  <a:schemeClr val="tx1"/>
                </a:solidFill>
                <a:effectLst/>
                <a:latin typeface="Times New Roman" panose="02020603050405020304" pitchFamily="18" charset="0"/>
                <a:ea typeface="Times New Roman" panose="02020603050405020304" pitchFamily="18" charset="0"/>
              </a:rPr>
              <a:t>-тұлғааралық </a:t>
            </a:r>
            <a:r>
              <a:rPr lang="kk-KZ" sz="2200" dirty="0">
                <a:solidFill>
                  <a:schemeClr val="tx1"/>
                </a:solidFill>
                <a:effectLst/>
                <a:latin typeface="Times New Roman" panose="02020603050405020304" pitchFamily="18" charset="0"/>
                <a:ea typeface="Times New Roman" panose="02020603050405020304" pitchFamily="18" charset="0"/>
              </a:rPr>
              <a:t>– екі немесе одан да көп адамдар арасындағы көзқарастардың, құндылықтардың және т.б. келіспеушілігі;</a:t>
            </a:r>
            <a:endParaRPr lang="x-none" sz="2200" dirty="0">
              <a:solidFill>
                <a:schemeClr val="tx1"/>
              </a:solidFill>
              <a:effectLst/>
              <a:latin typeface="Times New Roman" panose="02020603050405020304" pitchFamily="18" charset="0"/>
              <a:ea typeface="Times New Roman" panose="02020603050405020304" pitchFamily="18" charset="0"/>
            </a:endParaRPr>
          </a:p>
          <a:p>
            <a:pPr indent="0" algn="just">
              <a:buNone/>
            </a:pPr>
            <a:r>
              <a:rPr lang="kk-KZ" sz="2200" i="1" dirty="0">
                <a:solidFill>
                  <a:schemeClr val="tx1"/>
                </a:solidFill>
                <a:effectLst/>
                <a:latin typeface="Times New Roman" panose="02020603050405020304" pitchFamily="18" charset="0"/>
                <a:ea typeface="Times New Roman" panose="02020603050405020304" pitchFamily="18" charset="0"/>
              </a:rPr>
              <a:t>- тұлға мен топ арасындағы конфликт – </a:t>
            </a:r>
            <a:r>
              <a:rPr lang="kk-KZ" sz="2200" dirty="0">
                <a:solidFill>
                  <a:schemeClr val="tx1"/>
                </a:solidFill>
                <a:effectLst/>
                <a:latin typeface="Times New Roman" panose="02020603050405020304" pitchFamily="18" charset="0"/>
                <a:ea typeface="Times New Roman" panose="02020603050405020304" pitchFamily="18" charset="0"/>
              </a:rPr>
              <a:t>тұлғаның позициясы топ позициясынан өте жақсы болса;</a:t>
            </a:r>
            <a:endParaRPr lang="x-none" sz="22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kk-KZ" sz="2200" dirty="0">
                <a:solidFill>
                  <a:schemeClr val="tx1"/>
                </a:solidFill>
                <a:latin typeface="Times New Roman" panose="02020603050405020304" pitchFamily="18" charset="0"/>
                <a:ea typeface="Times New Roman" panose="02020603050405020304" pitchFamily="18" charset="0"/>
              </a:rPr>
              <a:t>    </a:t>
            </a:r>
          </a:p>
          <a:p>
            <a:endParaRPr lang="x-none" dirty="0"/>
          </a:p>
        </p:txBody>
      </p:sp>
      <p:sp>
        <p:nvSpPr>
          <p:cNvPr id="10" name="Объект 2">
            <a:extLst>
              <a:ext uri="{FF2B5EF4-FFF2-40B4-BE49-F238E27FC236}">
                <a16:creationId xmlns="" xmlns:a16="http://schemas.microsoft.com/office/drawing/2014/main" id="{DE6BFFC9-A4A3-45B9-811B-1C63C0635D6D}"/>
              </a:ext>
            </a:extLst>
          </p:cNvPr>
          <p:cNvSpPr txBox="1">
            <a:spLocks/>
          </p:cNvSpPr>
          <p:nvPr/>
        </p:nvSpPr>
        <p:spPr>
          <a:xfrm>
            <a:off x="6223001" y="1225594"/>
            <a:ext cx="4757289" cy="554350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07000"/>
              </a:lnSpc>
              <a:spcAft>
                <a:spcPts val="800"/>
              </a:spcAft>
            </a:pP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kk-KZ" sz="2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топаралық конфликт - </a:t>
            </a: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әлеуметтік топ пен әлеуметтік қауымдастық       адамдарының бір-біріне қайшы қызығушылықтары;</a:t>
            </a:r>
            <a:endParaRPr lang="x-non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kk-KZ" sz="2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конфликтілік жақ – </a:t>
            </a: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егер индивид конфликт болған екі жаққа бірдей қатысты болса (мысалы, ірі топтың ішінде конфликтіде болғандар кіші топ құрады немесе индивид бір мақсатқа негізделген конфликтіде болған екі топқа да кіреді);</a:t>
            </a:r>
            <a:endParaRPr lang="x-non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kk-KZ" sz="2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сыртқы ортамен конфликт – </a:t>
            </a:r>
            <a:r>
              <a:rPr lang="kk-KZ"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топты құрайтын индивидтер әкімшілік тарапынан және экономикалық нормалардан қысым көрсе.</a:t>
            </a:r>
            <a:endParaRPr lang="x-none"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Wingdings 3" charset="2"/>
              <a:buNone/>
            </a:pPr>
            <a:r>
              <a:rPr lang="kk-KZ" sz="2200" dirty="0">
                <a:solidFill>
                  <a:schemeClr val="tx1"/>
                </a:solidFill>
                <a:latin typeface="Times New Roman" panose="02020603050405020304" pitchFamily="18" charset="0"/>
                <a:ea typeface="Times New Roman" panose="02020603050405020304" pitchFamily="18" charset="0"/>
              </a:rPr>
              <a:t>    </a:t>
            </a:r>
          </a:p>
          <a:p>
            <a:endParaRPr lang="x-none" dirty="0"/>
          </a:p>
        </p:txBody>
      </p:sp>
    </p:spTree>
    <p:extLst>
      <p:ext uri="{BB962C8B-B14F-4D97-AF65-F5344CB8AC3E}">
        <p14:creationId xmlns="" xmlns:p14="http://schemas.microsoft.com/office/powerpoint/2010/main" val="17186977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4C795857-128F-4D15-840F-732BD301D9A3}"/>
              </a:ext>
            </a:extLst>
          </p:cNvPr>
          <p:cNvSpPr/>
          <p:nvPr/>
        </p:nvSpPr>
        <p:spPr>
          <a:xfrm>
            <a:off x="4610100" y="4145068"/>
            <a:ext cx="2943528" cy="25893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x-none"/>
          </a:p>
        </p:txBody>
      </p:sp>
      <p:sp>
        <p:nvSpPr>
          <p:cNvPr id="11" name="Прямоугольник 10">
            <a:extLst>
              <a:ext uri="{FF2B5EF4-FFF2-40B4-BE49-F238E27FC236}">
                <a16:creationId xmlns="" xmlns:a16="http://schemas.microsoft.com/office/drawing/2014/main" id="{3237AB15-D724-4976-96DF-D3EF6DFA8944}"/>
              </a:ext>
            </a:extLst>
          </p:cNvPr>
          <p:cNvSpPr/>
          <p:nvPr/>
        </p:nvSpPr>
        <p:spPr>
          <a:xfrm>
            <a:off x="6316756" y="313489"/>
            <a:ext cx="4356100" cy="2328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Прямоугольник 9">
            <a:extLst>
              <a:ext uri="{FF2B5EF4-FFF2-40B4-BE49-F238E27FC236}">
                <a16:creationId xmlns="" xmlns:a16="http://schemas.microsoft.com/office/drawing/2014/main" id="{9790AA2A-0265-46AA-A23C-B8A7BC93D981}"/>
              </a:ext>
            </a:extLst>
          </p:cNvPr>
          <p:cNvSpPr/>
          <p:nvPr/>
        </p:nvSpPr>
        <p:spPr>
          <a:xfrm>
            <a:off x="1498600" y="313490"/>
            <a:ext cx="4356100" cy="23287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x-none"/>
          </a:p>
        </p:txBody>
      </p:sp>
      <p:sp>
        <p:nvSpPr>
          <p:cNvPr id="9" name="Прямоугольник 8">
            <a:extLst>
              <a:ext uri="{FF2B5EF4-FFF2-40B4-BE49-F238E27FC236}">
                <a16:creationId xmlns="" xmlns:a16="http://schemas.microsoft.com/office/drawing/2014/main" id="{294E740A-A6A2-412B-A263-34086D6395BB}"/>
              </a:ext>
            </a:extLst>
          </p:cNvPr>
          <p:cNvSpPr/>
          <p:nvPr/>
        </p:nvSpPr>
        <p:spPr>
          <a:xfrm>
            <a:off x="7861299" y="2854110"/>
            <a:ext cx="2806700" cy="388959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Прямоугольник 7">
            <a:extLst>
              <a:ext uri="{FF2B5EF4-FFF2-40B4-BE49-F238E27FC236}">
                <a16:creationId xmlns="" xmlns:a16="http://schemas.microsoft.com/office/drawing/2014/main" id="{73AEF43C-E227-4831-8220-6170210AB536}"/>
              </a:ext>
            </a:extLst>
          </p:cNvPr>
          <p:cNvSpPr/>
          <p:nvPr/>
        </p:nvSpPr>
        <p:spPr>
          <a:xfrm>
            <a:off x="1498600" y="2844800"/>
            <a:ext cx="2794000" cy="38989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Прямоугольник: скругленные углы 4">
            <a:extLst>
              <a:ext uri="{FF2B5EF4-FFF2-40B4-BE49-F238E27FC236}">
                <a16:creationId xmlns="" xmlns:a16="http://schemas.microsoft.com/office/drawing/2014/main" id="{67056F55-6B16-4700-B9A5-5C3FE6EB0375}"/>
              </a:ext>
            </a:extLst>
          </p:cNvPr>
          <p:cNvSpPr/>
          <p:nvPr/>
        </p:nvSpPr>
        <p:spPr>
          <a:xfrm>
            <a:off x="4622800" y="2844800"/>
            <a:ext cx="2921000" cy="1149779"/>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7A18ADEC-EFDE-4B43-B937-BFC604E0EDE4}"/>
              </a:ext>
            </a:extLst>
          </p:cNvPr>
          <p:cNvSpPr>
            <a:spLocks noGrp="1"/>
          </p:cNvSpPr>
          <p:nvPr>
            <p:ph type="title"/>
          </p:nvPr>
        </p:nvSpPr>
        <p:spPr>
          <a:xfrm>
            <a:off x="4638371" y="2854110"/>
            <a:ext cx="2915257" cy="1149779"/>
          </a:xfrm>
        </p:spPr>
        <p:txBody>
          <a:bodyPr>
            <a:normAutofit fontScale="90000"/>
          </a:bodyPr>
          <a:lstStyle/>
          <a:p>
            <a:pPr algn="ctr"/>
            <a:r>
              <a:rPr lang="kk-KZ" b="1" dirty="0">
                <a:solidFill>
                  <a:schemeClr val="tx1"/>
                </a:solidFill>
                <a:latin typeface="Times New Roman" panose="02020603050405020304" pitchFamily="18" charset="0"/>
                <a:cs typeface="Times New Roman" panose="02020603050405020304" pitchFamily="18" charset="0"/>
              </a:rPr>
              <a:t>Конфликт типологиясы</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914F88F-A523-4D7F-9DAD-72A3821A643B}"/>
              </a:ext>
            </a:extLst>
          </p:cNvPr>
          <p:cNvSpPr>
            <a:spLocks noGrp="1"/>
          </p:cNvSpPr>
          <p:nvPr>
            <p:ph idx="1"/>
          </p:nvPr>
        </p:nvSpPr>
        <p:spPr>
          <a:xfrm>
            <a:off x="6288833" y="322800"/>
            <a:ext cx="4485624" cy="2328747"/>
          </a:xfrm>
        </p:spPr>
        <p:style>
          <a:lnRef idx="1">
            <a:schemeClr val="accent2"/>
          </a:lnRef>
          <a:fillRef idx="2">
            <a:schemeClr val="accent2"/>
          </a:fillRef>
          <a:effectRef idx="1">
            <a:schemeClr val="accent2"/>
          </a:effectRef>
          <a:fontRef idx="minor">
            <a:schemeClr val="dk1"/>
          </a:fontRef>
        </p:style>
        <p:txBody>
          <a:bodyPr>
            <a:normAutofit/>
          </a:bodyPr>
          <a:lstStyle/>
          <a:p>
            <a:pPr marL="0" lvl="0" indent="0">
              <a:lnSpc>
                <a:spcPct val="107000"/>
              </a:lnSpc>
              <a:spcAft>
                <a:spcPts val="800"/>
              </a:spcAft>
              <a:buNone/>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көрініс беруіне байланысты:</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айқын - </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анық көрінеді;</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жасырын – </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ашық көрінбейді, конфликтінің барын конфликт болған жақтар толық сезбейді.</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b="1" dirty="0"/>
          </a:p>
        </p:txBody>
      </p:sp>
      <p:sp>
        <p:nvSpPr>
          <p:cNvPr id="4" name="Объект 2">
            <a:extLst>
              <a:ext uri="{FF2B5EF4-FFF2-40B4-BE49-F238E27FC236}">
                <a16:creationId xmlns="" xmlns:a16="http://schemas.microsoft.com/office/drawing/2014/main" id="{22BAAFDD-FF08-46AF-B4DD-5735E02E70D4}"/>
              </a:ext>
            </a:extLst>
          </p:cNvPr>
          <p:cNvSpPr txBox="1">
            <a:spLocks/>
          </p:cNvSpPr>
          <p:nvPr/>
        </p:nvSpPr>
        <p:spPr>
          <a:xfrm>
            <a:off x="1739900" y="325553"/>
            <a:ext cx="4356100" cy="23287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07000"/>
              </a:lnSpc>
              <a:spcAft>
                <a:spcPts val="800"/>
              </a:spcAft>
              <a:buNone/>
              <a:tabLst>
                <a:tab pos="457200" algn="l"/>
              </a:tabLst>
            </a:pP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көлемі бойынша: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локальды;</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глобальды. </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Wingdings 3" charset="2"/>
              <a:buNone/>
            </a:pPr>
            <a:endParaRPr lang="x-none" sz="2000" dirty="0">
              <a:latin typeface="Times New Roman" panose="02020603050405020304" pitchFamily="18" charset="0"/>
              <a:ea typeface="Times New Roman" panose="02020603050405020304" pitchFamily="18" charset="0"/>
            </a:endParaRPr>
          </a:p>
        </p:txBody>
      </p:sp>
      <p:sp>
        <p:nvSpPr>
          <p:cNvPr id="6" name="Объект 2">
            <a:extLst>
              <a:ext uri="{FF2B5EF4-FFF2-40B4-BE49-F238E27FC236}">
                <a16:creationId xmlns="" xmlns:a16="http://schemas.microsoft.com/office/drawing/2014/main" id="{EF6B43F6-F610-4C69-8F88-5EB870951EA4}"/>
              </a:ext>
            </a:extLst>
          </p:cNvPr>
          <p:cNvSpPr txBox="1">
            <a:spLocks/>
          </p:cNvSpPr>
          <p:nvPr/>
        </p:nvSpPr>
        <p:spPr>
          <a:xfrm>
            <a:off x="1498601" y="2844800"/>
            <a:ext cx="2806700" cy="4013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07000"/>
              </a:lnSpc>
              <a:spcAft>
                <a:spcPts val="800"/>
              </a:spcAft>
              <a:buNone/>
              <a:tabLst>
                <a:tab pos="457200" algn="l"/>
              </a:tabLst>
            </a:pP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мақсаты бойынша:</a:t>
            </a:r>
            <a:endParaRPr lang="x-none"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өзіндік </a:t>
            </a: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объективті қайшылықты шешпей, өзіндік мақсатпен кем дегенде конфликт болған бір жақтың ғана эмоционалды қысымдығын жою;</a:t>
            </a:r>
            <a:endParaRPr lang="x-none"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реалды </a:t>
            </a:r>
            <a:r>
              <a:rPr lang="kk-KZ"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өзіндік мақсатпен емес, арнайы белгілі-бір мақсатпен жетістікке жету.</a:t>
            </a:r>
            <a:endParaRPr lang="x-none"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x-none" b="1" dirty="0"/>
          </a:p>
        </p:txBody>
      </p:sp>
      <p:sp>
        <p:nvSpPr>
          <p:cNvPr id="7" name="Объект 2">
            <a:extLst>
              <a:ext uri="{FF2B5EF4-FFF2-40B4-BE49-F238E27FC236}">
                <a16:creationId xmlns="" xmlns:a16="http://schemas.microsoft.com/office/drawing/2014/main" id="{3944EF0C-F0B7-4C0A-B65C-505AA684F644}"/>
              </a:ext>
            </a:extLst>
          </p:cNvPr>
          <p:cNvSpPr txBox="1">
            <a:spLocks/>
          </p:cNvSpPr>
          <p:nvPr/>
        </p:nvSpPr>
        <p:spPr>
          <a:xfrm>
            <a:off x="7861299" y="2854110"/>
            <a:ext cx="2806700" cy="389889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lvl="0" indent="-342900">
              <a:lnSpc>
                <a:spcPct val="107000"/>
              </a:lnSpc>
              <a:spcAft>
                <a:spcPts val="800"/>
              </a:spcAft>
              <a:buFont typeface="Wingdings 3" panose="05040102010807070707" pitchFamily="18" charset="2"/>
              <a:buChar char=""/>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өзара іс-әрекеттің бағыты бойынша:</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тік</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түрлі иерархиялық құрылым сатысындағы субъектілер арасындағы конфликт;</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3" panose="05040102010807070707" pitchFamily="18" charset="2"/>
              <a:buChar char=""/>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көлденең</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бір иерархиялық  құрылым сатысындағы субъектілер арасындағы конфликт.</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Объект 2">
            <a:extLst>
              <a:ext uri="{FF2B5EF4-FFF2-40B4-BE49-F238E27FC236}">
                <a16:creationId xmlns="" xmlns:a16="http://schemas.microsoft.com/office/drawing/2014/main" id="{E68F0108-1064-4B26-9968-DB11AB88BF64}"/>
              </a:ext>
            </a:extLst>
          </p:cNvPr>
          <p:cNvSpPr txBox="1">
            <a:spLocks/>
          </p:cNvSpPr>
          <p:nvPr/>
        </p:nvSpPr>
        <p:spPr>
          <a:xfrm>
            <a:off x="4746928" y="4154379"/>
            <a:ext cx="2806700" cy="25893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kk-KZ" sz="2000" dirty="0">
                <a:solidFill>
                  <a:schemeClr val="tx1"/>
                </a:solidFill>
                <a:effectLst/>
                <a:latin typeface="Times New Roman" panose="02020603050405020304" pitchFamily="18" charset="0"/>
                <a:ea typeface="Times New Roman" panose="02020603050405020304" pitchFamily="18" charset="0"/>
              </a:rPr>
              <a:t>7) қайшылық сипаты бойынша:</a:t>
            </a:r>
            <a:endParaRPr lang="x-none" sz="20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kk-KZ" sz="2000" dirty="0">
                <a:solidFill>
                  <a:schemeClr val="tx1"/>
                </a:solidFill>
                <a:effectLst/>
                <a:latin typeface="Times New Roman" panose="02020603050405020304" pitchFamily="18" charset="0"/>
                <a:ea typeface="Times New Roman" panose="02020603050405020304" pitchFamily="18" charset="0"/>
              </a:rPr>
              <a:t>	- </a:t>
            </a:r>
            <a:r>
              <a:rPr lang="kk-KZ" sz="2000" i="1" dirty="0">
                <a:solidFill>
                  <a:schemeClr val="tx1"/>
                </a:solidFill>
                <a:effectLst/>
                <a:latin typeface="Times New Roman" panose="02020603050405020304" pitchFamily="18" charset="0"/>
                <a:ea typeface="Times New Roman" panose="02020603050405020304" pitchFamily="18" charset="0"/>
              </a:rPr>
              <a:t>антогонистік;</a:t>
            </a:r>
            <a:endParaRPr lang="x-none" sz="20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kk-KZ" sz="2000" i="1" dirty="0">
                <a:solidFill>
                  <a:schemeClr val="tx1"/>
                </a:solidFill>
                <a:effectLst/>
                <a:latin typeface="Times New Roman" panose="02020603050405020304" pitchFamily="18" charset="0"/>
                <a:ea typeface="Times New Roman" panose="02020603050405020304" pitchFamily="18" charset="0"/>
              </a:rPr>
              <a:t>	- антогонистік </a:t>
            </a:r>
            <a:r>
              <a:rPr lang="kk-KZ" sz="1800" i="1" dirty="0">
                <a:solidFill>
                  <a:schemeClr val="tx1"/>
                </a:solidFill>
                <a:effectLst/>
                <a:latin typeface="Times New Roman" panose="02020603050405020304" pitchFamily="18" charset="0"/>
                <a:ea typeface="Times New Roman" panose="02020603050405020304" pitchFamily="18" charset="0"/>
              </a:rPr>
              <a:t>емес</a:t>
            </a:r>
            <a:r>
              <a:rPr lang="kk-KZ" sz="1800" dirty="0">
                <a:solidFill>
                  <a:schemeClr val="tx1"/>
                </a:solidFill>
                <a:effectLst/>
                <a:latin typeface="Times New Roman" panose="02020603050405020304" pitchFamily="18" charset="0"/>
                <a:ea typeface="Times New Roman" panose="02020603050405020304" pitchFamily="18" charset="0"/>
              </a:rPr>
              <a:t>.</a:t>
            </a:r>
            <a:endParaRPr lang="x-none" b="1" dirty="0">
              <a:solidFill>
                <a:schemeClr val="tx1"/>
              </a:solidFill>
            </a:endParaRPr>
          </a:p>
        </p:txBody>
      </p:sp>
    </p:spTree>
    <p:extLst>
      <p:ext uri="{BB962C8B-B14F-4D97-AF65-F5344CB8AC3E}">
        <p14:creationId xmlns="" xmlns:p14="http://schemas.microsoft.com/office/powerpoint/2010/main" val="116260887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D4043BFF-084E-49A0-9138-B3246C8F5221}"/>
              </a:ext>
            </a:extLst>
          </p:cNvPr>
          <p:cNvSpPr/>
          <p:nvPr/>
        </p:nvSpPr>
        <p:spPr>
          <a:xfrm>
            <a:off x="7035800" y="1549398"/>
            <a:ext cx="4154488" cy="51959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5">
            <a:extLst>
              <a:ext uri="{FF2B5EF4-FFF2-40B4-BE49-F238E27FC236}">
                <a16:creationId xmlns="" xmlns:a16="http://schemas.microsoft.com/office/drawing/2014/main" id="{DF455597-43D1-4BD2-B495-9AD07AA4B2D2}"/>
              </a:ext>
            </a:extLst>
          </p:cNvPr>
          <p:cNvSpPr/>
          <p:nvPr/>
        </p:nvSpPr>
        <p:spPr>
          <a:xfrm>
            <a:off x="2589212" y="1549398"/>
            <a:ext cx="4154488" cy="51959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Прямоугольник 4">
            <a:extLst>
              <a:ext uri="{FF2B5EF4-FFF2-40B4-BE49-F238E27FC236}">
                <a16:creationId xmlns="" xmlns:a16="http://schemas.microsoft.com/office/drawing/2014/main" id="{E5957CE3-2139-4599-A212-3AF52905FA7D}"/>
              </a:ext>
            </a:extLst>
          </p:cNvPr>
          <p:cNvSpPr/>
          <p:nvPr/>
        </p:nvSpPr>
        <p:spPr>
          <a:xfrm>
            <a:off x="2589212" y="584200"/>
            <a:ext cx="8904288" cy="787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 xmlns:a16="http://schemas.microsoft.com/office/drawing/2014/main" id="{BC66FF9B-A704-4558-A054-12F435552CDB}"/>
              </a:ext>
            </a:extLst>
          </p:cNvPr>
          <p:cNvSpPr>
            <a:spLocks noGrp="1"/>
          </p:cNvSpPr>
          <p:nvPr>
            <p:ph type="title"/>
          </p:nvPr>
        </p:nvSpPr>
        <p:spPr>
          <a:xfrm>
            <a:off x="2589212" y="600919"/>
            <a:ext cx="8911687" cy="770681"/>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Конфликт типологиясы</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DBAE1CA-0775-44CE-9476-8151E706B536}"/>
              </a:ext>
            </a:extLst>
          </p:cNvPr>
          <p:cNvSpPr>
            <a:spLocks noGrp="1"/>
          </p:cNvSpPr>
          <p:nvPr>
            <p:ph idx="1"/>
          </p:nvPr>
        </p:nvSpPr>
        <p:spPr>
          <a:xfrm>
            <a:off x="2589212" y="1549399"/>
            <a:ext cx="4154488" cy="5195957"/>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kk-KZ" sz="2200" dirty="0">
                <a:effectLst/>
                <a:latin typeface="Times New Roman" panose="02020603050405020304" pitchFamily="18" charset="0"/>
                <a:ea typeface="Times New Roman" panose="02020603050405020304" pitchFamily="18" charset="0"/>
              </a:rPr>
              <a:t>	</a:t>
            </a:r>
            <a:r>
              <a:rPr lang="kk-KZ" sz="2200" dirty="0">
                <a:solidFill>
                  <a:schemeClr val="tx1"/>
                </a:solidFill>
                <a:effectLst/>
                <a:latin typeface="Times New Roman" panose="02020603050405020304" pitchFamily="18" charset="0"/>
                <a:ea typeface="Times New Roman" panose="02020603050405020304" pitchFamily="18" charset="0"/>
              </a:rPr>
              <a:t>8) аяқталып шешілуі бойынша:</a:t>
            </a:r>
            <a:endParaRPr lang="x-none" sz="22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kk-KZ" sz="2200" dirty="0">
                <a:solidFill>
                  <a:schemeClr val="tx1"/>
                </a:solidFill>
                <a:effectLst/>
                <a:latin typeface="Times New Roman" panose="02020603050405020304" pitchFamily="18" charset="0"/>
                <a:ea typeface="Times New Roman" panose="02020603050405020304" pitchFamily="18" charset="0"/>
              </a:rPr>
              <a:t>	-</a:t>
            </a:r>
            <a:r>
              <a:rPr lang="kk-KZ" sz="2200" i="1" dirty="0">
                <a:solidFill>
                  <a:schemeClr val="tx1"/>
                </a:solidFill>
                <a:effectLst/>
                <a:latin typeface="Times New Roman" panose="02020603050405020304" pitchFamily="18" charset="0"/>
                <a:ea typeface="Times New Roman" panose="02020603050405020304" pitchFamily="18" charset="0"/>
              </a:rPr>
              <a:t> толық аяқталған – </a:t>
            </a:r>
            <a:r>
              <a:rPr lang="kk-KZ" sz="2200" dirty="0">
                <a:solidFill>
                  <a:schemeClr val="tx1"/>
                </a:solidFill>
                <a:effectLst/>
                <a:latin typeface="Times New Roman" panose="02020603050405020304" pitchFamily="18" charset="0"/>
                <a:ea typeface="Times New Roman" panose="02020603050405020304" pitchFamily="18" charset="0"/>
              </a:rPr>
              <a:t>конфликтінің тоқтауы, түбегейлі қайта құрулар;</a:t>
            </a:r>
            <a:endParaRPr lang="x-none" sz="22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kk-KZ" sz="2200" dirty="0">
                <a:solidFill>
                  <a:schemeClr val="tx1"/>
                </a:solidFill>
                <a:effectLst/>
                <a:latin typeface="Times New Roman" panose="02020603050405020304" pitchFamily="18" charset="0"/>
                <a:ea typeface="Times New Roman" panose="02020603050405020304" pitchFamily="18" charset="0"/>
              </a:rPr>
              <a:t>	-</a:t>
            </a:r>
            <a:r>
              <a:rPr lang="kk-KZ" sz="2200" i="1" dirty="0">
                <a:solidFill>
                  <a:schemeClr val="tx1"/>
                </a:solidFill>
                <a:effectLst/>
                <a:latin typeface="Times New Roman" panose="02020603050405020304" pitchFamily="18" charset="0"/>
                <a:ea typeface="Times New Roman" panose="02020603050405020304" pitchFamily="18" charset="0"/>
              </a:rPr>
              <a:t>жартылай аяқталған – </a:t>
            </a:r>
            <a:r>
              <a:rPr lang="kk-KZ" sz="2200" dirty="0">
                <a:solidFill>
                  <a:schemeClr val="tx1"/>
                </a:solidFill>
                <a:effectLst/>
                <a:latin typeface="Times New Roman" panose="02020603050405020304" pitchFamily="18" charset="0"/>
                <a:ea typeface="Times New Roman" panose="02020603050405020304" pitchFamily="18" charset="0"/>
              </a:rPr>
              <a:t>тек сыртқы формасы ғана өзгереді де, ал ішкі қайшылықтар жалғасын тауып, сақталып қалады.</a:t>
            </a:r>
            <a:endParaRPr lang="x-none" sz="22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
        <p:nvSpPr>
          <p:cNvPr id="4" name="Объект 2">
            <a:extLst>
              <a:ext uri="{FF2B5EF4-FFF2-40B4-BE49-F238E27FC236}">
                <a16:creationId xmlns="" xmlns:a16="http://schemas.microsoft.com/office/drawing/2014/main" id="{BD95EB86-BC2C-4B66-B18A-9631690A5C91}"/>
              </a:ext>
            </a:extLst>
          </p:cNvPr>
          <p:cNvSpPr txBox="1">
            <a:spLocks/>
          </p:cNvSpPr>
          <p:nvPr/>
        </p:nvSpPr>
        <p:spPr>
          <a:xfrm>
            <a:off x="7035800" y="1549399"/>
            <a:ext cx="4154488" cy="519595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07000"/>
              </a:lnSpc>
              <a:spcAft>
                <a:spcPts val="800"/>
              </a:spcAft>
              <a:buNone/>
              <a:tabLst>
                <a:tab pos="457200" algn="l"/>
              </a:tabLst>
            </a:pP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 ішкі мазмұны бойынша: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рационалды – </a:t>
            </a: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іскерлік бақталастық, ресурстарды бөлу және басқаруды күшейту мен әлеуметтік құрылым сфераларын қамтиды;</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kk-KZ"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эмоционалды – </a:t>
            </a:r>
            <a:r>
              <a:rPr lang="kk-KZ"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агрессиялық қақтығыстар жолында конфликтідегі адамдардың бір-біріне деген зауқы көтермеушіліктері (немесе бірін-бірі жек көрушілігі).</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x-none" dirty="0"/>
          </a:p>
        </p:txBody>
      </p:sp>
    </p:spTree>
    <p:extLst>
      <p:ext uri="{BB962C8B-B14F-4D97-AF65-F5344CB8AC3E}">
        <p14:creationId xmlns="" xmlns:p14="http://schemas.microsoft.com/office/powerpoint/2010/main" val="35091905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79BB9AD2-82EA-4190-ADDF-A599E928312E}"/>
              </a:ext>
            </a:extLst>
          </p:cNvPr>
          <p:cNvSpPr/>
          <p:nvPr/>
        </p:nvSpPr>
        <p:spPr>
          <a:xfrm>
            <a:off x="2589212" y="2082800"/>
            <a:ext cx="8911686" cy="38284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скругленные верхние углы 3">
            <a:extLst>
              <a:ext uri="{FF2B5EF4-FFF2-40B4-BE49-F238E27FC236}">
                <a16:creationId xmlns="" xmlns:a16="http://schemas.microsoft.com/office/drawing/2014/main" id="{0EAF0BFB-9D84-4E7C-A2F2-72A8EEDE4035}"/>
              </a:ext>
            </a:extLst>
          </p:cNvPr>
          <p:cNvSpPr/>
          <p:nvPr/>
        </p:nvSpPr>
        <p:spPr>
          <a:xfrm>
            <a:off x="2589212" y="609600"/>
            <a:ext cx="8915400" cy="1282700"/>
          </a:xfrm>
          <a:prstGeom prst="round2Same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74AA62D5-B79A-4F97-933A-DE4A511F1CAC}"/>
              </a:ext>
            </a:extLst>
          </p:cNvPr>
          <p:cNvSpPr>
            <a:spLocks noGrp="1"/>
          </p:cNvSpPr>
          <p:nvPr>
            <p:ph type="title"/>
          </p:nvPr>
        </p:nvSpPr>
        <p:spPr/>
        <p:txBody>
          <a:bodyPr>
            <a:normAutofit/>
          </a:bodyPr>
          <a:lstStyle/>
          <a:p>
            <a:pPr algn="ctr"/>
            <a:r>
              <a:rPr lang="kk-KZ" sz="3200" dirty="0">
                <a:solidFill>
                  <a:schemeClr val="tx1"/>
                </a:solidFill>
                <a:effectLst/>
                <a:latin typeface="Times New Roman" panose="02020603050405020304" pitchFamily="18" charset="0"/>
                <a:ea typeface="Times New Roman" panose="02020603050405020304" pitchFamily="18" charset="0"/>
              </a:rPr>
              <a:t>Әлеуметтік қақтығысты талдаудаоның негізгі типтерін ажырату</a:t>
            </a:r>
            <a:r>
              <a:rPr lang="en-US" sz="3200" dirty="0">
                <a:solidFill>
                  <a:schemeClr val="tx1"/>
                </a:solidFill>
                <a:effectLst/>
                <a:latin typeface="Times New Roman" panose="02020603050405020304" pitchFamily="18" charset="0"/>
                <a:ea typeface="Times New Roman" panose="02020603050405020304" pitchFamily="18" charset="0"/>
              </a:rPr>
              <a:t>:</a:t>
            </a:r>
            <a:endParaRPr lang="x-none" sz="3200" dirty="0">
              <a:solidFill>
                <a:schemeClr val="tx1"/>
              </a:solidFill>
            </a:endParaRPr>
          </a:p>
        </p:txBody>
      </p:sp>
      <p:sp>
        <p:nvSpPr>
          <p:cNvPr id="3" name="Объект 2">
            <a:extLst>
              <a:ext uri="{FF2B5EF4-FFF2-40B4-BE49-F238E27FC236}">
                <a16:creationId xmlns="" xmlns:a16="http://schemas.microsoft.com/office/drawing/2014/main" id="{566CBA95-544B-4F42-91E4-4A97474DB3C3}"/>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152400" indent="0" algn="just">
              <a:buNone/>
            </a:pPr>
            <a:r>
              <a:rPr lang="kk-KZ" sz="2000" b="1" dirty="0">
                <a:solidFill>
                  <a:schemeClr val="tx1"/>
                </a:solidFill>
                <a:effectLst/>
                <a:latin typeface="Times New Roman" panose="02020603050405020304" pitchFamily="18" charset="0"/>
                <a:ea typeface="Times New Roman" panose="02020603050405020304" pitchFamily="18" charset="0"/>
              </a:rPr>
              <a:t>Құрылымдық - </a:t>
            </a:r>
            <a:r>
              <a:rPr lang="kk-KZ" sz="2000" dirty="0">
                <a:solidFill>
                  <a:schemeClr val="tx1"/>
                </a:solidFill>
                <a:effectLst/>
                <a:latin typeface="Times New Roman" panose="02020603050405020304" pitchFamily="18" charset="0"/>
                <a:ea typeface="Times New Roman" panose="02020603050405020304" pitchFamily="18" charset="0"/>
              </a:rPr>
              <a:t>әлеуметтік жүйенің дамуы мен қызымет етуімен байланысты әлеуметтік объектілеріндің қайта құрылуында пайда болатын қайшылықтар, олар мынандай жағдайларда пайда болады:</a:t>
            </a:r>
            <a:endParaRPr lang="x-none" sz="2000" dirty="0">
              <a:solidFill>
                <a:schemeClr val="tx1"/>
              </a:solidFill>
              <a:effectLst/>
              <a:latin typeface="Times New Roman" panose="02020603050405020304" pitchFamily="18" charset="0"/>
              <a:ea typeface="Times New Roman" panose="02020603050405020304" pitchFamily="18" charset="0"/>
            </a:endParaRPr>
          </a:p>
          <a:p>
            <a:pPr marL="457200" lvl="1" indent="0" algn="just">
              <a:buNone/>
              <a:tabLst>
                <a:tab pos="1181100" algn="l"/>
              </a:tabLst>
            </a:pPr>
            <a:r>
              <a:rPr lang="kk-KZ" sz="2000" dirty="0">
                <a:solidFill>
                  <a:schemeClr val="tx1"/>
                </a:solidFill>
                <a:effectLst/>
                <a:latin typeface="Times New Roman" panose="02020603050405020304" pitchFamily="18" charset="0"/>
                <a:ea typeface="Times New Roman" panose="02020603050405020304" pitchFamily="18" charset="0"/>
              </a:rPr>
              <a:t>Қоғам өзінің дамуында бір деңгейден екіншісіне өтекенде (аграрлы – индустриальды - посиндустриальды)</a:t>
            </a:r>
            <a:endParaRPr lang="x-none" sz="2000" dirty="0">
              <a:solidFill>
                <a:schemeClr val="tx1"/>
              </a:solidFill>
              <a:effectLst/>
              <a:latin typeface="Times New Roman" panose="02020603050405020304" pitchFamily="18" charset="0"/>
              <a:ea typeface="Times New Roman" panose="02020603050405020304" pitchFamily="18" charset="0"/>
            </a:endParaRPr>
          </a:p>
          <a:p>
            <a:pPr marL="457200" lvl="1" indent="0" algn="just">
              <a:buNone/>
              <a:tabLst>
                <a:tab pos="1181100" algn="l"/>
              </a:tabLst>
            </a:pPr>
            <a:r>
              <a:rPr lang="kk-KZ" sz="2000" dirty="0">
                <a:solidFill>
                  <a:schemeClr val="tx1"/>
                </a:solidFill>
                <a:effectLst/>
                <a:latin typeface="Times New Roman" panose="02020603050405020304" pitchFamily="18" charset="0"/>
                <a:ea typeface="Times New Roman" panose="02020603050405020304" pitchFamily="18" charset="0"/>
              </a:rPr>
              <a:t>Бір әлеуметтік жүйе екіншісін жоққа шығарғанда (феодализм – капитализм - социализм)</a:t>
            </a:r>
            <a:endParaRPr lang="x-none" sz="2000"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kk-KZ" sz="2000" dirty="0">
                <a:solidFill>
                  <a:schemeClr val="tx1"/>
                </a:solidFill>
                <a:effectLst/>
                <a:latin typeface="Times New Roman" panose="02020603050405020304" pitchFamily="18" charset="0"/>
                <a:ea typeface="Times New Roman" panose="02020603050405020304" pitchFamily="18" charset="0"/>
              </a:rPr>
              <a:t>       С.Бір саяси жүйе екіншісін жоққа шығарған кезде (олигархия –                                                                                                       </a:t>
            </a:r>
          </a:p>
          <a:p>
            <a:pPr marL="0" indent="0">
              <a:buNone/>
            </a:pPr>
            <a:r>
              <a:rPr lang="kk-KZ" sz="2000" dirty="0">
                <a:solidFill>
                  <a:schemeClr val="tx1"/>
                </a:solidFill>
                <a:latin typeface="Times New Roman" panose="02020603050405020304" pitchFamily="18" charset="0"/>
                <a:ea typeface="Times New Roman" panose="02020603050405020304" pitchFamily="18" charset="0"/>
              </a:rPr>
              <a:t>           </a:t>
            </a:r>
            <a:r>
              <a:rPr lang="kk-KZ" sz="2000" dirty="0">
                <a:solidFill>
                  <a:schemeClr val="tx1"/>
                </a:solidFill>
                <a:effectLst/>
                <a:latin typeface="Times New Roman" panose="02020603050405020304" pitchFamily="18" charset="0"/>
                <a:ea typeface="Times New Roman" panose="02020603050405020304" pitchFamily="18" charset="0"/>
              </a:rPr>
              <a:t>тоталитарлық – демократия )</a:t>
            </a:r>
            <a:endParaRPr lang="x-none" sz="2000" dirty="0">
              <a:solidFill>
                <a:schemeClr val="tx1"/>
              </a:solidFill>
            </a:endParaRPr>
          </a:p>
        </p:txBody>
      </p:sp>
    </p:spTree>
    <p:extLst>
      <p:ext uri="{BB962C8B-B14F-4D97-AF65-F5344CB8AC3E}">
        <p14:creationId xmlns="" xmlns:p14="http://schemas.microsoft.com/office/powerpoint/2010/main" val="20493175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 xmlns:a16="http://schemas.microsoft.com/office/drawing/2014/main" id="{AD87A577-FD0F-40D4-B9D5-C81AA89872FF}"/>
              </a:ext>
            </a:extLst>
          </p:cNvPr>
          <p:cNvSpPr/>
          <p:nvPr/>
        </p:nvSpPr>
        <p:spPr>
          <a:xfrm>
            <a:off x="7264400" y="4889500"/>
            <a:ext cx="33274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Прямоугольник 11">
            <a:extLst>
              <a:ext uri="{FF2B5EF4-FFF2-40B4-BE49-F238E27FC236}">
                <a16:creationId xmlns="" xmlns:a16="http://schemas.microsoft.com/office/drawing/2014/main" id="{CDA8121A-EE0B-49EB-9FA0-5EE9123EE1BF}"/>
              </a:ext>
            </a:extLst>
          </p:cNvPr>
          <p:cNvSpPr/>
          <p:nvPr/>
        </p:nvSpPr>
        <p:spPr>
          <a:xfrm>
            <a:off x="7277100" y="5397500"/>
            <a:ext cx="3327400" cy="35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Прямоугольник 12">
            <a:extLst>
              <a:ext uri="{FF2B5EF4-FFF2-40B4-BE49-F238E27FC236}">
                <a16:creationId xmlns="" xmlns:a16="http://schemas.microsoft.com/office/drawing/2014/main" id="{ADEFC446-526A-4DB6-AC45-ABB0EB661FF6}"/>
              </a:ext>
            </a:extLst>
          </p:cNvPr>
          <p:cNvSpPr/>
          <p:nvPr/>
        </p:nvSpPr>
        <p:spPr>
          <a:xfrm>
            <a:off x="7264400" y="5867400"/>
            <a:ext cx="3327400" cy="35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Прямоугольник 13">
            <a:extLst>
              <a:ext uri="{FF2B5EF4-FFF2-40B4-BE49-F238E27FC236}">
                <a16:creationId xmlns="" xmlns:a16="http://schemas.microsoft.com/office/drawing/2014/main" id="{72E372E9-01FC-4B7B-9E2E-6CD3CF3E5039}"/>
              </a:ext>
            </a:extLst>
          </p:cNvPr>
          <p:cNvSpPr/>
          <p:nvPr/>
        </p:nvSpPr>
        <p:spPr>
          <a:xfrm>
            <a:off x="7264400" y="6337300"/>
            <a:ext cx="33274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Прямоугольник 9">
            <a:extLst>
              <a:ext uri="{FF2B5EF4-FFF2-40B4-BE49-F238E27FC236}">
                <a16:creationId xmlns="" xmlns:a16="http://schemas.microsoft.com/office/drawing/2014/main" id="{8BD39A69-5A47-40AD-8686-174A45F62F29}"/>
              </a:ext>
            </a:extLst>
          </p:cNvPr>
          <p:cNvSpPr/>
          <p:nvPr/>
        </p:nvSpPr>
        <p:spPr>
          <a:xfrm>
            <a:off x="7264400" y="4432300"/>
            <a:ext cx="3327400" cy="35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Прямоугольник 7">
            <a:extLst>
              <a:ext uri="{FF2B5EF4-FFF2-40B4-BE49-F238E27FC236}">
                <a16:creationId xmlns="" xmlns:a16="http://schemas.microsoft.com/office/drawing/2014/main" id="{66A50325-CB74-4EE3-8E50-F2F463B38D77}"/>
              </a:ext>
            </a:extLst>
          </p:cNvPr>
          <p:cNvSpPr/>
          <p:nvPr/>
        </p:nvSpPr>
        <p:spPr>
          <a:xfrm>
            <a:off x="2589212" y="609600"/>
            <a:ext cx="8911687" cy="12827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Прямоугольник 6">
            <a:extLst>
              <a:ext uri="{FF2B5EF4-FFF2-40B4-BE49-F238E27FC236}">
                <a16:creationId xmlns="" xmlns:a16="http://schemas.microsoft.com/office/drawing/2014/main" id="{AAEFD61D-7940-4858-A18C-0DB7C3438E07}"/>
              </a:ext>
            </a:extLst>
          </p:cNvPr>
          <p:cNvSpPr/>
          <p:nvPr/>
        </p:nvSpPr>
        <p:spPr>
          <a:xfrm>
            <a:off x="2589212" y="2133600"/>
            <a:ext cx="8911687" cy="2057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5">
            <a:extLst>
              <a:ext uri="{FF2B5EF4-FFF2-40B4-BE49-F238E27FC236}">
                <a16:creationId xmlns="" xmlns:a16="http://schemas.microsoft.com/office/drawing/2014/main" id="{821CCD7D-2CF5-4D8D-826B-B5A0714451A1}"/>
              </a:ext>
            </a:extLst>
          </p:cNvPr>
          <p:cNvSpPr/>
          <p:nvPr/>
        </p:nvSpPr>
        <p:spPr>
          <a:xfrm>
            <a:off x="2589212" y="5334000"/>
            <a:ext cx="4103688" cy="482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D2AFEB97-044D-47A5-BFB6-9D9AC7EB2538}"/>
              </a:ext>
            </a:extLst>
          </p:cNvPr>
          <p:cNvSpPr>
            <a:spLocks noGrp="1"/>
          </p:cNvSpPr>
          <p:nvPr>
            <p:ph type="title"/>
          </p:nvPr>
        </p:nvSpPr>
        <p:spPr>
          <a:solidFill>
            <a:schemeClr val="tx1">
              <a:lumMod val="50000"/>
              <a:lumOff val="50000"/>
            </a:schemeClr>
          </a:solidFill>
        </p:spPr>
        <p:txBody>
          <a:bodyPr/>
          <a:lstStyle/>
          <a:p>
            <a:pPr algn="ctr"/>
            <a:r>
              <a:rPr lang="kk-KZ" sz="3600" b="1" dirty="0">
                <a:solidFill>
                  <a:schemeClr val="tx1"/>
                </a:solidFill>
                <a:effectLst/>
                <a:latin typeface="Times New Roman" panose="02020603050405020304" pitchFamily="18" charset="0"/>
                <a:ea typeface="Times New Roman" panose="02020603050405020304" pitchFamily="18" charset="0"/>
              </a:rPr>
              <a:t>Әлеуметтік қақтығысты талдаудаоның негізгі типтері</a:t>
            </a:r>
            <a:r>
              <a:rPr lang="en-US" sz="3600" b="1" dirty="0">
                <a:solidFill>
                  <a:schemeClr val="tx1"/>
                </a:solidFill>
                <a:effectLst/>
                <a:latin typeface="Times New Roman" panose="02020603050405020304" pitchFamily="18" charset="0"/>
                <a:ea typeface="Times New Roman" panose="02020603050405020304" pitchFamily="18" charset="0"/>
              </a:rPr>
              <a:t>:</a:t>
            </a:r>
            <a:endParaRPr lang="x-none" b="1" dirty="0">
              <a:solidFill>
                <a:schemeClr val="tx1"/>
              </a:solidFill>
            </a:endParaRPr>
          </a:p>
        </p:txBody>
      </p:sp>
      <p:sp>
        <p:nvSpPr>
          <p:cNvPr id="3" name="Объект 2">
            <a:extLst>
              <a:ext uri="{FF2B5EF4-FFF2-40B4-BE49-F238E27FC236}">
                <a16:creationId xmlns="" xmlns:a16="http://schemas.microsoft.com/office/drawing/2014/main" id="{1C0A0805-5CD4-40D8-BB83-9EE32FE10F3E}"/>
              </a:ext>
            </a:extLst>
          </p:cNvPr>
          <p:cNvSpPr>
            <a:spLocks noGrp="1"/>
          </p:cNvSpPr>
          <p:nvPr>
            <p:ph idx="1"/>
          </p:nvPr>
        </p:nvSpPr>
        <p:spPr>
          <a:xfrm>
            <a:off x="2589212" y="2133600"/>
            <a:ext cx="8915400" cy="2057400"/>
          </a:xfrm>
        </p:spPr>
        <p:style>
          <a:lnRef idx="1">
            <a:schemeClr val="accent2"/>
          </a:lnRef>
          <a:fillRef idx="2">
            <a:schemeClr val="accent2"/>
          </a:fillRef>
          <a:effectRef idx="1">
            <a:schemeClr val="accent2"/>
          </a:effectRef>
          <a:fontRef idx="minor">
            <a:schemeClr val="dk1"/>
          </a:fontRef>
        </p:style>
        <p:txBody>
          <a:bodyPr>
            <a:normAutofit/>
          </a:bodyPr>
          <a:lstStyle/>
          <a:p>
            <a:pPr indent="0" algn="just">
              <a:buNone/>
            </a:pPr>
            <a:r>
              <a:rPr lang="kk-KZ" sz="2000" b="1" dirty="0">
                <a:solidFill>
                  <a:schemeClr val="tx1"/>
                </a:solidFill>
                <a:effectLst/>
                <a:latin typeface="Times New Roman" panose="02020603050405020304" pitchFamily="18" charset="0"/>
                <a:ea typeface="Times New Roman" panose="02020603050405020304" pitchFamily="18" charset="0"/>
              </a:rPr>
              <a:t>Құрылымдық емес – </a:t>
            </a:r>
            <a:r>
              <a:rPr lang="kk-KZ" sz="2000" dirty="0">
                <a:solidFill>
                  <a:schemeClr val="tx1"/>
                </a:solidFill>
                <a:effectLst/>
                <a:latin typeface="Times New Roman" panose="02020603050405020304" pitchFamily="18" charset="0"/>
                <a:ea typeface="Times New Roman" panose="02020603050405020304" pitchFamily="18" charset="0"/>
              </a:rPr>
              <a:t>кездейсоқ немесе субъективті шарттанған, әлеуметтік жүйенің дамуы мен жүзеге асуының заңдылықтарына байланысты емес қайшылықтар. Олар биліктегі жеке құрылымның немесе тұлғаның қызыметінің дұрыс атқарылмауынан, тұлға аралық, әлеуметтік топ, қауымдастық арасындағы өзара қатынастардың шиеленісуінен туындайды.</a:t>
            </a:r>
            <a:endParaRPr lang="x-none"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723900" algn="l"/>
              </a:tabLst>
            </a:pPr>
            <a:endParaRPr lang="x-none" sz="20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
        <p:nvSpPr>
          <p:cNvPr id="4" name="Объект 2">
            <a:extLst>
              <a:ext uri="{FF2B5EF4-FFF2-40B4-BE49-F238E27FC236}">
                <a16:creationId xmlns="" xmlns:a16="http://schemas.microsoft.com/office/drawing/2014/main" id="{A4A6839C-F6F6-43EE-B221-0BA26CC31F30}"/>
              </a:ext>
            </a:extLst>
          </p:cNvPr>
          <p:cNvSpPr txBox="1">
            <a:spLocks/>
          </p:cNvSpPr>
          <p:nvPr/>
        </p:nvSpPr>
        <p:spPr>
          <a:xfrm>
            <a:off x="2589212" y="4991100"/>
            <a:ext cx="4116388" cy="8255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mj-lt"/>
              <a:buAutoNum type="arabicPeriod"/>
              <a:tabLst>
                <a:tab pos="723900" algn="l"/>
              </a:tabLst>
            </a:pPr>
            <a:endParaRPr lang="x-none" sz="2000" dirty="0">
              <a:latin typeface="Times New Roman" panose="02020603050405020304" pitchFamily="18" charset="0"/>
              <a:ea typeface="Times New Roman" panose="02020603050405020304" pitchFamily="18" charset="0"/>
            </a:endParaRPr>
          </a:p>
          <a:p>
            <a:pPr marL="0" indent="0">
              <a:buNone/>
            </a:pPr>
            <a:r>
              <a:rPr lang="kk-KZ" sz="2000" dirty="0">
                <a:solidFill>
                  <a:schemeClr val="tx1"/>
                </a:solidFill>
                <a:latin typeface="Times New Roman" panose="02020603050405020304" pitchFamily="18" charset="0"/>
                <a:cs typeface="Times New Roman" panose="02020603050405020304" pitchFamily="18" charset="0"/>
              </a:rPr>
              <a:t>Қайшылық факторларына қарай</a:t>
            </a:r>
            <a:r>
              <a:rPr lang="en-US"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p:txBody>
      </p:sp>
      <p:sp>
        <p:nvSpPr>
          <p:cNvPr id="9" name="Объект 2">
            <a:extLst>
              <a:ext uri="{FF2B5EF4-FFF2-40B4-BE49-F238E27FC236}">
                <a16:creationId xmlns="" xmlns:a16="http://schemas.microsoft.com/office/drawing/2014/main" id="{BCCA1ACB-E288-4283-A3A4-9F4787986D6B}"/>
              </a:ext>
            </a:extLst>
          </p:cNvPr>
          <p:cNvSpPr txBox="1">
            <a:spLocks/>
          </p:cNvSpPr>
          <p:nvPr/>
        </p:nvSpPr>
        <p:spPr>
          <a:xfrm>
            <a:off x="7264400" y="4419600"/>
            <a:ext cx="4116388" cy="2425700"/>
          </a:xfrm>
          <a:prstGeom prst="rect">
            <a:avLst/>
          </a:prstGeom>
          <a:ln>
            <a:solidFill>
              <a:schemeClr val="bg1"/>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lvl="0" indent="-342900">
              <a:lnSpc>
                <a:spcPct val="107000"/>
              </a:lnSpc>
              <a:spcAft>
                <a:spcPts val="800"/>
              </a:spcAft>
              <a:buFont typeface="+mj-lt"/>
              <a:buAutoNum type="arabicPeriod"/>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Экономикалық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Саяси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Мәдени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Этноұлттық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Тұрмыстық қайшылық</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mj-lt"/>
              <a:buAutoNum type="arabicPeriod"/>
              <a:tabLst>
                <a:tab pos="723900" algn="l"/>
              </a:tabLst>
            </a:pPr>
            <a:endParaRPr lang="x-none" sz="2000" dirty="0">
              <a:latin typeface="Times New Roman" panose="02020603050405020304" pitchFamily="18" charset="0"/>
              <a:ea typeface="Times New Roman" panose="02020603050405020304" pitchFamily="18" charset="0"/>
            </a:endParaRPr>
          </a:p>
        </p:txBody>
      </p:sp>
      <p:cxnSp>
        <p:nvCxnSpPr>
          <p:cNvPr id="16" name="Прямая со стрелкой 15">
            <a:extLst>
              <a:ext uri="{FF2B5EF4-FFF2-40B4-BE49-F238E27FC236}">
                <a16:creationId xmlns="" xmlns:a16="http://schemas.microsoft.com/office/drawing/2014/main" id="{10D95C4A-A453-4C34-A6BF-EE3B0968AB20}"/>
              </a:ext>
            </a:extLst>
          </p:cNvPr>
          <p:cNvCxnSpPr/>
          <p:nvPr/>
        </p:nvCxnSpPr>
        <p:spPr>
          <a:xfrm flipV="1">
            <a:off x="6692900" y="4610100"/>
            <a:ext cx="571500" cy="96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 xmlns:a16="http://schemas.microsoft.com/office/drawing/2014/main" id="{61FF8355-8463-4491-8755-9C2DC668F2EF}"/>
              </a:ext>
            </a:extLst>
          </p:cNvPr>
          <p:cNvCxnSpPr/>
          <p:nvPr/>
        </p:nvCxnSpPr>
        <p:spPr>
          <a:xfrm flipV="1">
            <a:off x="6686550" y="5073650"/>
            <a:ext cx="577850"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 xmlns:a16="http://schemas.microsoft.com/office/drawing/2014/main" id="{CCFFF175-6696-49B1-8128-F4615B515C0D}"/>
              </a:ext>
            </a:extLst>
          </p:cNvPr>
          <p:cNvCxnSpPr>
            <a:endCxn id="12" idx="1"/>
          </p:cNvCxnSpPr>
          <p:nvPr/>
        </p:nvCxnSpPr>
        <p:spPr>
          <a:xfrm>
            <a:off x="6692900" y="5575300"/>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 xmlns:a16="http://schemas.microsoft.com/office/drawing/2014/main" id="{18EC26F1-2295-46CF-A0D4-EEF35F97B356}"/>
              </a:ext>
            </a:extLst>
          </p:cNvPr>
          <p:cNvCxnSpPr/>
          <p:nvPr/>
        </p:nvCxnSpPr>
        <p:spPr>
          <a:xfrm>
            <a:off x="6692900" y="5588000"/>
            <a:ext cx="5715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 xmlns:a16="http://schemas.microsoft.com/office/drawing/2014/main" id="{872AD822-E989-4746-B649-CB6312D9A8E3}"/>
              </a:ext>
            </a:extLst>
          </p:cNvPr>
          <p:cNvCxnSpPr>
            <a:endCxn id="14" idx="1"/>
          </p:cNvCxnSpPr>
          <p:nvPr/>
        </p:nvCxnSpPr>
        <p:spPr>
          <a:xfrm>
            <a:off x="6692900" y="5575300"/>
            <a:ext cx="571500" cy="9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6632988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3C51A968-5380-4BB8-9A0C-DB45B173C446}"/>
              </a:ext>
            </a:extLst>
          </p:cNvPr>
          <p:cNvSpPr/>
          <p:nvPr/>
        </p:nvSpPr>
        <p:spPr>
          <a:xfrm>
            <a:off x="1701800" y="3302000"/>
            <a:ext cx="10058400" cy="33909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5">
            <a:extLst>
              <a:ext uri="{FF2B5EF4-FFF2-40B4-BE49-F238E27FC236}">
                <a16:creationId xmlns="" xmlns:a16="http://schemas.microsoft.com/office/drawing/2014/main" id="{73E42051-300D-4365-A0DB-F06C72CAE2E1}"/>
              </a:ext>
            </a:extLst>
          </p:cNvPr>
          <p:cNvSpPr/>
          <p:nvPr/>
        </p:nvSpPr>
        <p:spPr>
          <a:xfrm>
            <a:off x="2253310" y="2133600"/>
            <a:ext cx="8915400" cy="8255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5" name="Прямоугольник 4">
            <a:extLst>
              <a:ext uri="{FF2B5EF4-FFF2-40B4-BE49-F238E27FC236}">
                <a16:creationId xmlns="" xmlns:a16="http://schemas.microsoft.com/office/drawing/2014/main" id="{A8360BA5-32A8-4837-84AC-04874B9DB127}"/>
              </a:ext>
            </a:extLst>
          </p:cNvPr>
          <p:cNvSpPr/>
          <p:nvPr/>
        </p:nvSpPr>
        <p:spPr>
          <a:xfrm>
            <a:off x="2271971" y="940577"/>
            <a:ext cx="8915400" cy="1041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4" name="Прямоугольник 3">
            <a:extLst>
              <a:ext uri="{FF2B5EF4-FFF2-40B4-BE49-F238E27FC236}">
                <a16:creationId xmlns="" xmlns:a16="http://schemas.microsoft.com/office/drawing/2014/main" id="{7ACA5B3D-5CFF-4B6C-82E8-D93CEF0C65B0}"/>
              </a:ext>
            </a:extLst>
          </p:cNvPr>
          <p:cNvSpPr/>
          <p:nvPr/>
        </p:nvSpPr>
        <p:spPr>
          <a:xfrm>
            <a:off x="2160004" y="0"/>
            <a:ext cx="8915400" cy="736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372C38DA-7CD6-4DF6-85C1-CC3F8335DB5A}"/>
              </a:ext>
            </a:extLst>
          </p:cNvPr>
          <p:cNvSpPr>
            <a:spLocks noGrp="1"/>
          </p:cNvSpPr>
          <p:nvPr>
            <p:ph type="title"/>
          </p:nvPr>
        </p:nvSpPr>
        <p:spPr>
          <a:xfrm>
            <a:off x="2592925" y="0"/>
            <a:ext cx="8911687" cy="735496"/>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Қақтығыс субъектісі</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3457471-4F3F-4097-A34E-BEE9DCACAF3C}"/>
              </a:ext>
            </a:extLst>
          </p:cNvPr>
          <p:cNvSpPr>
            <a:spLocks noGrp="1"/>
          </p:cNvSpPr>
          <p:nvPr>
            <p:ph idx="1"/>
          </p:nvPr>
        </p:nvSpPr>
        <p:spPr>
          <a:xfrm>
            <a:off x="2836506" y="993913"/>
            <a:ext cx="8668106" cy="1965187"/>
          </a:xfrm>
        </p:spPr>
        <p:txBody>
          <a:bodyPr>
            <a:normAutofit/>
          </a:bodyPr>
          <a:lstStyle/>
          <a:p>
            <a:pPr algn="just"/>
            <a:r>
              <a:rPr lang="kk-KZ" sz="2100" b="1" dirty="0">
                <a:solidFill>
                  <a:schemeClr val="tx1"/>
                </a:solidFill>
                <a:effectLst/>
                <a:latin typeface="Times New Roman" panose="02020603050405020304" pitchFamily="18" charset="0"/>
                <a:ea typeface="Times New Roman" panose="02020603050405020304" pitchFamily="18" charset="0"/>
              </a:rPr>
              <a:t>Қақтығыс субъектісі – </a:t>
            </a:r>
            <a:r>
              <a:rPr lang="kk-KZ" sz="2100" dirty="0">
                <a:solidFill>
                  <a:schemeClr val="tx1"/>
                </a:solidFill>
                <a:effectLst/>
                <a:latin typeface="Times New Roman" panose="02020603050405020304" pitchFamily="18" charset="0"/>
                <a:ea typeface="Times New Roman" panose="02020603050405020304" pitchFamily="18" charset="0"/>
              </a:rPr>
              <a:t>қақтығысты оқиға құруға қабілетті, немесе қақтығысқа өз қызығушылығымен әсер ете алатын жеке адамды немесе әлеуметтік топ.</a:t>
            </a:r>
            <a:endParaRPr lang="x-none" sz="2100" dirty="0">
              <a:solidFill>
                <a:schemeClr val="tx1"/>
              </a:solidFill>
              <a:effectLst/>
              <a:latin typeface="Times New Roman" panose="02020603050405020304" pitchFamily="18" charset="0"/>
              <a:ea typeface="Times New Roman" panose="02020603050405020304" pitchFamily="18" charset="0"/>
            </a:endParaRPr>
          </a:p>
          <a:p>
            <a:pPr algn="just"/>
            <a:r>
              <a:rPr lang="kk-KZ" sz="2100" dirty="0">
                <a:solidFill>
                  <a:schemeClr val="tx1"/>
                </a:solidFill>
                <a:effectLst/>
                <a:latin typeface="Times New Roman" panose="02020603050405020304" pitchFamily="18" charset="0"/>
                <a:ea typeface="Times New Roman" panose="02020603050405020304" pitchFamily="18" charset="0"/>
              </a:rPr>
              <a:t>Қақтығыстық қатынастардың субъектілеріне байланысты, қақтығыстарды төмендегі түрлерге бөлеміз:</a:t>
            </a:r>
            <a:endParaRPr lang="x-none" sz="21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
        <p:nvSpPr>
          <p:cNvPr id="7" name="Стрелка: вниз 6">
            <a:extLst>
              <a:ext uri="{FF2B5EF4-FFF2-40B4-BE49-F238E27FC236}">
                <a16:creationId xmlns="" xmlns:a16="http://schemas.microsoft.com/office/drawing/2014/main" id="{706F8B4A-40C8-47A4-9C7B-AFBB25242488}"/>
              </a:ext>
            </a:extLst>
          </p:cNvPr>
          <p:cNvSpPr/>
          <p:nvPr/>
        </p:nvSpPr>
        <p:spPr>
          <a:xfrm>
            <a:off x="6659562" y="751509"/>
            <a:ext cx="774700" cy="258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Объект 2">
            <a:extLst>
              <a:ext uri="{FF2B5EF4-FFF2-40B4-BE49-F238E27FC236}">
                <a16:creationId xmlns="" xmlns:a16="http://schemas.microsoft.com/office/drawing/2014/main" id="{D0C6B0BF-113F-4D21-9866-2CAF6C679ABA}"/>
              </a:ext>
            </a:extLst>
          </p:cNvPr>
          <p:cNvSpPr txBox="1">
            <a:spLocks/>
          </p:cNvSpPr>
          <p:nvPr/>
        </p:nvSpPr>
        <p:spPr>
          <a:xfrm>
            <a:off x="1714500" y="3314700"/>
            <a:ext cx="10058400" cy="339089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lvl="0" indent="-342900">
              <a:lnSpc>
                <a:spcPct val="107000"/>
              </a:lnSpc>
              <a:spcAft>
                <a:spcPts val="800"/>
              </a:spcAft>
              <a:buFont typeface="+mj-lt"/>
              <a:buAutoNum type="arabicPeriod"/>
              <a:tabLst>
                <a:tab pos="457200" algn="l"/>
              </a:tabLst>
            </a:pPr>
            <a:r>
              <a:rPr lang="kk-K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Тұлға ішілік</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жеке адамның өзімен өзі келіспеуі. Адам психикалық көңіл күіне байланысты, рөлді дұрыс атқармауынан, басқадан шамадан тыс тәуелді болуынан туындайды.</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Тұлғаның топпен арасындағы қайшылығы </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тұлғаның топтан күткен, талап еткен және топта қалыптасқан мінез-құлықтары мен еңбек нормалары арасындағы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Топтар арасындағы</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қақтығыс жасаушылар әлеуметтік топтар болып табылады, бір-біріне сәйкес келмейтін мақсаттарды көзейтін, практикалық әрекеттері де бір-біріне сай келмейтін топтар арасындағы қайшылық.</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kk-K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тұлға аралық қайшылық</a:t>
            </a:r>
            <a:r>
              <a:rPr lang="kk-K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екі немесе одан да көп, немесе топтар арасындағы сәйкессіздік, бұл көбіне ұйымда пайда болады., психологияда оны конфликт типі ретінде қарастырады. Тұлға аралық қақтығыстар ұйымның, жеке ұжымның психологиялық атмосферасына әсер етеді.</a:t>
            </a:r>
            <a:endParaRPr lang="x-non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x-none" dirty="0"/>
          </a:p>
        </p:txBody>
      </p:sp>
      <p:sp>
        <p:nvSpPr>
          <p:cNvPr id="10" name="Стрелка: вниз 9">
            <a:extLst>
              <a:ext uri="{FF2B5EF4-FFF2-40B4-BE49-F238E27FC236}">
                <a16:creationId xmlns="" xmlns:a16="http://schemas.microsoft.com/office/drawing/2014/main" id="{0F03BF07-15AF-4B49-941B-43D742C32DC6}"/>
              </a:ext>
            </a:extLst>
          </p:cNvPr>
          <p:cNvSpPr/>
          <p:nvPr/>
        </p:nvSpPr>
        <p:spPr>
          <a:xfrm>
            <a:off x="6815931" y="2983395"/>
            <a:ext cx="461962" cy="317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 xmlns:p14="http://schemas.microsoft.com/office/powerpoint/2010/main" val="20438833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1F844AAC-47DE-4BD3-80A0-26B2B6341538}"/>
              </a:ext>
            </a:extLst>
          </p:cNvPr>
          <p:cNvSpPr/>
          <p:nvPr/>
        </p:nvSpPr>
        <p:spPr>
          <a:xfrm>
            <a:off x="1474237" y="2519264"/>
            <a:ext cx="10362163" cy="1328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3" name="Прямоугольник 2">
            <a:extLst>
              <a:ext uri="{FF2B5EF4-FFF2-40B4-BE49-F238E27FC236}">
                <a16:creationId xmlns="" xmlns:a16="http://schemas.microsoft.com/office/drawing/2014/main" id="{F576B309-6911-4B46-9F6F-BEE2DF587E1D}"/>
              </a:ext>
            </a:extLst>
          </p:cNvPr>
          <p:cNvSpPr/>
          <p:nvPr/>
        </p:nvSpPr>
        <p:spPr>
          <a:xfrm>
            <a:off x="2161591" y="628261"/>
            <a:ext cx="8928100" cy="7493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1B08A9B4-BF3A-4EC5-B2AD-658C2EA74A49}"/>
              </a:ext>
            </a:extLst>
          </p:cNvPr>
          <p:cNvSpPr>
            <a:spLocks noGrp="1"/>
          </p:cNvSpPr>
          <p:nvPr>
            <p:ph type="title"/>
          </p:nvPr>
        </p:nvSpPr>
        <p:spPr>
          <a:xfrm>
            <a:off x="2592925" y="624110"/>
            <a:ext cx="8911687" cy="747490"/>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Конфликтіні шешу жолдары</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94F60241-09CB-4B41-A2E8-B81E4B177713}"/>
              </a:ext>
            </a:extLst>
          </p:cNvPr>
          <p:cNvSpPr>
            <a:spLocks noGrp="1" noChangeArrowheads="1"/>
          </p:cNvSpPr>
          <p:nvPr>
            <p:ph idx="1"/>
          </p:nvPr>
        </p:nvSpPr>
        <p:spPr bwMode="auto">
          <a:xfrm>
            <a:off x="1492900" y="1631469"/>
            <a:ext cx="10380824" cy="1938992"/>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x-none"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Конфликтіні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шешу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бірнеше</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деңгейде</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болу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мүмкін</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бірақ</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солардың</a:t>
            </a: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маңыздыларына</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конфликтіні</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басқару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мен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конфликтіні</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шешу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болып</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табылады</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Конфликтіні</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басқару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бұл</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конфликт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қатысушыларының</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мінез-құлықтарын</a:t>
            </a:r>
            <a:r>
              <a:rPr kumimoji="0" lang="x-none" altLang="x-none"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коррекциялау</a:t>
            </a:r>
            <a:r>
              <a:rPr lang="ru-RU" altLang="x-none" sz="2000" b="1" dirty="0" smtClean="0">
                <a:solidFill>
                  <a:schemeClr val="tx1"/>
                </a:solidFill>
                <a:latin typeface="Times New Roman" panose="02020603050405020304" pitchFamily="18" charset="0"/>
                <a:cs typeface="Times New Roman" panose="02020603050405020304" pitchFamily="18" charset="0"/>
              </a:rPr>
              <a:t> </a:t>
            </a:r>
            <a:r>
              <a:rPr kumimoji="0" lang="x-none" altLang="x-none"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мен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мақсатқа</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бағытталған</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себептердің</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әсерін</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қалыпқа</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келтіру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Конфликтіні</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шешу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конфликт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қатысушыларының</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мақсаттарының</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өзгеруі</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немесе</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толықтай</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не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бір-бірден</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себептерін</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x-none" altLang="x-none"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шектеу</a:t>
            </a:r>
            <a:r>
              <a:rPr kumimoji="0" lang="x-none" altLang="x-none"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 xmlns:a16="http://schemas.microsoft.com/office/drawing/2014/main" id="{15EE4995-DA13-4315-9B83-C57B84CA5D8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66390" y="3601616"/>
            <a:ext cx="6361043" cy="3343275"/>
          </a:xfrm>
          <a:prstGeom prst="rect">
            <a:avLst/>
          </a:prstGeom>
        </p:spPr>
      </p:pic>
    </p:spTree>
    <p:extLst>
      <p:ext uri="{BB962C8B-B14F-4D97-AF65-F5344CB8AC3E}">
        <p14:creationId xmlns="" xmlns:p14="http://schemas.microsoft.com/office/powerpoint/2010/main" val="342759847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8BF1DF89-8C7A-433B-BF47-166D3DA2E7C0}"/>
              </a:ext>
            </a:extLst>
          </p:cNvPr>
          <p:cNvSpPr/>
          <p:nvPr/>
        </p:nvSpPr>
        <p:spPr>
          <a:xfrm>
            <a:off x="2589212" y="1803400"/>
            <a:ext cx="8911687" cy="13335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скругленные верхние углы 3">
            <a:extLst>
              <a:ext uri="{FF2B5EF4-FFF2-40B4-BE49-F238E27FC236}">
                <a16:creationId xmlns="" xmlns:a16="http://schemas.microsoft.com/office/drawing/2014/main" id="{D2919EBA-216C-438E-9C82-52BB1050FFD0}"/>
              </a:ext>
            </a:extLst>
          </p:cNvPr>
          <p:cNvSpPr/>
          <p:nvPr/>
        </p:nvSpPr>
        <p:spPr>
          <a:xfrm>
            <a:off x="2589212" y="609600"/>
            <a:ext cx="8915400" cy="762000"/>
          </a:xfrm>
          <a:prstGeom prst="round2Same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5C9179A1-B5E8-4572-BE1F-E8FE56CA7C77}"/>
              </a:ext>
            </a:extLst>
          </p:cNvPr>
          <p:cNvSpPr>
            <a:spLocks noGrp="1"/>
          </p:cNvSpPr>
          <p:nvPr>
            <p:ph type="title"/>
          </p:nvPr>
        </p:nvSpPr>
        <p:spPr>
          <a:xfrm>
            <a:off x="2592925" y="624110"/>
            <a:ext cx="8911687" cy="760190"/>
          </a:xfrm>
          <a:ln>
            <a:solidFill>
              <a:schemeClr val="tx1"/>
            </a:solidFill>
          </a:ln>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Қақтығысты шешудің әдістері</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D0BD352-A344-49BE-903A-8FFD946F9C1B}"/>
              </a:ext>
            </a:extLst>
          </p:cNvPr>
          <p:cNvSpPr>
            <a:spLocks noGrp="1"/>
          </p:cNvSpPr>
          <p:nvPr>
            <p:ph idx="1"/>
          </p:nvPr>
        </p:nvSpPr>
        <p:spPr>
          <a:xfrm>
            <a:off x="2589212" y="1816099"/>
            <a:ext cx="8915400" cy="1524259"/>
          </a:xfrm>
        </p:spPr>
        <p:style>
          <a:lnRef idx="1">
            <a:schemeClr val="accent2"/>
          </a:lnRef>
          <a:fillRef idx="2">
            <a:schemeClr val="accent2"/>
          </a:fillRef>
          <a:effectRef idx="1">
            <a:schemeClr val="accent2"/>
          </a:effectRef>
          <a:fontRef idx="minor">
            <a:schemeClr val="dk1"/>
          </a:fontRef>
        </p:style>
        <p:txBody>
          <a:bodyPr>
            <a:normAutofit/>
          </a:bodyPr>
          <a:lstStyle/>
          <a:p>
            <a:r>
              <a:rPr lang="kk-KZ" sz="2000" dirty="0">
                <a:solidFill>
                  <a:schemeClr val="tx1"/>
                </a:solidFill>
                <a:effectLst/>
                <a:latin typeface="Times New Roman" panose="02020603050405020304" pitchFamily="18" charset="0"/>
                <a:ea typeface="Times New Roman" panose="02020603050405020304" pitchFamily="18" charset="0"/>
              </a:rPr>
              <a:t>Конфликтіні басқарудың міндеті - оның өршуіне жол бермеу және оның теріс салдарларын азайту. Басқару субъектісі - конфликтіде болған екі жақтың бірі немесе конфликтіге араласпаған, бірақ оның реттелуіне қызығушылығы бар үшінші жақ болуы мүмкін. </a:t>
            </a:r>
            <a:endParaRPr lang="x-none" sz="2000" dirty="0">
              <a:solidFill>
                <a:schemeClr val="tx1"/>
              </a:solidFill>
            </a:endParaRPr>
          </a:p>
        </p:txBody>
      </p:sp>
      <p:pic>
        <p:nvPicPr>
          <p:cNvPr id="5" name="Рисунок 4">
            <a:extLst>
              <a:ext uri="{FF2B5EF4-FFF2-40B4-BE49-F238E27FC236}">
                <a16:creationId xmlns="" xmlns:a16="http://schemas.microsoft.com/office/drawing/2014/main" id="{15EE4995-DA13-4315-9B83-C57B84CA5D8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66390" y="3429000"/>
            <a:ext cx="6361043" cy="3515891"/>
          </a:xfrm>
          <a:prstGeom prst="rect">
            <a:avLst/>
          </a:prstGeom>
        </p:spPr>
      </p:pic>
    </p:spTree>
    <p:extLst>
      <p:ext uri="{BB962C8B-B14F-4D97-AF65-F5344CB8AC3E}">
        <p14:creationId xmlns="" xmlns:p14="http://schemas.microsoft.com/office/powerpoint/2010/main" val="22629927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22F15FCE-893C-4086-AD5F-2CC294109BD0}"/>
              </a:ext>
            </a:extLst>
          </p:cNvPr>
          <p:cNvSpPr/>
          <p:nvPr/>
        </p:nvSpPr>
        <p:spPr>
          <a:xfrm>
            <a:off x="2267446" y="622300"/>
            <a:ext cx="8388113" cy="812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F34FD851-14E8-4C51-91D4-FEC374146FA5}"/>
              </a:ext>
            </a:extLst>
          </p:cNvPr>
          <p:cNvSpPr>
            <a:spLocks noGrp="1"/>
          </p:cNvSpPr>
          <p:nvPr>
            <p:ph type="title"/>
          </p:nvPr>
        </p:nvSpPr>
        <p:spPr>
          <a:xfrm>
            <a:off x="1804629" y="605449"/>
            <a:ext cx="8911687" cy="810990"/>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Қақтығысты шешудің әдістері</a:t>
            </a:r>
            <a:r>
              <a:rPr lang="en-US" b="1" dirty="0">
                <a:solidFill>
                  <a:schemeClr val="tx1"/>
                </a:solidFill>
                <a:latin typeface="Times New Roman" panose="02020603050405020304" pitchFamily="18" charset="0"/>
                <a:cs typeface="Times New Roman" panose="02020603050405020304" pitchFamily="18" charset="0"/>
              </a:rPr>
              <a:t>:</a:t>
            </a:r>
            <a:endParaRPr lang="x-none" dirty="0">
              <a:solidFill>
                <a:schemeClr val="tx1"/>
              </a:solidFill>
            </a:endParaRPr>
          </a:p>
        </p:txBody>
      </p:sp>
      <p:sp>
        <p:nvSpPr>
          <p:cNvPr id="5" name="Прямоугольник 4">
            <a:extLst>
              <a:ext uri="{FF2B5EF4-FFF2-40B4-BE49-F238E27FC236}">
                <a16:creationId xmlns="" xmlns:a16="http://schemas.microsoft.com/office/drawing/2014/main" id="{47FB0AF7-C6D2-4F3C-A147-E7864507B648}"/>
              </a:ext>
            </a:extLst>
          </p:cNvPr>
          <p:cNvSpPr/>
          <p:nvPr/>
        </p:nvSpPr>
        <p:spPr>
          <a:xfrm>
            <a:off x="2271160" y="1524552"/>
            <a:ext cx="8911687" cy="484974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Объект 2">
            <a:extLst>
              <a:ext uri="{FF2B5EF4-FFF2-40B4-BE49-F238E27FC236}">
                <a16:creationId xmlns="" xmlns:a16="http://schemas.microsoft.com/office/drawing/2014/main" id="{7443BD3E-0151-4080-865B-767DC96CE683}"/>
              </a:ext>
            </a:extLst>
          </p:cNvPr>
          <p:cNvSpPr>
            <a:spLocks noGrp="1"/>
          </p:cNvSpPr>
          <p:nvPr>
            <p:ph idx="1"/>
          </p:nvPr>
        </p:nvSpPr>
        <p:spPr>
          <a:xfrm>
            <a:off x="690465" y="1537252"/>
            <a:ext cx="10692882" cy="483704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kk-KZ" sz="2200" dirty="0">
                <a:solidFill>
                  <a:schemeClr val="tx1"/>
                </a:solidFill>
                <a:effectLst/>
                <a:latin typeface="Times New Roman" panose="02020603050405020304" pitchFamily="18" charset="0"/>
                <a:ea typeface="Times New Roman" panose="02020603050405020304" pitchFamily="18" charset="0"/>
              </a:rPr>
              <a:t>1)</a:t>
            </a:r>
            <a:r>
              <a:rPr lang="kk-KZ" sz="2200" i="1" dirty="0">
                <a:solidFill>
                  <a:schemeClr val="tx1"/>
                </a:solidFill>
                <a:effectLst/>
                <a:latin typeface="Times New Roman" panose="02020603050405020304" pitchFamily="18" charset="0"/>
                <a:ea typeface="Times New Roman" panose="02020603050405020304" pitchFamily="18" charset="0"/>
              </a:rPr>
              <a:t> конфликтіден қашу әдісі</a:t>
            </a:r>
            <a:r>
              <a:rPr lang="kk-KZ" sz="2200" dirty="0">
                <a:solidFill>
                  <a:schemeClr val="tx1"/>
                </a:solidFill>
                <a:effectLst/>
                <a:latin typeface="Times New Roman" panose="02020603050405020304" pitchFamily="18" charset="0"/>
                <a:ea typeface="Times New Roman" panose="02020603050405020304" pitchFamily="18" charset="0"/>
              </a:rPr>
              <a:t> – бұл саяси аренадан немесе қызметтен кету, қарсыласпен кездесуден қашу және т.б. болуы мүмкін. Бірақ конфликтіден қашу оның жойылуын білдірмейді. </a:t>
            </a:r>
            <a:endParaRPr lang="x-none" sz="2200" dirty="0">
              <a:solidFill>
                <a:schemeClr val="tx1"/>
              </a:solidFill>
              <a:effectLst/>
              <a:latin typeface="Times New Roman" panose="02020603050405020304" pitchFamily="18" charset="0"/>
              <a:ea typeface="Times New Roman" panose="02020603050405020304" pitchFamily="18" charset="0"/>
            </a:endParaRPr>
          </a:p>
          <a:p>
            <a:pPr algn="just"/>
            <a:r>
              <a:rPr lang="kk-KZ" sz="2200" dirty="0">
                <a:solidFill>
                  <a:schemeClr val="tx1"/>
                </a:solidFill>
                <a:effectLst/>
                <a:latin typeface="Times New Roman" panose="02020603050405020304" pitchFamily="18" charset="0"/>
                <a:ea typeface="Times New Roman" panose="02020603050405020304" pitchFamily="18" charset="0"/>
              </a:rPr>
              <a:t>	2) </a:t>
            </a:r>
            <a:r>
              <a:rPr lang="kk-KZ" sz="2200" i="1" dirty="0">
                <a:solidFill>
                  <a:schemeClr val="tx1"/>
                </a:solidFill>
                <a:effectLst/>
                <a:latin typeface="Times New Roman" panose="02020603050405020304" pitchFamily="18" charset="0"/>
                <a:ea typeface="Times New Roman" panose="02020603050405020304" pitchFamily="18" charset="0"/>
              </a:rPr>
              <a:t>келісімге келу әдісі – </a:t>
            </a:r>
            <a:r>
              <a:rPr lang="kk-KZ" sz="2200" dirty="0">
                <a:solidFill>
                  <a:schemeClr val="tx1"/>
                </a:solidFill>
                <a:effectLst/>
                <a:latin typeface="Times New Roman" panose="02020603050405020304" pitchFamily="18" charset="0"/>
                <a:ea typeface="Times New Roman" panose="02020603050405020304" pitchFamily="18" charset="0"/>
              </a:rPr>
              <a:t>бұл зорлық көрсетуден қашуды, өзара түсінушілікке жетуді, келісімге келу, серіктестікке жол ашуды ұсынады.</a:t>
            </a:r>
            <a:endParaRPr lang="x-none" sz="2200" dirty="0">
              <a:solidFill>
                <a:schemeClr val="tx1"/>
              </a:solidFill>
              <a:effectLst/>
              <a:latin typeface="Times New Roman" panose="02020603050405020304" pitchFamily="18" charset="0"/>
              <a:ea typeface="Times New Roman" panose="02020603050405020304" pitchFamily="18" charset="0"/>
            </a:endParaRPr>
          </a:p>
          <a:p>
            <a:pPr algn="just"/>
            <a:r>
              <a:rPr lang="kk-KZ" sz="2200" dirty="0">
                <a:solidFill>
                  <a:schemeClr val="tx1"/>
                </a:solidFill>
                <a:effectLst/>
                <a:latin typeface="Times New Roman" panose="02020603050405020304" pitchFamily="18" charset="0"/>
                <a:ea typeface="Times New Roman" panose="02020603050405020304" pitchFamily="18" charset="0"/>
              </a:rPr>
              <a:t>	3) </a:t>
            </a:r>
            <a:r>
              <a:rPr lang="kk-KZ" sz="2200" i="1" dirty="0">
                <a:solidFill>
                  <a:schemeClr val="tx1"/>
                </a:solidFill>
                <a:effectLst/>
                <a:latin typeface="Times New Roman" panose="02020603050405020304" pitchFamily="18" charset="0"/>
                <a:ea typeface="Times New Roman" panose="02020603050405020304" pitchFamily="18" charset="0"/>
              </a:rPr>
              <a:t>делдал (посредник) салу әдісі – </a:t>
            </a:r>
            <a:r>
              <a:rPr lang="kk-KZ" sz="2200" dirty="0">
                <a:solidFill>
                  <a:schemeClr val="tx1"/>
                </a:solidFill>
                <a:effectLst/>
                <a:latin typeface="Times New Roman" panose="02020603050405020304" pitchFamily="18" charset="0"/>
                <a:ea typeface="Times New Roman" panose="02020603050405020304" pitchFamily="18" charset="0"/>
              </a:rPr>
              <a:t>бұл татуласу, достасу процедурасы. Практика көрсеткендей, сәтті таңдалған делдал тез арада конфликтіні реттей алады (бұл жағдайда делдалсыз конфликт өздігінен реттелуі мүмкін емес).</a:t>
            </a:r>
            <a:endParaRPr lang="x-none" sz="2200" dirty="0">
              <a:solidFill>
                <a:schemeClr val="tx1"/>
              </a:solidFill>
              <a:effectLst/>
              <a:latin typeface="Times New Roman" panose="02020603050405020304" pitchFamily="18" charset="0"/>
              <a:ea typeface="Times New Roman" panose="02020603050405020304" pitchFamily="18" charset="0"/>
            </a:endParaRPr>
          </a:p>
          <a:p>
            <a:pPr algn="just"/>
            <a:r>
              <a:rPr lang="kk-KZ" sz="2200" dirty="0">
                <a:solidFill>
                  <a:schemeClr val="tx1"/>
                </a:solidFill>
                <a:effectLst/>
                <a:latin typeface="Times New Roman" panose="02020603050405020304" pitchFamily="18" charset="0"/>
                <a:ea typeface="Times New Roman" panose="02020603050405020304" pitchFamily="18" charset="0"/>
              </a:rPr>
              <a:t>	4) </a:t>
            </a:r>
            <a:r>
              <a:rPr lang="kk-KZ" sz="2200" i="1" dirty="0">
                <a:solidFill>
                  <a:schemeClr val="tx1"/>
                </a:solidFill>
                <a:effectLst/>
                <a:latin typeface="Times New Roman" panose="02020603050405020304" pitchFamily="18" charset="0"/>
                <a:ea typeface="Times New Roman" panose="02020603050405020304" pitchFamily="18" charset="0"/>
              </a:rPr>
              <a:t>берілу әдісі – </a:t>
            </a:r>
            <a:r>
              <a:rPr lang="kk-KZ" sz="2200" dirty="0">
                <a:solidFill>
                  <a:schemeClr val="tx1"/>
                </a:solidFill>
                <a:effectLst/>
                <a:latin typeface="Times New Roman" panose="02020603050405020304" pitchFamily="18" charset="0"/>
                <a:ea typeface="Times New Roman" panose="02020603050405020304" pitchFamily="18" charset="0"/>
              </a:rPr>
              <a:t>бұл көп жағдайда өз позициясын беру дегенді білдіреді. «Өз позициясын берген» жақ уақыт өте күш, ресурс жинай отырып, өз пайдасына жоғалтқанын қайтаруды талап етуі мүмкін.</a:t>
            </a:r>
            <a:endParaRPr lang="x-none" sz="2200" dirty="0">
              <a:solidFill>
                <a:schemeClr val="tx1"/>
              </a:solidFill>
              <a:effectLst/>
              <a:latin typeface="Times New Roman" panose="02020603050405020304" pitchFamily="18" charset="0"/>
              <a:ea typeface="Times New Roman" panose="02020603050405020304" pitchFamily="18" charset="0"/>
            </a:endParaRPr>
          </a:p>
          <a:p>
            <a:pPr algn="just"/>
            <a:r>
              <a:rPr lang="kk-KZ" sz="2200" dirty="0">
                <a:solidFill>
                  <a:schemeClr val="tx1"/>
                </a:solidFill>
                <a:effectLst/>
                <a:latin typeface="Times New Roman" panose="02020603050405020304" pitchFamily="18" charset="0"/>
                <a:ea typeface="Times New Roman" panose="02020603050405020304" pitchFamily="18" charset="0"/>
              </a:rPr>
              <a:t>	5) </a:t>
            </a:r>
            <a:r>
              <a:rPr lang="kk-KZ" sz="2200" i="1" dirty="0">
                <a:solidFill>
                  <a:schemeClr val="tx1"/>
                </a:solidFill>
                <a:effectLst/>
                <a:latin typeface="Times New Roman" panose="02020603050405020304" pitchFamily="18" charset="0"/>
                <a:ea typeface="Times New Roman" panose="02020603050405020304" pitchFamily="18" charset="0"/>
              </a:rPr>
              <a:t>арбитаж әдісі – </a:t>
            </a:r>
            <a:r>
              <a:rPr lang="kk-KZ" sz="2200" dirty="0">
                <a:solidFill>
                  <a:schemeClr val="tx1"/>
                </a:solidFill>
                <a:effectLst/>
                <a:latin typeface="Times New Roman" panose="02020603050405020304" pitchFamily="18" charset="0"/>
                <a:ea typeface="Times New Roman" panose="02020603050405020304" pitchFamily="18" charset="0"/>
              </a:rPr>
              <a:t>қайшылықтарды қатаң түрде заң нормалары, халықаралық құқықпен басқару арқылы шешу.  </a:t>
            </a:r>
            <a:endParaRPr lang="x-none" sz="22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Tree>
    <p:extLst>
      <p:ext uri="{BB962C8B-B14F-4D97-AF65-F5344CB8AC3E}">
        <p14:creationId xmlns="" xmlns:p14="http://schemas.microsoft.com/office/powerpoint/2010/main" val="389742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FD625C-AF31-4E46-92C7-FF63FF77CB94}"/>
              </a:ext>
            </a:extLst>
          </p:cNvPr>
          <p:cNvSpPr>
            <a:spLocks noGrp="1"/>
          </p:cNvSpPr>
          <p:nvPr>
            <p:ph type="title"/>
          </p:nvPr>
        </p:nvSpPr>
        <p:spPr/>
        <p:txBody>
          <a:bodyPr/>
          <a:lstStyle/>
          <a:p>
            <a:pPr algn="ctr"/>
            <a:r>
              <a:rPr lang="kk-KZ"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Қорытынды</a:t>
            </a:r>
            <a:endParaRPr lang="x-none"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65B91A6-4143-4DD1-8931-3380A848CAB8}"/>
              </a:ext>
            </a:extLst>
          </p:cNvPr>
          <p:cNvSpPr>
            <a:spLocks noGrp="1"/>
          </p:cNvSpPr>
          <p:nvPr>
            <p:ph idx="1"/>
          </p:nvPr>
        </p:nvSpPr>
        <p:spPr>
          <a:xfrm>
            <a:off x="746449" y="2133600"/>
            <a:ext cx="10758163" cy="3777622"/>
          </a:xfrm>
        </p:spPr>
        <p:txBody>
          <a:bodyPr>
            <a:normAutofit/>
          </a:bodyPr>
          <a:lstStyle/>
          <a:p>
            <a:r>
              <a:rPr lang="kk-KZ" sz="3200" b="1" dirty="0" smtClean="0">
                <a:latin typeface="Times New Roman" panose="02020603050405020304" pitchFamily="18" charset="0"/>
                <a:cs typeface="Times New Roman" panose="02020603050405020304" pitchFamily="18" charset="0"/>
              </a:rPr>
              <a:t>    Қорытындылай </a:t>
            </a:r>
            <a:r>
              <a:rPr lang="kk-KZ" sz="3200" b="1" dirty="0">
                <a:latin typeface="Times New Roman" panose="02020603050405020304" pitchFamily="18" charset="0"/>
                <a:cs typeface="Times New Roman" panose="02020603050405020304" pitchFamily="18" charset="0"/>
              </a:rPr>
              <a:t>келе біз конфликт түсініг,қақтығыстың белгілері және салдары мен танысып,әлеуметтік қақтығыс түрлерін қарастырдық.Сонымен қатар конфликтінің шешу жоларын талдадық.</a:t>
            </a:r>
          </a:p>
        </p:txBody>
      </p:sp>
    </p:spTree>
    <p:extLst>
      <p:ext uri="{BB962C8B-B14F-4D97-AF65-F5344CB8AC3E}">
        <p14:creationId xmlns="" xmlns:p14="http://schemas.microsoft.com/office/powerpoint/2010/main" val="165805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F4259F68-A38B-411F-BBC8-55FCD6A8521D}"/>
              </a:ext>
            </a:extLst>
          </p:cNvPr>
          <p:cNvSpPr/>
          <p:nvPr/>
        </p:nvSpPr>
        <p:spPr>
          <a:xfrm>
            <a:off x="1462777" y="2133600"/>
            <a:ext cx="4818754" cy="34290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скругленные углы 3">
            <a:extLst>
              <a:ext uri="{FF2B5EF4-FFF2-40B4-BE49-F238E27FC236}">
                <a16:creationId xmlns="" xmlns:a16="http://schemas.microsoft.com/office/drawing/2014/main" id="{89EF1E37-3661-43D9-AEAF-986012FA0C57}"/>
              </a:ext>
            </a:extLst>
          </p:cNvPr>
          <p:cNvSpPr/>
          <p:nvPr/>
        </p:nvSpPr>
        <p:spPr>
          <a:xfrm>
            <a:off x="1462776" y="624110"/>
            <a:ext cx="10041835" cy="1280890"/>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08BD545A-DE2A-4286-8405-7900232A8223}"/>
              </a:ext>
            </a:extLst>
          </p:cNvPr>
          <p:cNvSpPr>
            <a:spLocks noGrp="1"/>
          </p:cNvSpPr>
          <p:nvPr>
            <p:ph type="title"/>
          </p:nvPr>
        </p:nvSpPr>
        <p:spPr>
          <a:xfrm>
            <a:off x="1462777" y="624110"/>
            <a:ext cx="10041835" cy="1280890"/>
          </a:xfrm>
        </p:spPr>
        <p:txBody>
          <a:bodyPr>
            <a:noAutofit/>
          </a:bodyPr>
          <a:lstStyle/>
          <a:p>
            <a:pPr algn="ctr"/>
            <a:r>
              <a:rPr lang="kk-KZ" sz="3200" b="1" dirty="0">
                <a:solidFill>
                  <a:schemeClr val="tx1"/>
                </a:solidFill>
                <a:effectLst/>
                <a:latin typeface="Times New Roman" panose="02020603050405020304" pitchFamily="18" charset="0"/>
                <a:ea typeface="Times New Roman" panose="02020603050405020304" pitchFamily="18" charset="0"/>
              </a:rPr>
              <a:t>Конфликт түсінігі, қақтығыстың белгілері, себептері, салдары</a:t>
            </a:r>
            <a:r>
              <a:rPr lang="x-none" sz="3200" b="1" dirty="0">
                <a:effectLst/>
                <a:latin typeface="Times New Roman" panose="02020603050405020304" pitchFamily="18" charset="0"/>
                <a:ea typeface="Times New Roman" panose="02020603050405020304" pitchFamily="18" charset="0"/>
              </a:rPr>
              <a:t/>
            </a:r>
            <a:br>
              <a:rPr lang="x-none" sz="3200" b="1" dirty="0">
                <a:effectLst/>
                <a:latin typeface="Times New Roman" panose="02020603050405020304" pitchFamily="18" charset="0"/>
                <a:ea typeface="Times New Roman" panose="02020603050405020304" pitchFamily="18" charset="0"/>
              </a:rPr>
            </a:br>
            <a:endParaRPr lang="x-none" sz="3200" b="1" dirty="0"/>
          </a:p>
        </p:txBody>
      </p:sp>
      <p:sp>
        <p:nvSpPr>
          <p:cNvPr id="3" name="Объект 2">
            <a:extLst>
              <a:ext uri="{FF2B5EF4-FFF2-40B4-BE49-F238E27FC236}">
                <a16:creationId xmlns="" xmlns:a16="http://schemas.microsoft.com/office/drawing/2014/main" id="{147EB019-7F44-44B2-A73D-356986BC80E5}"/>
              </a:ext>
            </a:extLst>
          </p:cNvPr>
          <p:cNvSpPr>
            <a:spLocks noGrp="1"/>
          </p:cNvSpPr>
          <p:nvPr>
            <p:ph idx="1"/>
          </p:nvPr>
        </p:nvSpPr>
        <p:spPr>
          <a:xfrm>
            <a:off x="1462777" y="2133600"/>
            <a:ext cx="4818753" cy="410029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36900" indent="0">
              <a:buNone/>
            </a:pPr>
            <a:r>
              <a:rPr lang="kk-KZ" sz="3200" dirty="0" smtClean="0">
                <a:solidFill>
                  <a:schemeClr val="tx1">
                    <a:lumMod val="95000"/>
                    <a:lumOff val="5000"/>
                  </a:schemeClr>
                </a:solidFill>
                <a:effectLst/>
                <a:latin typeface="Times New Roman" panose="02020603050405020304" pitchFamily="18" charset="0"/>
                <a:ea typeface="Calibri" panose="020F0502020204030204" pitchFamily="34" charset="0"/>
              </a:rPr>
              <a:t>    </a:t>
            </a:r>
          </a:p>
          <a:p>
            <a:pPr marL="36900" indent="0">
              <a:buNone/>
            </a:pPr>
            <a:r>
              <a:rPr lang="kk-KZ" sz="3200" dirty="0" smtClean="0">
                <a:solidFill>
                  <a:schemeClr val="tx1">
                    <a:lumMod val="95000"/>
                    <a:lumOff val="5000"/>
                  </a:schemeClr>
                </a:solidFill>
                <a:effectLst/>
                <a:latin typeface="Times New Roman" panose="02020603050405020304" pitchFamily="18" charset="0"/>
                <a:ea typeface="Calibri" panose="020F0502020204030204" pitchFamily="34" charset="0"/>
              </a:rPr>
              <a:t>ХХ </a:t>
            </a:r>
            <a:r>
              <a:rPr lang="kk-KZ" sz="3200" dirty="0">
                <a:solidFill>
                  <a:schemeClr val="tx1">
                    <a:lumMod val="95000"/>
                    <a:lumOff val="5000"/>
                  </a:schemeClr>
                </a:solidFill>
                <a:effectLst/>
                <a:latin typeface="Times New Roman" panose="02020603050405020304" pitchFamily="18" charset="0"/>
                <a:ea typeface="Calibri" panose="020F0502020204030204" pitchFamily="34" charset="0"/>
              </a:rPr>
              <a:t>ғасырдағы дау-дамайлар қаншама жанның опат болуына негізгі себеп болды. Екі бірдей дүние жүзілік соғыс 200-ден астам ірі ауқымды соғыстар, жергілікті әскери қақтығыстар, әкімшілдік-әміршілдік жүйе жанкештілерінің әрекеттері, тақ үшін болған таластар, өзін-өзі өлтіру сияқты дау-дамайдың барлық түрлері шамамен соңғы ғасырда 300 млн-ға дейін адам өмірін қиды, қаншама адамдардың тағдырын бұзды.</a:t>
            </a:r>
            <a:endParaRPr lang="x-none" sz="3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endParaRPr lang="x-none" dirty="0"/>
          </a:p>
        </p:txBody>
      </p:sp>
      <p:pic>
        <p:nvPicPr>
          <p:cNvPr id="6" name="Рисунок 5">
            <a:extLst>
              <a:ext uri="{FF2B5EF4-FFF2-40B4-BE49-F238E27FC236}">
                <a16:creationId xmlns="" xmlns:a16="http://schemas.microsoft.com/office/drawing/2014/main" id="{051E49DE-9D33-49B5-96C0-462CCC5D9A1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32611" y="2133600"/>
            <a:ext cx="4572000" cy="4080588"/>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 xmlns:p14="http://schemas.microsoft.com/office/powerpoint/2010/main" val="140333206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4DB0A2-B992-4B41-A3C2-06B0C382ABC4}"/>
              </a:ext>
            </a:extLst>
          </p:cNvPr>
          <p:cNvSpPr>
            <a:spLocks noGrp="1"/>
          </p:cNvSpPr>
          <p:nvPr>
            <p:ph type="title"/>
          </p:nvPr>
        </p:nvSpPr>
        <p:spPr/>
        <p:txBody>
          <a:bodyPr/>
          <a:lstStyle/>
          <a:p>
            <a:endParaRPr lang="x-none"/>
          </a:p>
        </p:txBody>
      </p:sp>
      <p:pic>
        <p:nvPicPr>
          <p:cNvPr id="5" name="Объект 4">
            <a:extLst>
              <a:ext uri="{FF2B5EF4-FFF2-40B4-BE49-F238E27FC236}">
                <a16:creationId xmlns="" xmlns:a16="http://schemas.microsoft.com/office/drawing/2014/main" id="{663D4C8C-F3E1-40CE-969C-7C13B044420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352011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3BE0680-F179-49D3-98E0-CBCD221A1F11}"/>
              </a:ext>
            </a:extLst>
          </p:cNvPr>
          <p:cNvSpPr/>
          <p:nvPr/>
        </p:nvSpPr>
        <p:spPr>
          <a:xfrm>
            <a:off x="1225691" y="1521528"/>
            <a:ext cx="5088835" cy="451605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6029528D-EFC4-4314-B2B2-24B003D370B6}"/>
              </a:ext>
            </a:extLst>
          </p:cNvPr>
          <p:cNvSpPr>
            <a:spLocks noGrp="1"/>
          </p:cNvSpPr>
          <p:nvPr>
            <p:ph type="title"/>
          </p:nvPr>
        </p:nvSpPr>
        <p:spPr>
          <a:xfrm>
            <a:off x="2592925" y="242596"/>
            <a:ext cx="8911687" cy="1154404"/>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Қақтығыс</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41B9D7A-2528-4B13-8E11-EB1EBD1C69AB}"/>
              </a:ext>
            </a:extLst>
          </p:cNvPr>
          <p:cNvSpPr>
            <a:spLocks noGrp="1"/>
          </p:cNvSpPr>
          <p:nvPr>
            <p:ph idx="1"/>
          </p:nvPr>
        </p:nvSpPr>
        <p:spPr>
          <a:xfrm>
            <a:off x="1268963" y="1540189"/>
            <a:ext cx="5281127" cy="4516054"/>
          </a:xfrm>
        </p:spPr>
        <p:style>
          <a:lnRef idx="1">
            <a:schemeClr val="accent2"/>
          </a:lnRef>
          <a:fillRef idx="2">
            <a:schemeClr val="accent2"/>
          </a:fillRef>
          <a:effectRef idx="1">
            <a:schemeClr val="accent2"/>
          </a:effectRef>
          <a:fontRef idx="minor">
            <a:schemeClr val="dk1"/>
          </a:fontRef>
        </p:style>
        <p:txBody>
          <a:bodyPr>
            <a:normAutofit/>
          </a:bodyPr>
          <a:lstStyle/>
          <a:p>
            <a:pPr marL="36900" indent="0" algn="just">
              <a:buNone/>
            </a:pPr>
            <a:r>
              <a:rPr lang="kk-KZ" sz="2400" dirty="0" smtClean="0">
                <a:solidFill>
                  <a:schemeClr val="tx1">
                    <a:lumMod val="95000"/>
                    <a:lumOff val="5000"/>
                  </a:schemeClr>
                </a:solidFill>
                <a:effectLst/>
                <a:latin typeface="Times New Roman" panose="02020603050405020304" pitchFamily="18" charset="0"/>
                <a:ea typeface="Calibri" panose="020F0502020204030204" pitchFamily="34" charset="0"/>
              </a:rPr>
              <a:t>       ХХ </a:t>
            </a:r>
            <a:r>
              <a:rPr lang="kk-KZ" sz="2400" dirty="0">
                <a:solidFill>
                  <a:schemeClr val="tx1">
                    <a:lumMod val="95000"/>
                    <a:lumOff val="5000"/>
                  </a:schemeClr>
                </a:solidFill>
                <a:effectLst/>
                <a:latin typeface="Times New Roman" panose="02020603050405020304" pitchFamily="18" charset="0"/>
                <a:ea typeface="Calibri" panose="020F0502020204030204" pitchFamily="34" charset="0"/>
              </a:rPr>
              <a:t>ғасырдағы дау-дамайлар қаншама жанның опат болуына негізгі себеп болды. Екі бірдей дүние жүзілік соғыс 200-ден астам ірі ауқымды соғыстар, жергілікті әскери қақтығыстар, әкімшілдік-әміршілдік жүйе жанкештілерінің әрекеттері, тақ үшін болған таластар, өзін-өзі өлтіру сияқты дау-дамайдың барлық түрлері шамамен соңғы ғасырда 300 млн-ға дейін адам өмірін қиды, қаншама адамдардың тағдырын бұзды.</a:t>
            </a:r>
            <a:endParaRPr lang="x-none" sz="24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marL="36900" indent="0">
              <a:buNone/>
            </a:pPr>
            <a:endParaRPr lang="x-none" dirty="0"/>
          </a:p>
        </p:txBody>
      </p:sp>
      <p:pic>
        <p:nvPicPr>
          <p:cNvPr id="13" name="Рисунок 12">
            <a:extLst>
              <a:ext uri="{FF2B5EF4-FFF2-40B4-BE49-F238E27FC236}">
                <a16:creationId xmlns="" xmlns:a16="http://schemas.microsoft.com/office/drawing/2014/main" id="{3BB198DB-BC79-461F-8C73-A04A35A414A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41977" y="1045028"/>
            <a:ext cx="4562636" cy="5393093"/>
          </a:xfrm>
          <a:prstGeom prst="rect">
            <a:avLst/>
          </a:prstGeom>
          <a:solidFill>
            <a:schemeClr val="accent2"/>
          </a:solidFill>
          <a:ln>
            <a:solidFill>
              <a:schemeClr val="accent1"/>
            </a:solidFill>
          </a:ln>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 xmlns:p14="http://schemas.microsoft.com/office/powerpoint/2010/main" val="39402910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 xmlns:a16="http://schemas.microsoft.com/office/drawing/2014/main" id="{8E0C1D29-DEEC-4B49-A924-DEE14BF570AD}"/>
              </a:ext>
            </a:extLst>
          </p:cNvPr>
          <p:cNvSpPr/>
          <p:nvPr/>
        </p:nvSpPr>
        <p:spPr>
          <a:xfrm>
            <a:off x="4890052" y="624110"/>
            <a:ext cx="4346713" cy="742803"/>
          </a:xfrm>
          <a:prstGeom prst="round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скругленные углы 5">
            <a:extLst>
              <a:ext uri="{FF2B5EF4-FFF2-40B4-BE49-F238E27FC236}">
                <a16:creationId xmlns="" xmlns:a16="http://schemas.microsoft.com/office/drawing/2014/main" id="{F3F3772C-5DBA-4FAE-942B-5C01FB3E06E2}"/>
              </a:ext>
            </a:extLst>
          </p:cNvPr>
          <p:cNvSpPr/>
          <p:nvPr/>
        </p:nvSpPr>
        <p:spPr>
          <a:xfrm>
            <a:off x="2589212" y="2120348"/>
            <a:ext cx="8911687" cy="128089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F15813EE-7E5B-46E8-9845-419304CBA3CA}"/>
              </a:ext>
            </a:extLst>
          </p:cNvPr>
          <p:cNvSpPr>
            <a:spLocks noGrp="1"/>
          </p:cNvSpPr>
          <p:nvPr>
            <p:ph type="title"/>
          </p:nvPr>
        </p:nvSpPr>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Қақтығыс мәселесі</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83AEB41-36BF-4302-AE22-D8D51C341469}"/>
              </a:ext>
            </a:extLst>
          </p:cNvPr>
          <p:cNvSpPr>
            <a:spLocks noGrp="1"/>
          </p:cNvSpPr>
          <p:nvPr>
            <p:ph idx="1"/>
          </p:nvPr>
        </p:nvSpPr>
        <p:spPr>
          <a:xfrm>
            <a:off x="2589212" y="2133600"/>
            <a:ext cx="8915400" cy="1449355"/>
          </a:xfrm>
        </p:spPr>
        <p:style>
          <a:lnRef idx="1">
            <a:schemeClr val="accent2"/>
          </a:lnRef>
          <a:fillRef idx="2">
            <a:schemeClr val="accent2"/>
          </a:fillRef>
          <a:effectRef idx="1">
            <a:schemeClr val="accent2"/>
          </a:effectRef>
          <a:fontRef idx="minor">
            <a:schemeClr val="dk1"/>
          </a:fontRef>
        </p:style>
        <p:txBody>
          <a:bodyPr/>
          <a:lstStyle/>
          <a:p>
            <a:r>
              <a:rPr lang="kk-KZ" sz="2000" b="1" dirty="0">
                <a:solidFill>
                  <a:schemeClr val="tx1"/>
                </a:solidFill>
                <a:effectLst/>
                <a:latin typeface="Times New Roman" panose="02020603050405020304" pitchFamily="18" charset="0"/>
                <a:ea typeface="Times New Roman" panose="02020603050405020304" pitchFamily="18" charset="0"/>
              </a:rPr>
              <a:t>Қақтығыс мәселесі</a:t>
            </a:r>
            <a:r>
              <a:rPr lang="kk-KZ" sz="2000" dirty="0">
                <a:solidFill>
                  <a:schemeClr val="tx1"/>
                </a:solidFill>
                <a:effectLst/>
                <a:latin typeface="Times New Roman" panose="02020603050405020304" pitchFamily="18" charset="0"/>
                <a:ea typeface="Times New Roman" panose="02020603050405020304" pitchFamily="18" charset="0"/>
              </a:rPr>
              <a:t> социологияда </a:t>
            </a:r>
            <a:r>
              <a:rPr lang="kk-KZ" sz="2000" b="1" dirty="0">
                <a:solidFill>
                  <a:schemeClr val="tx1"/>
                </a:solidFill>
                <a:effectLst/>
                <a:latin typeface="Times New Roman" panose="02020603050405020304" pitchFamily="18" charset="0"/>
                <a:ea typeface="Times New Roman" panose="02020603050405020304" pitchFamily="18" charset="0"/>
              </a:rPr>
              <a:t>макродеңгейде</a:t>
            </a:r>
            <a:r>
              <a:rPr lang="kk-KZ" sz="2000" dirty="0">
                <a:solidFill>
                  <a:schemeClr val="tx1"/>
                </a:solidFill>
                <a:effectLst/>
                <a:latin typeface="Times New Roman" panose="02020603050405020304" pitchFamily="18" charset="0"/>
                <a:ea typeface="Times New Roman" panose="02020603050405020304" pitchFamily="18" charset="0"/>
              </a:rPr>
              <a:t> (қоғамдағы социомәдени өзгерістер контексінде) де, </a:t>
            </a:r>
            <a:r>
              <a:rPr lang="kk-KZ" sz="2000" b="1" dirty="0">
                <a:solidFill>
                  <a:schemeClr val="tx1"/>
                </a:solidFill>
                <a:effectLst/>
                <a:latin typeface="Times New Roman" panose="02020603050405020304" pitchFamily="18" charset="0"/>
                <a:ea typeface="Times New Roman" panose="02020603050405020304" pitchFamily="18" charset="0"/>
              </a:rPr>
              <a:t>микродеңгейде</a:t>
            </a:r>
            <a:r>
              <a:rPr lang="kk-KZ" sz="2000" dirty="0">
                <a:solidFill>
                  <a:schemeClr val="tx1"/>
                </a:solidFill>
                <a:effectLst/>
                <a:latin typeface="Times New Roman" panose="02020603050405020304" pitchFamily="18" charset="0"/>
                <a:ea typeface="Times New Roman" panose="02020603050405020304" pitchFamily="18" charset="0"/>
              </a:rPr>
              <a:t> де (қарсы жақтар қызығушылықтарының қақтығысы байқалған жағдайда қақтығысты шешудің қолданбалы міндетінде) қарастырылады.</a:t>
            </a:r>
            <a:endParaRPr lang="x-none" sz="20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pic>
        <p:nvPicPr>
          <p:cNvPr id="4" name="Рисунок 3">
            <a:extLst>
              <a:ext uri="{FF2B5EF4-FFF2-40B4-BE49-F238E27FC236}">
                <a16:creationId xmlns="" xmlns:a16="http://schemas.microsoft.com/office/drawing/2014/main" id="{2BF0F7F3-3F5F-410B-A0A0-BF7A40ECD51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2642" y="3742553"/>
            <a:ext cx="5680146" cy="2922104"/>
          </a:xfrm>
          <a:prstGeom prst="rect">
            <a:avLst/>
          </a:prstGeom>
        </p:spPr>
        <p:style>
          <a:lnRef idx="1">
            <a:schemeClr val="accent6"/>
          </a:lnRef>
          <a:fillRef idx="3">
            <a:schemeClr val="accent6"/>
          </a:fillRef>
          <a:effectRef idx="2">
            <a:schemeClr val="accent6"/>
          </a:effectRef>
          <a:fontRef idx="minor">
            <a:schemeClr val="lt1"/>
          </a:fontRef>
        </p:style>
      </p:pic>
      <p:sp>
        <p:nvSpPr>
          <p:cNvPr id="8" name="Стрелка: вниз 7">
            <a:extLst>
              <a:ext uri="{FF2B5EF4-FFF2-40B4-BE49-F238E27FC236}">
                <a16:creationId xmlns="" xmlns:a16="http://schemas.microsoft.com/office/drawing/2014/main" id="{1A5DCE9B-1421-4120-9EFD-B2C1CDC0119F}"/>
              </a:ext>
            </a:extLst>
          </p:cNvPr>
          <p:cNvSpPr/>
          <p:nvPr/>
        </p:nvSpPr>
        <p:spPr>
          <a:xfrm>
            <a:off x="6791738" y="1380165"/>
            <a:ext cx="543339" cy="740183"/>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 xmlns:p14="http://schemas.microsoft.com/office/powerpoint/2010/main" val="34777165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противолежащие углы 5">
            <a:extLst>
              <a:ext uri="{FF2B5EF4-FFF2-40B4-BE49-F238E27FC236}">
                <a16:creationId xmlns="" xmlns:a16="http://schemas.microsoft.com/office/drawing/2014/main" id="{6B2BB682-D28B-4F4A-82AA-1BCA9E6D2FA2}"/>
              </a:ext>
            </a:extLst>
          </p:cNvPr>
          <p:cNvSpPr/>
          <p:nvPr/>
        </p:nvSpPr>
        <p:spPr>
          <a:xfrm>
            <a:off x="2589212" y="2130287"/>
            <a:ext cx="8915400" cy="3777622"/>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5" name="Прямоугольник: скругленные противолежащие углы 4">
            <a:extLst>
              <a:ext uri="{FF2B5EF4-FFF2-40B4-BE49-F238E27FC236}">
                <a16:creationId xmlns="" xmlns:a16="http://schemas.microsoft.com/office/drawing/2014/main" id="{77210732-A6E2-4E77-A862-7DBEEC277293}"/>
              </a:ext>
            </a:extLst>
          </p:cNvPr>
          <p:cNvSpPr/>
          <p:nvPr/>
        </p:nvSpPr>
        <p:spPr>
          <a:xfrm>
            <a:off x="2589212" y="609600"/>
            <a:ext cx="8915400" cy="1298713"/>
          </a:xfrm>
          <a:prstGeom prst="round2Diag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7D9A1122-E5D6-4CB2-BB13-FB8AA9E0C2B5}"/>
              </a:ext>
            </a:extLst>
          </p:cNvPr>
          <p:cNvSpPr>
            <a:spLocks noGrp="1"/>
          </p:cNvSpPr>
          <p:nvPr>
            <p:ph type="title"/>
          </p:nvPr>
        </p:nvSpPr>
        <p:spPr/>
        <p:txBody>
          <a:bodyPr>
            <a:normAutofit/>
          </a:bodyPr>
          <a:lstStyle/>
          <a:p>
            <a:pPr algn="ctr"/>
            <a:r>
              <a:rPr lang="kk-KZ" b="1" dirty="0">
                <a:solidFill>
                  <a:srgbClr val="FFFF00"/>
                </a:solidFill>
                <a:latin typeface="Times New Roman" panose="02020603050405020304" pitchFamily="18" charset="0"/>
                <a:cs typeface="Times New Roman" panose="02020603050405020304" pitchFamily="18" charset="0"/>
              </a:rPr>
              <a:t>Қақтығыс теориясы</a:t>
            </a:r>
            <a:endParaRPr lang="x-none"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9498DB0-E165-470A-98A2-757E2FDCA043}"/>
              </a:ext>
            </a:extLst>
          </p:cNvPr>
          <p:cNvSpPr>
            <a:spLocks noGrp="1"/>
          </p:cNvSpPr>
          <p:nvPr>
            <p:ph idx="1"/>
          </p:nvPr>
        </p:nvSpPr>
        <p:spPr>
          <a:xfrm>
            <a:off x="2902226" y="2133600"/>
            <a:ext cx="8602386" cy="3777622"/>
          </a:xfrm>
        </p:spPr>
        <p:txBody>
          <a:bodyPr/>
          <a:lstStyle/>
          <a:p>
            <a:pPr marL="0" indent="0">
              <a:buNone/>
            </a:pPr>
            <a:r>
              <a:rPr lang="kk-KZ" sz="2400" dirty="0" smtClean="0">
                <a:solidFill>
                  <a:schemeClr val="tx1"/>
                </a:solidFill>
                <a:effectLst/>
                <a:latin typeface="Times New Roman" panose="02020603050405020304" pitchFamily="18" charset="0"/>
                <a:ea typeface="Times New Roman" panose="02020603050405020304" pitchFamily="18" charset="0"/>
              </a:rPr>
              <a:t>   </a:t>
            </a:r>
          </a:p>
          <a:p>
            <a:pPr marL="0" indent="0">
              <a:buNone/>
            </a:pPr>
            <a:r>
              <a:rPr lang="kk-KZ" sz="2400" dirty="0" smtClean="0">
                <a:solidFill>
                  <a:schemeClr val="tx1"/>
                </a:solidFill>
                <a:effectLst/>
                <a:latin typeface="Times New Roman" panose="02020603050405020304" pitchFamily="18" charset="0"/>
                <a:ea typeface="Times New Roman" panose="02020603050405020304" pitchFamily="18" charset="0"/>
              </a:rPr>
              <a:t>     Қақтығыс </a:t>
            </a:r>
            <a:r>
              <a:rPr lang="kk-KZ" sz="2400" dirty="0">
                <a:solidFill>
                  <a:schemeClr val="tx1"/>
                </a:solidFill>
                <a:effectLst/>
                <a:latin typeface="Times New Roman" panose="02020603050405020304" pitchFamily="18" charset="0"/>
                <a:ea typeface="Times New Roman" panose="02020603050405020304" pitchFamily="18" charset="0"/>
              </a:rPr>
              <a:t>– қоғамдақ өмірдің табиғи құбылысы. Социологияда қақтығыс теориясын жасаушылар: </a:t>
            </a:r>
            <a:r>
              <a:rPr lang="kk-KZ" sz="2400" i="1" dirty="0">
                <a:solidFill>
                  <a:schemeClr val="tx1"/>
                </a:solidFill>
                <a:effectLst/>
                <a:latin typeface="Times New Roman" panose="02020603050405020304" pitchFamily="18" charset="0"/>
                <a:ea typeface="Times New Roman" panose="02020603050405020304" pitchFamily="18" charset="0"/>
              </a:rPr>
              <a:t>Г. Спенсер, Г.Зиммел, П.Сорокин, Л.Козер, Р:Дорендорф, Н.Смелсер </a:t>
            </a:r>
            <a:r>
              <a:rPr lang="kk-KZ" sz="2400" dirty="0">
                <a:solidFill>
                  <a:schemeClr val="tx1"/>
                </a:solidFill>
                <a:effectLst/>
                <a:latin typeface="Times New Roman" panose="02020603050405020304" pitchFamily="18" charset="0"/>
                <a:ea typeface="Times New Roman" panose="02020603050405020304" pitchFamily="18" charset="0"/>
              </a:rPr>
              <a:t>болды. Г.Зиммел «конфликт социологиясы» терминін ғылымға алғаш ендірді. Р.Дарендорф «Қоғамның конфликтілі моделін» жасады. Л,Козер – позитивті-функционалды конфликт концепциясын жасап, қоғамдық өмірдің негізінде – құрылымдық қақтығыс болатындығын айтты</a:t>
            </a:r>
            <a:r>
              <a:rPr lang="kk-KZ" sz="2400" u="sng" dirty="0">
                <a:solidFill>
                  <a:schemeClr val="tx1"/>
                </a:solidFill>
                <a:effectLst/>
                <a:latin typeface="Times New Roman" panose="02020603050405020304" pitchFamily="18" charset="0"/>
                <a:ea typeface="Times New Roman" panose="02020603050405020304" pitchFamily="18" charset="0"/>
              </a:rPr>
              <a:t>.</a:t>
            </a:r>
            <a:endParaRPr lang="x-none" sz="24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Tree>
    <p:extLst>
      <p:ext uri="{BB962C8B-B14F-4D97-AF65-F5344CB8AC3E}">
        <p14:creationId xmlns="" xmlns:p14="http://schemas.microsoft.com/office/powerpoint/2010/main" val="3971389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255416D5-F484-42D6-9FEA-6537EF4A23B4}"/>
              </a:ext>
            </a:extLst>
          </p:cNvPr>
          <p:cNvSpPr/>
          <p:nvPr/>
        </p:nvSpPr>
        <p:spPr>
          <a:xfrm>
            <a:off x="2589211" y="5009322"/>
            <a:ext cx="8911687" cy="130865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6" name="Прямоугольник 5">
            <a:extLst>
              <a:ext uri="{FF2B5EF4-FFF2-40B4-BE49-F238E27FC236}">
                <a16:creationId xmlns="" xmlns:a16="http://schemas.microsoft.com/office/drawing/2014/main" id="{B79228A8-9766-41A8-9199-48BD48176A92}"/>
              </a:ext>
            </a:extLst>
          </p:cNvPr>
          <p:cNvSpPr/>
          <p:nvPr/>
        </p:nvSpPr>
        <p:spPr>
          <a:xfrm>
            <a:off x="2589212" y="3564835"/>
            <a:ext cx="8911687" cy="130865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5" name="Прямоугольник: скругленные верхние углы 4">
            <a:extLst>
              <a:ext uri="{FF2B5EF4-FFF2-40B4-BE49-F238E27FC236}">
                <a16:creationId xmlns="" xmlns:a16="http://schemas.microsoft.com/office/drawing/2014/main" id="{FD36D1A4-B6F0-4ABE-9341-965A16EE35C7}"/>
              </a:ext>
            </a:extLst>
          </p:cNvPr>
          <p:cNvSpPr/>
          <p:nvPr/>
        </p:nvSpPr>
        <p:spPr>
          <a:xfrm>
            <a:off x="2589212" y="596348"/>
            <a:ext cx="8911687" cy="821635"/>
          </a:xfrm>
          <a:prstGeom prst="round2Same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3">
            <a:extLst>
              <a:ext uri="{FF2B5EF4-FFF2-40B4-BE49-F238E27FC236}">
                <a16:creationId xmlns="" xmlns:a16="http://schemas.microsoft.com/office/drawing/2014/main" id="{9D6592B6-2C79-4427-964A-33BA22AE1F8A}"/>
              </a:ext>
            </a:extLst>
          </p:cNvPr>
          <p:cNvSpPr/>
          <p:nvPr/>
        </p:nvSpPr>
        <p:spPr>
          <a:xfrm>
            <a:off x="2592925" y="2120348"/>
            <a:ext cx="8911687" cy="130865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29C72C19-CDD8-4A45-9880-0071333F7389}"/>
              </a:ext>
            </a:extLst>
          </p:cNvPr>
          <p:cNvSpPr>
            <a:spLocks noGrp="1"/>
          </p:cNvSpPr>
          <p:nvPr>
            <p:ph type="title"/>
          </p:nvPr>
        </p:nvSpPr>
        <p:spPr/>
        <p:txBody>
          <a:bodyPr/>
          <a:lstStyle/>
          <a:p>
            <a:pPr algn="ctr"/>
            <a:r>
              <a:rPr lang="ru-RU" b="1" i="0" dirty="0" err="1">
                <a:solidFill>
                  <a:schemeClr val="tx1"/>
                </a:solidFill>
                <a:effectLst/>
                <a:latin typeface="Times New Roman" panose="02020603050405020304" pitchFamily="18" charset="0"/>
                <a:cs typeface="Times New Roman" panose="02020603050405020304" pitchFamily="18" charset="0"/>
              </a:rPr>
              <a:t>Конфликтінің</a:t>
            </a:r>
            <a:r>
              <a:rPr lang="ru-RU" b="1" i="0" dirty="0">
                <a:solidFill>
                  <a:schemeClr val="tx1"/>
                </a:solidFill>
                <a:effectLst/>
                <a:latin typeface="Times New Roman" panose="02020603050405020304" pitchFamily="18" charset="0"/>
                <a:cs typeface="Times New Roman" panose="02020603050405020304" pitchFamily="18" charset="0"/>
              </a:rPr>
              <a:t> </a:t>
            </a:r>
            <a:r>
              <a:rPr lang="ru-RU" b="1" i="0" dirty="0" err="1">
                <a:solidFill>
                  <a:schemeClr val="tx1"/>
                </a:solidFill>
                <a:effectLst/>
                <a:latin typeface="Times New Roman" panose="02020603050405020304" pitchFamily="18" charset="0"/>
                <a:cs typeface="Times New Roman" panose="02020603050405020304" pitchFamily="18" charset="0"/>
              </a:rPr>
              <a:t>түрлері</a:t>
            </a:r>
            <a:r>
              <a:rPr lang="en-US" b="1" i="0" dirty="0">
                <a:solidFill>
                  <a:schemeClr val="tx1"/>
                </a:solidFill>
                <a:effectLst/>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B7558D39-56F5-4DD7-9BC8-3CDCE73048E3}"/>
              </a:ext>
            </a:extLst>
          </p:cNvPr>
          <p:cNvSpPr>
            <a:spLocks noGrp="1"/>
          </p:cNvSpPr>
          <p:nvPr>
            <p:ph idx="1"/>
          </p:nvPr>
        </p:nvSpPr>
        <p:spPr>
          <a:xfrm>
            <a:off x="2743200" y="2133600"/>
            <a:ext cx="8761412" cy="3777622"/>
          </a:xfrm>
        </p:spPr>
        <p:txBody>
          <a:bodyPr>
            <a:normAutofit fontScale="85000" lnSpcReduction="20000"/>
          </a:bodyPr>
          <a:lstStyle/>
          <a:p>
            <a:pPr marL="0" indent="0" algn="just">
              <a:buNone/>
            </a:pPr>
            <a:r>
              <a:rPr lang="ru-RU" sz="2000" b="1" i="0"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sz="2000" b="1" i="0" dirty="0" err="1" smtClean="0">
                <a:solidFill>
                  <a:schemeClr val="tx1"/>
                </a:solidFill>
                <a:effectLst/>
                <a:latin typeface="Times New Roman" panose="02020603050405020304" pitchFamily="18" charset="0"/>
                <a:cs typeface="Times New Roman" panose="02020603050405020304" pitchFamily="18" charset="0"/>
              </a:rPr>
              <a:t>Когнитивті</a:t>
            </a:r>
            <a:r>
              <a:rPr lang="ru-RU" sz="2000" b="1" i="0" dirty="0" smtClean="0">
                <a:solidFill>
                  <a:schemeClr val="tx1"/>
                </a:solidFill>
                <a:effectLst/>
                <a:latin typeface="Times New Roman" panose="02020603050405020304" pitchFamily="18" charset="0"/>
                <a:cs typeface="Times New Roman" panose="02020603050405020304" pitchFamily="18" charset="0"/>
              </a:rPr>
              <a:t> </a:t>
            </a:r>
            <a:r>
              <a:rPr lang="ru-RU" sz="2000" b="1" i="0" dirty="0">
                <a:solidFill>
                  <a:schemeClr val="tx1"/>
                </a:solidFill>
                <a:effectLst/>
                <a:latin typeface="Times New Roman" panose="02020603050405020304" pitchFamily="18" charset="0"/>
                <a:cs typeface="Times New Roman" panose="02020603050405020304" pitchFamily="18" charset="0"/>
              </a:rPr>
              <a:t>сфера: </a:t>
            </a:r>
            <a:r>
              <a:rPr lang="ru-RU" sz="2000" b="0" i="0" dirty="0">
                <a:solidFill>
                  <a:schemeClr val="tx1"/>
                </a:solidFill>
                <a:effectLst/>
                <a:latin typeface="Times New Roman" panose="02020603050405020304" pitchFamily="18" charset="0"/>
                <a:cs typeface="Times New Roman" panose="02020603050405020304" pitchFamily="18" charset="0"/>
              </a:rPr>
              <a:t>«Мен </a:t>
            </a:r>
            <a:r>
              <a:rPr lang="ru-RU" sz="2000" b="0" i="0" dirty="0" err="1">
                <a:solidFill>
                  <a:schemeClr val="tx1"/>
                </a:solidFill>
                <a:effectLst/>
                <a:latin typeface="Times New Roman" panose="02020603050405020304" pitchFamily="18" charset="0"/>
                <a:cs typeface="Times New Roman" panose="02020603050405020304" pitchFamily="18" charset="0"/>
              </a:rPr>
              <a:t>бейнесінің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қайшылығы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өзін-өзі бағалаудың төмендеуі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өз күйін психологиялық дағдарыс</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шешім</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қабылдаудың кідірісі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ретінде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ұғыну</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құндылықты таңдау мәселесінің болуын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субьективті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мойындау</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субьект</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бұрынырақ басшылыққа алған мотивтер</a:t>
            </a:r>
            <a:r>
              <a:rPr lang="ru-RU" sz="2000" b="0" i="0" dirty="0">
                <a:solidFill>
                  <a:schemeClr val="tx1"/>
                </a:solidFill>
                <a:effectLst/>
                <a:latin typeface="Times New Roman" panose="02020603050405020304" pitchFamily="18" charset="0"/>
                <a:cs typeface="Times New Roman" panose="02020603050405020304" pitchFamily="18" charset="0"/>
              </a:rPr>
              <a:t> мен </a:t>
            </a:r>
            <a:r>
              <a:rPr lang="ru-RU" sz="2000" b="0" i="0" dirty="0" err="1">
                <a:solidFill>
                  <a:schemeClr val="tx1"/>
                </a:solidFill>
                <a:effectLst/>
                <a:latin typeface="Times New Roman" panose="02020603050405020304" pitchFamily="18" charset="0"/>
                <a:cs typeface="Times New Roman" panose="02020603050405020304" pitchFamily="18" charset="0"/>
              </a:rPr>
              <a:t>принциптердің шынайылығына күмәндану</a:t>
            </a:r>
            <a:r>
              <a:rPr lang="ru-RU" sz="2000" b="0" i="0" dirty="0">
                <a:solidFill>
                  <a:schemeClr val="tx1"/>
                </a:solidFill>
                <a:effectLst/>
                <a:latin typeface="Times New Roman" panose="02020603050405020304" pitchFamily="18" charset="0"/>
                <a:cs typeface="Times New Roman" panose="02020603050405020304" pitchFamily="18" charset="0"/>
              </a:rPr>
              <a:t>.</a:t>
            </a:r>
          </a:p>
          <a:p>
            <a:pPr marL="0" indent="0" algn="just">
              <a:buNone/>
            </a:pPr>
            <a:r>
              <a:rPr lang="ru-RU" sz="2000" b="0" i="0" dirty="0">
                <a:solidFill>
                  <a:schemeClr val="tx1"/>
                </a:solidFill>
                <a:effectLst/>
                <a:latin typeface="Times New Roman" panose="02020603050405020304" pitchFamily="18" charset="0"/>
                <a:cs typeface="Times New Roman" panose="02020603050405020304" pitchFamily="18" charset="0"/>
              </a:rPr>
              <a:t>  </a:t>
            </a:r>
          </a:p>
          <a:p>
            <a:pPr marL="0" indent="0" algn="just">
              <a:buNone/>
            </a:pPr>
            <a:endParaRPr lang="ru-RU" sz="2000" b="1" i="0" dirty="0">
              <a:solidFill>
                <a:schemeClr val="tx1"/>
              </a:solidFill>
              <a:effectLst/>
              <a:latin typeface="Times New Roman" panose="02020603050405020304" pitchFamily="18" charset="0"/>
              <a:cs typeface="Times New Roman" panose="02020603050405020304" pitchFamily="18" charset="0"/>
            </a:endParaRPr>
          </a:p>
          <a:p>
            <a:pPr marL="0" indent="0" algn="just">
              <a:buNone/>
            </a:pPr>
            <a:r>
              <a:rPr lang="ru-RU" sz="2000" b="1" i="0" dirty="0" err="1">
                <a:solidFill>
                  <a:schemeClr val="tx1"/>
                </a:solidFill>
                <a:effectLst/>
                <a:latin typeface="Times New Roman" panose="02020603050405020304" pitchFamily="18" charset="0"/>
                <a:cs typeface="Times New Roman" panose="02020603050405020304" pitchFamily="18" charset="0"/>
              </a:rPr>
              <a:t>Эмоционалдық</a:t>
            </a:r>
            <a:r>
              <a:rPr lang="ru-RU" sz="2000" b="1" i="0" dirty="0">
                <a:solidFill>
                  <a:schemeClr val="tx1"/>
                </a:solidFill>
                <a:effectLst/>
                <a:latin typeface="Times New Roman" panose="02020603050405020304" pitchFamily="18" charset="0"/>
                <a:cs typeface="Times New Roman" panose="02020603050405020304" pitchFamily="18" charset="0"/>
              </a:rPr>
              <a:t> сфера: </a:t>
            </a:r>
            <a:r>
              <a:rPr lang="ru-RU" sz="2000" b="0" i="0" dirty="0" err="1">
                <a:solidFill>
                  <a:schemeClr val="tx1"/>
                </a:solidFill>
                <a:effectLst/>
                <a:latin typeface="Times New Roman" panose="02020603050405020304" pitchFamily="18" charset="0"/>
                <a:cs typeface="Times New Roman" panose="02020603050405020304" pitchFamily="18" charset="0"/>
              </a:rPr>
              <a:t>психоэмоционалдық</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күштену</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бірқатар</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маңызды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жағымсыз</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сезімдер</a:t>
            </a:r>
            <a:r>
              <a:rPr lang="ru-RU" sz="2000" b="0" i="0" dirty="0">
                <a:solidFill>
                  <a:schemeClr val="tx1"/>
                </a:solidFill>
                <a:effectLst/>
                <a:latin typeface="Times New Roman" panose="02020603050405020304" pitchFamily="18" charset="0"/>
                <a:cs typeface="Times New Roman" panose="02020603050405020304" pitchFamily="18" charset="0"/>
              </a:rPr>
              <a:t>.</a:t>
            </a:r>
          </a:p>
          <a:p>
            <a:pPr marL="0" indent="0" algn="just">
              <a:buNone/>
            </a:pPr>
            <a:r>
              <a:rPr lang="ru-RU" sz="2000" b="0" i="0" dirty="0">
                <a:solidFill>
                  <a:schemeClr val="tx1"/>
                </a:solidFill>
                <a:effectLst/>
                <a:latin typeface="Times New Roman" panose="02020603050405020304" pitchFamily="18" charset="0"/>
                <a:cs typeface="Times New Roman" panose="02020603050405020304" pitchFamily="18" charset="0"/>
              </a:rPr>
              <a:t>  </a:t>
            </a:r>
          </a:p>
          <a:p>
            <a:pPr marL="0" indent="0" algn="just">
              <a:buNone/>
            </a:pPr>
            <a:endParaRPr lang="ru-RU" sz="2000" b="1" i="0" dirty="0">
              <a:solidFill>
                <a:srgbClr val="212529"/>
              </a:solidFill>
              <a:effectLst/>
              <a:latin typeface="Times New Roman" panose="02020603050405020304" pitchFamily="18" charset="0"/>
              <a:cs typeface="Times New Roman" panose="02020603050405020304" pitchFamily="18" charset="0"/>
            </a:endParaRPr>
          </a:p>
          <a:p>
            <a:pPr marL="0" indent="0" algn="just">
              <a:buNone/>
            </a:pPr>
            <a:r>
              <a:rPr lang="ru-RU" sz="2000" b="1" i="0" dirty="0" err="1">
                <a:solidFill>
                  <a:schemeClr val="tx1"/>
                </a:solidFill>
                <a:effectLst/>
                <a:latin typeface="Times New Roman" panose="02020603050405020304" pitchFamily="18" charset="0"/>
                <a:cs typeface="Times New Roman" panose="02020603050405020304" pitchFamily="18" charset="0"/>
              </a:rPr>
              <a:t>Мінез-құлықтық</a:t>
            </a:r>
            <a:r>
              <a:rPr lang="ru-RU" sz="2000" b="1" i="0" dirty="0">
                <a:solidFill>
                  <a:schemeClr val="tx1"/>
                </a:solidFill>
                <a:effectLst/>
                <a:latin typeface="Times New Roman" panose="02020603050405020304" pitchFamily="18" charset="0"/>
                <a:cs typeface="Times New Roman" panose="02020603050405020304" pitchFamily="18" charset="0"/>
              </a:rPr>
              <a:t> сфера:</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іс-әрекеттің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сапасы</a:t>
            </a:r>
            <a:r>
              <a:rPr lang="ru-RU" sz="2000" b="0" i="0" dirty="0">
                <a:solidFill>
                  <a:schemeClr val="tx1"/>
                </a:solidFill>
                <a:effectLst/>
                <a:latin typeface="Times New Roman" panose="02020603050405020304" pitchFamily="18" charset="0"/>
                <a:cs typeface="Times New Roman" panose="02020603050405020304" pitchFamily="18" charset="0"/>
              </a:rPr>
              <a:t> мен </a:t>
            </a:r>
            <a:r>
              <a:rPr lang="ru-RU" sz="2000" b="0" i="0" dirty="0" err="1">
                <a:solidFill>
                  <a:schemeClr val="tx1"/>
                </a:solidFill>
                <a:effectLst/>
                <a:latin typeface="Times New Roman" panose="02020603050405020304" pitchFamily="18" charset="0"/>
                <a:cs typeface="Times New Roman" panose="02020603050405020304" pitchFamily="18" charset="0"/>
              </a:rPr>
              <a:t>қарқындылығының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төмендеуі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іс-әрекеттің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төмендеуі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қарым-қатынастың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жағымсыз</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эмоционалдық</a:t>
            </a:r>
            <a:r>
              <a:rPr lang="ru-RU" sz="2000" b="0" i="0" dirty="0">
                <a:solidFill>
                  <a:schemeClr val="tx1"/>
                </a:solidFill>
                <a:effectLst/>
                <a:latin typeface="Times New Roman" panose="02020603050405020304" pitchFamily="18" charset="0"/>
                <a:cs typeface="Times New Roman" panose="02020603050405020304" pitchFamily="18" charset="0"/>
              </a:rPr>
              <a:t> фоны.</a:t>
            </a:r>
          </a:p>
          <a:p>
            <a:endParaRPr lang="x-none" dirty="0"/>
          </a:p>
        </p:txBody>
      </p:sp>
      <p:sp>
        <p:nvSpPr>
          <p:cNvPr id="8" name="Стрелка: вниз 7">
            <a:extLst>
              <a:ext uri="{FF2B5EF4-FFF2-40B4-BE49-F238E27FC236}">
                <a16:creationId xmlns="" xmlns:a16="http://schemas.microsoft.com/office/drawing/2014/main" id="{9DA4AFF6-934C-4544-8F81-16C8255CCA48}"/>
              </a:ext>
            </a:extLst>
          </p:cNvPr>
          <p:cNvSpPr/>
          <p:nvPr/>
        </p:nvSpPr>
        <p:spPr>
          <a:xfrm>
            <a:off x="6620984" y="1457739"/>
            <a:ext cx="848139" cy="62285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 xmlns:p14="http://schemas.microsoft.com/office/powerpoint/2010/main" val="184014810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DD02D2E0-DA5A-4396-B115-0CBF076D5E89}"/>
              </a:ext>
            </a:extLst>
          </p:cNvPr>
          <p:cNvSpPr/>
          <p:nvPr/>
        </p:nvSpPr>
        <p:spPr>
          <a:xfrm>
            <a:off x="2589212" y="2888974"/>
            <a:ext cx="8915400" cy="267693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2" name="Прямоугольник: скругленные верхние углы 1">
            <a:extLst>
              <a:ext uri="{FF2B5EF4-FFF2-40B4-BE49-F238E27FC236}">
                <a16:creationId xmlns="" xmlns:a16="http://schemas.microsoft.com/office/drawing/2014/main" id="{E4F2AC48-3A91-4ABF-8FF5-B4A037CAEBE0}"/>
              </a:ext>
            </a:extLst>
          </p:cNvPr>
          <p:cNvSpPr/>
          <p:nvPr/>
        </p:nvSpPr>
        <p:spPr>
          <a:xfrm>
            <a:off x="2572647" y="702365"/>
            <a:ext cx="8931965" cy="2027583"/>
          </a:xfrm>
          <a:prstGeom prst="round2Same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3" name="Объект 2">
            <a:extLst>
              <a:ext uri="{FF2B5EF4-FFF2-40B4-BE49-F238E27FC236}">
                <a16:creationId xmlns="" xmlns:a16="http://schemas.microsoft.com/office/drawing/2014/main" id="{71261D27-0ABB-4B7E-AA99-AD1DE60A2DBC}"/>
              </a:ext>
            </a:extLst>
          </p:cNvPr>
          <p:cNvSpPr>
            <a:spLocks noGrp="1"/>
          </p:cNvSpPr>
          <p:nvPr>
            <p:ph idx="1"/>
          </p:nvPr>
        </p:nvSpPr>
        <p:spPr>
          <a:xfrm>
            <a:off x="2649894" y="702365"/>
            <a:ext cx="8854717" cy="5208857"/>
          </a:xfrm>
        </p:spPr>
        <p:txBody>
          <a:bodyPr>
            <a:normAutofit/>
          </a:bodyPr>
          <a:lstStyle/>
          <a:p>
            <a:pPr algn="just"/>
            <a:r>
              <a:rPr lang="ru-RU" sz="2000" b="1" i="0" dirty="0" err="1">
                <a:solidFill>
                  <a:schemeClr val="tx1"/>
                </a:solidFill>
                <a:effectLst/>
                <a:latin typeface="Times New Roman" panose="02020603050405020304" pitchFamily="18" charset="0"/>
                <a:cs typeface="Times New Roman" panose="02020603050405020304" pitchFamily="18" charset="0"/>
              </a:rPr>
              <a:t>Мотивациялық</a:t>
            </a:r>
            <a:r>
              <a:rPr lang="ru-RU" sz="2000" b="1" i="0" dirty="0">
                <a:solidFill>
                  <a:schemeClr val="tx1"/>
                </a:solidFill>
                <a:effectLst/>
                <a:latin typeface="Times New Roman" panose="02020603050405020304" pitchFamily="18" charset="0"/>
                <a:cs typeface="Times New Roman" panose="02020603050405020304" pitchFamily="18" charset="0"/>
              </a:rPr>
              <a:t> конфликт. </a:t>
            </a:r>
            <a:r>
              <a:rPr lang="ru-RU" sz="2000" b="0" i="0" dirty="0" err="1">
                <a:solidFill>
                  <a:schemeClr val="tx1"/>
                </a:solidFill>
                <a:effectLst/>
                <a:latin typeface="Times New Roman" panose="02020603050405020304" pitchFamily="18" charset="0"/>
                <a:cs typeface="Times New Roman" panose="02020603050405020304" pitchFamily="18" charset="0"/>
              </a:rPr>
              <a:t>Тұлғаішілік</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конфликтінің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жиі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зерттелетін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оның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ішінде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психоаналитикалық</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бағытта</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көп</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зерттелетін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түрлерінің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бірі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Санасыз</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ұмтылыст</a:t>
            </a:r>
            <a:r>
              <a:rPr lang="en-US" sz="2000" dirty="0">
                <a:solidFill>
                  <a:schemeClr val="tx1"/>
                </a:solidFill>
                <a:latin typeface="Times New Roman" panose="02020603050405020304" pitchFamily="18" charset="0"/>
                <a:cs typeface="Times New Roman" panose="02020603050405020304" pitchFamily="18" charset="0"/>
              </a:rPr>
              <a:t>a</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арасындағы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меңгеруге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және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кауіпсіздікке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деген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ұмтылыстар</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арасындағы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екі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жағымды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тенденциялар</a:t>
            </a:r>
            <a:r>
              <a:rPr lang="ru-RU" sz="2000" b="0" i="0" dirty="0">
                <a:solidFill>
                  <a:schemeClr val="tx1"/>
                </a:solidFill>
                <a:effectLst/>
                <a:latin typeface="Times New Roman" panose="02020603050405020304" pitchFamily="18" charset="0"/>
                <a:cs typeface="Times New Roman" panose="02020603050405020304" pitchFamily="18" charset="0"/>
              </a:rPr>
              <a:t> – «Буриданова осла» </a:t>
            </a:r>
            <a:r>
              <a:rPr lang="ru-RU" sz="2000" b="0" i="0" dirty="0" err="1">
                <a:solidFill>
                  <a:schemeClr val="tx1"/>
                </a:solidFill>
                <a:effectLst/>
                <a:latin typeface="Times New Roman" panose="02020603050405020304" pitchFamily="18" charset="0"/>
                <a:cs typeface="Times New Roman" panose="02020603050405020304" pitchFamily="18" charset="0"/>
              </a:rPr>
              <a:t>классикалық</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диллемасы</a:t>
            </a:r>
            <a:r>
              <a:rPr lang="kk-KZ" sz="2000" b="0" i="0" dirty="0">
                <a:solidFill>
                  <a:schemeClr val="tx1"/>
                </a:solidFill>
                <a:effectLst/>
                <a:latin typeface="Times New Roman" panose="02020603050405020304" pitchFamily="18" charset="0"/>
                <a:cs typeface="Times New Roman" panose="02020603050405020304" pitchFamily="18" charset="0"/>
              </a:rPr>
              <a:t>,</a:t>
            </a:r>
            <a:r>
              <a:rPr lang="ru-RU" sz="2000" b="0" i="0" dirty="0" err="1">
                <a:solidFill>
                  <a:schemeClr val="tx1"/>
                </a:solidFill>
                <a:effectLst/>
                <a:latin typeface="Times New Roman" panose="02020603050405020304" pitchFamily="18" charset="0"/>
                <a:cs typeface="Times New Roman" panose="02020603050405020304" pitchFamily="18" charset="0"/>
              </a:rPr>
              <a:t>немесе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әр</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түрлі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мотивтердің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қақтығысуы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ретіндегі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конфликтілерді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бөліп</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көрсетеді</a:t>
            </a:r>
            <a:r>
              <a:rPr lang="ru-RU" sz="2000" b="0" i="0" dirty="0">
                <a:solidFill>
                  <a:schemeClr val="tx1"/>
                </a:solidFill>
                <a:effectLst/>
                <a:latin typeface="Times New Roman" panose="02020603050405020304" pitchFamily="18" charset="0"/>
                <a:cs typeface="Times New Roman" panose="02020603050405020304" pitchFamily="18" charset="0"/>
              </a:rPr>
              <a:t>.</a:t>
            </a:r>
          </a:p>
          <a:p>
            <a:pPr algn="just"/>
            <a:endParaRPr lang="ru-RU" sz="2000" b="1" i="0" dirty="0">
              <a:solidFill>
                <a:schemeClr val="tx1"/>
              </a:solidFill>
              <a:effectLst/>
              <a:latin typeface="Times New Roman" panose="02020603050405020304" pitchFamily="18" charset="0"/>
              <a:cs typeface="Times New Roman" panose="02020603050405020304" pitchFamily="18" charset="0"/>
            </a:endParaRPr>
          </a:p>
          <a:p>
            <a:pPr algn="just"/>
            <a:r>
              <a:rPr lang="ru-RU" sz="2000" b="1" i="0" dirty="0">
                <a:solidFill>
                  <a:srgbClr val="212529"/>
                </a:solidFill>
                <a:effectLst/>
                <a:latin typeface="Times New Roman" panose="02020603050405020304" pitchFamily="18" charset="0"/>
                <a:cs typeface="Times New Roman" panose="02020603050405020304" pitchFamily="18" charset="0"/>
              </a:rPr>
              <a:t> </a:t>
            </a:r>
            <a:r>
              <a:rPr lang="ru-RU" sz="2000" b="1" i="0" dirty="0" err="1">
                <a:solidFill>
                  <a:schemeClr val="tx1"/>
                </a:solidFill>
                <a:effectLst/>
                <a:latin typeface="Times New Roman" panose="02020603050405020304" pitchFamily="18" charset="0"/>
                <a:cs typeface="Times New Roman" panose="02020603050405020304" pitchFamily="18" charset="0"/>
              </a:rPr>
              <a:t>Адамгершілікті</a:t>
            </a:r>
            <a:r>
              <a:rPr lang="ru-RU" sz="2000" b="1" i="0" dirty="0">
                <a:solidFill>
                  <a:schemeClr val="tx1"/>
                </a:solidFill>
                <a:effectLst/>
                <a:latin typeface="Times New Roman" panose="02020603050405020304" pitchFamily="18" charset="0"/>
                <a:cs typeface="Times New Roman" panose="02020603050405020304" pitchFamily="18" charset="0"/>
              </a:rPr>
              <a:t> конфликт. </a:t>
            </a:r>
            <a:r>
              <a:rPr lang="ru-RU" sz="2000" b="0" i="0" dirty="0" err="1">
                <a:solidFill>
                  <a:schemeClr val="tx1"/>
                </a:solidFill>
                <a:effectLst/>
                <a:latin typeface="Times New Roman" panose="02020603050405020304" pitchFamily="18" charset="0"/>
                <a:cs typeface="Times New Roman" panose="02020603050405020304" pitchFamily="18" charset="0"/>
              </a:rPr>
              <a:t>Этикалық</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ілімдерде</a:t>
            </a:r>
            <a:r>
              <a:rPr lang="ru-RU" sz="2000" b="0" i="0" dirty="0">
                <a:solidFill>
                  <a:schemeClr val="tx1"/>
                </a:solidFill>
                <a:effectLst/>
                <a:latin typeface="Times New Roman" panose="02020603050405020304" pitchFamily="18" charset="0"/>
                <a:cs typeface="Times New Roman" panose="02020603050405020304" pitchFamily="18" charset="0"/>
              </a:rPr>
              <a:t> оны </a:t>
            </a:r>
            <a:r>
              <a:rPr lang="ru-RU" sz="2000" b="0" i="0" dirty="0" err="1">
                <a:solidFill>
                  <a:schemeClr val="tx1"/>
                </a:solidFill>
                <a:effectLst/>
                <a:latin typeface="Times New Roman" panose="02020603050405020304" pitchFamily="18" charset="0"/>
                <a:cs typeface="Times New Roman" panose="02020603050405020304" pitchFamily="18" charset="0"/>
              </a:rPr>
              <a:t>көбінесе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1" i="0" dirty="0" err="1">
                <a:solidFill>
                  <a:schemeClr val="tx1"/>
                </a:solidFill>
                <a:effectLst/>
                <a:latin typeface="Times New Roman" panose="02020603050405020304" pitchFamily="18" charset="0"/>
                <a:cs typeface="Times New Roman" panose="02020603050405020304" pitchFamily="18" charset="0"/>
              </a:rPr>
              <a:t>моральдық</a:t>
            </a:r>
            <a:r>
              <a:rPr lang="ru-RU" sz="2000" b="1" i="0" dirty="0">
                <a:solidFill>
                  <a:schemeClr val="tx1"/>
                </a:solidFill>
                <a:effectLst/>
                <a:latin typeface="Times New Roman" panose="02020603050405020304" pitchFamily="18" charset="0"/>
                <a:cs typeface="Times New Roman" panose="02020603050405020304" pitchFamily="18" charset="0"/>
              </a:rPr>
              <a:t> конфликт </a:t>
            </a:r>
            <a:r>
              <a:rPr lang="ru-RU" sz="2000" b="0" i="0" dirty="0" err="1">
                <a:solidFill>
                  <a:schemeClr val="tx1"/>
                </a:solidFill>
                <a:effectLst/>
                <a:latin typeface="Times New Roman" panose="02020603050405020304" pitchFamily="18" charset="0"/>
                <a:cs typeface="Times New Roman" panose="02020603050405020304" pitchFamily="18" charset="0"/>
              </a:rPr>
              <a:t>деп</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атайды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Ол</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әлеуметтік</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сферадағы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немесе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жеке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индивидтің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санасындағы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адамгершілікті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қайшылықтардың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негізінде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пайда</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болатын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және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айқын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адамгершілікті</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компоненті</a:t>
            </a:r>
            <a:r>
              <a:rPr lang="ru-RU" sz="2000" b="0" i="0" dirty="0">
                <a:solidFill>
                  <a:schemeClr val="tx1"/>
                </a:solidFill>
                <a:effectLst/>
                <a:latin typeface="Times New Roman" panose="02020603050405020304" pitchFamily="18" charset="0"/>
                <a:cs typeface="Times New Roman" panose="02020603050405020304" pitchFamily="18" charset="0"/>
              </a:rPr>
              <a:t> бар </a:t>
            </a:r>
            <a:r>
              <a:rPr lang="ru-RU" sz="2000" b="0" i="0" dirty="0" err="1">
                <a:solidFill>
                  <a:schemeClr val="tx1"/>
                </a:solidFill>
                <a:effectLst/>
                <a:latin typeface="Times New Roman" panose="02020603050405020304" pitchFamily="18" charset="0"/>
                <a:cs typeface="Times New Roman" panose="02020603050405020304" pitchFamily="18" charset="0"/>
              </a:rPr>
              <a:t>бір-біріне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қарсы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жақтардың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пікірлердің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бағалаулардың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құндылық</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бағдарлардың</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қайшы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келуімен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және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қарама-қарсы</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әрекеттесулерімен</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сипатталатын</a:t>
            </a:r>
            <a:r>
              <a:rPr lang="ru-RU" sz="2000" b="0" i="0" dirty="0">
                <a:solidFill>
                  <a:schemeClr val="tx1"/>
                </a:solidFill>
                <a:effectLst/>
                <a:latin typeface="Times New Roman" panose="02020603050405020304" pitchFamily="18" charset="0"/>
                <a:cs typeface="Times New Roman" panose="02020603050405020304" pitchFamily="18" charset="0"/>
              </a:rPr>
              <a:t> конфликт </a:t>
            </a:r>
            <a:r>
              <a:rPr lang="ru-RU" sz="2000" b="0" i="0" dirty="0" err="1">
                <a:solidFill>
                  <a:schemeClr val="tx1"/>
                </a:solidFill>
                <a:effectLst/>
                <a:latin typeface="Times New Roman" panose="02020603050405020304" pitchFamily="18" charset="0"/>
                <a:cs typeface="Times New Roman" panose="02020603050405020304" pitchFamily="18" charset="0"/>
              </a:rPr>
              <a:t>ретінде</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0" i="0" dirty="0" err="1">
                <a:solidFill>
                  <a:schemeClr val="tx1"/>
                </a:solidFill>
                <a:effectLst/>
                <a:latin typeface="Times New Roman" panose="02020603050405020304" pitchFamily="18" charset="0"/>
                <a:cs typeface="Times New Roman" panose="02020603050405020304" pitchFamily="18" charset="0"/>
              </a:rPr>
              <a:t>қарастырылды</a:t>
            </a:r>
            <a:r>
              <a:rPr lang="ru-RU" sz="2000" b="0" i="0" dirty="0">
                <a:solidFill>
                  <a:schemeClr val="tx1"/>
                </a:solidFill>
                <a:effectLst/>
                <a:latin typeface="Times New Roman" panose="02020603050405020304" pitchFamily="18" charset="0"/>
                <a:cs typeface="Times New Roman" panose="02020603050405020304" pitchFamily="18" charset="0"/>
              </a:rPr>
              <a:t>.</a:t>
            </a:r>
          </a:p>
          <a:p>
            <a:endParaRPr lang="x-none" dirty="0"/>
          </a:p>
        </p:txBody>
      </p:sp>
    </p:spTree>
    <p:extLst>
      <p:ext uri="{BB962C8B-B14F-4D97-AF65-F5344CB8AC3E}">
        <p14:creationId xmlns="" xmlns:p14="http://schemas.microsoft.com/office/powerpoint/2010/main" val="42418807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верхние углы 4">
            <a:extLst>
              <a:ext uri="{FF2B5EF4-FFF2-40B4-BE49-F238E27FC236}">
                <a16:creationId xmlns="" xmlns:a16="http://schemas.microsoft.com/office/drawing/2014/main" id="{BCAA4D17-CA27-4FB5-A1D8-FC9BE48DAED6}"/>
              </a:ext>
            </a:extLst>
          </p:cNvPr>
          <p:cNvSpPr/>
          <p:nvPr/>
        </p:nvSpPr>
        <p:spPr>
          <a:xfrm>
            <a:off x="1390005" y="624110"/>
            <a:ext cx="10695978" cy="767368"/>
          </a:xfrm>
          <a:prstGeom prst="round2SameRect">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3">
            <a:extLst>
              <a:ext uri="{FF2B5EF4-FFF2-40B4-BE49-F238E27FC236}">
                <a16:creationId xmlns="" xmlns:a16="http://schemas.microsoft.com/office/drawing/2014/main" id="{2F9FA628-F257-44E2-A4AD-E44737086BA1}"/>
              </a:ext>
            </a:extLst>
          </p:cNvPr>
          <p:cNvSpPr/>
          <p:nvPr/>
        </p:nvSpPr>
        <p:spPr>
          <a:xfrm>
            <a:off x="1390005" y="1523999"/>
            <a:ext cx="5660152" cy="434671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41F46FF0-E2C8-43E6-894F-72B01847F007}"/>
              </a:ext>
            </a:extLst>
          </p:cNvPr>
          <p:cNvSpPr>
            <a:spLocks noGrp="1"/>
          </p:cNvSpPr>
          <p:nvPr>
            <p:ph type="title"/>
          </p:nvPr>
        </p:nvSpPr>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Әлеуметтік қақтығыс</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F980B38-23DE-41AC-BECD-AF91E121E1D1}"/>
              </a:ext>
            </a:extLst>
          </p:cNvPr>
          <p:cNvSpPr>
            <a:spLocks noGrp="1"/>
          </p:cNvSpPr>
          <p:nvPr>
            <p:ph idx="1"/>
          </p:nvPr>
        </p:nvSpPr>
        <p:spPr>
          <a:xfrm>
            <a:off x="1390005" y="1523999"/>
            <a:ext cx="5752917" cy="4709891"/>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kk-KZ" sz="2000" b="1" dirty="0">
                <a:solidFill>
                  <a:schemeClr val="tx1"/>
                </a:solidFill>
                <a:effectLst/>
                <a:latin typeface="Times New Roman" panose="02020603050405020304" pitchFamily="18" charset="0"/>
                <a:ea typeface="Times New Roman" panose="02020603050405020304" pitchFamily="18" charset="0"/>
              </a:rPr>
              <a:t>Әлеуметтік қақтығыс – </a:t>
            </a:r>
            <a:r>
              <a:rPr lang="kk-KZ" sz="2000" dirty="0">
                <a:solidFill>
                  <a:schemeClr val="tx1"/>
                </a:solidFill>
                <a:effectLst/>
                <a:latin typeface="Times New Roman" panose="02020603050405020304" pitchFamily="18" charset="0"/>
                <a:ea typeface="Times New Roman" panose="02020603050405020304" pitchFamily="18" charset="0"/>
              </a:rPr>
              <a:t>дегеніміз индивидтер, әлеуметтік топтар, кластар арасындағы қарама-қарсы мақсаттардың, көзқарастардың, иделогиялардың, қызығушылықтардың қарама-қайшылығы.  Қақтығыс қарама-қарсы жақтардың арасындағы нақты қарама-қарсылықтан немесе мәнді айырмашылықтардан туындаған, бір-біріне қарама-қайшы және өзара пайданы теріске шығаратын әрекет.</a:t>
            </a:r>
          </a:p>
          <a:p>
            <a:r>
              <a:rPr lang="kk-KZ" sz="2000" i="1" dirty="0">
                <a:solidFill>
                  <a:schemeClr val="tx1"/>
                </a:solidFill>
                <a:effectLst/>
                <a:latin typeface="Times New Roman" panose="02020603050405020304" pitchFamily="18" charset="0"/>
                <a:ea typeface="Times New Roman" panose="02020603050405020304" pitchFamily="18" charset="0"/>
              </a:rPr>
              <a:t>Әлеуметтік конфликт – </a:t>
            </a:r>
            <a:r>
              <a:rPr lang="kk-KZ" sz="2000" dirty="0">
                <a:solidFill>
                  <a:schemeClr val="tx1"/>
                </a:solidFill>
                <a:effectLst/>
                <a:latin typeface="Times New Roman" panose="02020603050405020304" pitchFamily="18" charset="0"/>
                <a:ea typeface="Times New Roman" panose="02020603050405020304" pitchFamily="18" charset="0"/>
              </a:rPr>
              <a:t>индивидтер, әлеуметтік топтар, кластар арасындағы қарама-қарсы мақсаттардың, көзқарастардың, идеологиялардың, қызығушылықтардың қақтығысуы.</a:t>
            </a:r>
            <a:endParaRPr lang="x-none" sz="2000" dirty="0">
              <a:solidFill>
                <a:schemeClr val="tx1"/>
              </a:solidFill>
            </a:endParaRPr>
          </a:p>
        </p:txBody>
      </p:sp>
      <p:pic>
        <p:nvPicPr>
          <p:cNvPr id="8" name="Рисунок 7">
            <a:extLst>
              <a:ext uri="{FF2B5EF4-FFF2-40B4-BE49-F238E27FC236}">
                <a16:creationId xmlns="" xmlns:a16="http://schemas.microsoft.com/office/drawing/2014/main" id="{B08FA398-AAEB-4A2C-8A4F-1DBA8D68A1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42922" y="1523998"/>
            <a:ext cx="4943061" cy="4690189"/>
          </a:xfrm>
          <a:prstGeom prst="rect">
            <a:avLst/>
          </a:prstGeom>
        </p:spPr>
      </p:pic>
    </p:spTree>
    <p:extLst>
      <p:ext uri="{BB962C8B-B14F-4D97-AF65-F5344CB8AC3E}">
        <p14:creationId xmlns="" xmlns:p14="http://schemas.microsoft.com/office/powerpoint/2010/main" val="118900517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F06BDA33-6B11-4F22-9E07-78201F84A443}"/>
              </a:ext>
            </a:extLst>
          </p:cNvPr>
          <p:cNvSpPr/>
          <p:nvPr/>
        </p:nvSpPr>
        <p:spPr>
          <a:xfrm>
            <a:off x="2481668" y="624110"/>
            <a:ext cx="7696001" cy="75537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C22CAF99-393F-4715-9C61-15AB4D8EF9E6}"/>
              </a:ext>
            </a:extLst>
          </p:cNvPr>
          <p:cNvSpPr>
            <a:spLocks noGrp="1"/>
          </p:cNvSpPr>
          <p:nvPr>
            <p:ph type="title"/>
          </p:nvPr>
        </p:nvSpPr>
        <p:spPr>
          <a:xfrm>
            <a:off x="2014331" y="624110"/>
            <a:ext cx="8911687" cy="740864"/>
          </a:xfrm>
        </p:spPr>
        <p:txBody>
          <a:bodyPr/>
          <a:lstStyle/>
          <a:p>
            <a:pPr algn="ctr"/>
            <a:r>
              <a:rPr lang="kk-KZ" b="1" dirty="0">
                <a:solidFill>
                  <a:schemeClr val="tx1"/>
                </a:solidFill>
                <a:latin typeface="Times New Roman" panose="02020603050405020304" pitchFamily="18" charset="0"/>
                <a:cs typeface="Times New Roman" panose="02020603050405020304" pitchFamily="18" charset="0"/>
              </a:rPr>
              <a:t>Конфликт типологиясы</a:t>
            </a:r>
            <a:r>
              <a:rPr lang="en-US" b="1" dirty="0">
                <a:solidFill>
                  <a:schemeClr val="tx1"/>
                </a:solidFill>
                <a:latin typeface="Times New Roman" panose="02020603050405020304" pitchFamily="18" charset="0"/>
                <a:cs typeface="Times New Roman" panose="02020603050405020304" pitchFamily="18" charset="0"/>
              </a:rPr>
              <a:t>:</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 xmlns:a16="http://schemas.microsoft.com/office/drawing/2014/main" id="{263ADEBD-7725-4E7C-95A2-AF1A01C60D7F}"/>
              </a:ext>
            </a:extLst>
          </p:cNvPr>
          <p:cNvSpPr/>
          <p:nvPr/>
        </p:nvSpPr>
        <p:spPr>
          <a:xfrm>
            <a:off x="2481669" y="2133600"/>
            <a:ext cx="6289108" cy="37776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sp>
        <p:nvSpPr>
          <p:cNvPr id="3" name="Объект 2">
            <a:extLst>
              <a:ext uri="{FF2B5EF4-FFF2-40B4-BE49-F238E27FC236}">
                <a16:creationId xmlns="" xmlns:a16="http://schemas.microsoft.com/office/drawing/2014/main" id="{AE072DE2-A088-4918-AA24-6E6CDC9E8F83}"/>
              </a:ext>
            </a:extLst>
          </p:cNvPr>
          <p:cNvSpPr>
            <a:spLocks noGrp="1"/>
          </p:cNvSpPr>
          <p:nvPr>
            <p:ph idx="1"/>
          </p:nvPr>
        </p:nvSpPr>
        <p:spPr>
          <a:xfrm>
            <a:off x="2500604" y="2133600"/>
            <a:ext cx="5079639" cy="3777622"/>
          </a:xfrm>
        </p:spPr>
        <p:style>
          <a:lnRef idx="1">
            <a:schemeClr val="accent2"/>
          </a:lnRef>
          <a:fillRef idx="2">
            <a:schemeClr val="accent2"/>
          </a:fillRef>
          <a:effectRef idx="1">
            <a:schemeClr val="accent2"/>
          </a:effectRef>
          <a:fontRef idx="minor">
            <a:schemeClr val="dk1"/>
          </a:fontRef>
        </p:style>
        <p:txBody>
          <a:bodyPr/>
          <a:lstStyle/>
          <a:p>
            <a:pPr marL="342900" lvl="0" indent="-342900" algn="just">
              <a:lnSpc>
                <a:spcPct val="200000"/>
              </a:lnSpc>
              <a:buFont typeface="+mj-lt"/>
              <a:buAutoNum type="arabicParenR"/>
              <a:tabLst>
                <a:tab pos="676275" algn="l"/>
              </a:tabLst>
            </a:pPr>
            <a:r>
              <a:rPr lang="kk-KZ" sz="2000" i="1" dirty="0">
                <a:solidFill>
                  <a:schemeClr val="tx1"/>
                </a:solidFill>
                <a:effectLst/>
                <a:latin typeface="Times New Roman" panose="02020603050405020304" pitchFamily="18" charset="0"/>
                <a:ea typeface="Times New Roman" panose="02020603050405020304" pitchFamily="18" charset="0"/>
              </a:rPr>
              <a:t>өмір ауқымы бойынша:</a:t>
            </a:r>
            <a:endParaRPr lang="x-none"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Times New Roman" panose="02020603050405020304" pitchFamily="18" charset="0"/>
              <a:buChar char="-"/>
              <a:tabLst>
                <a:tab pos="676275" algn="l"/>
              </a:tabLst>
            </a:pPr>
            <a:r>
              <a:rPr lang="kk-KZ" sz="2000" i="1" dirty="0">
                <a:solidFill>
                  <a:schemeClr val="tx1"/>
                </a:solidFill>
                <a:effectLst/>
                <a:latin typeface="Times New Roman" panose="02020603050405020304" pitchFamily="18" charset="0"/>
                <a:ea typeface="Times New Roman" panose="02020603050405020304" pitchFamily="18" charset="0"/>
              </a:rPr>
              <a:t>экономика саласында,</a:t>
            </a:r>
            <a:endParaRPr lang="x-none"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Times New Roman" panose="02020603050405020304" pitchFamily="18" charset="0"/>
              <a:buChar char="-"/>
              <a:tabLst>
                <a:tab pos="676275" algn="l"/>
              </a:tabLst>
            </a:pPr>
            <a:r>
              <a:rPr lang="kk-KZ" sz="2000" i="1" dirty="0">
                <a:solidFill>
                  <a:schemeClr val="tx1"/>
                </a:solidFill>
                <a:effectLst/>
                <a:latin typeface="Times New Roman" panose="02020603050405020304" pitchFamily="18" charset="0"/>
                <a:ea typeface="Times New Roman" panose="02020603050405020304" pitchFamily="18" charset="0"/>
              </a:rPr>
              <a:t>саяси конфликтілер,</a:t>
            </a:r>
            <a:endParaRPr lang="x-none"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Times New Roman" panose="02020603050405020304" pitchFamily="18" charset="0"/>
              <a:buChar char="-"/>
              <a:tabLst>
                <a:tab pos="676275" algn="l"/>
              </a:tabLst>
            </a:pPr>
            <a:r>
              <a:rPr lang="kk-KZ" sz="2000" i="1" dirty="0">
                <a:solidFill>
                  <a:schemeClr val="tx1"/>
                </a:solidFill>
                <a:effectLst/>
                <a:latin typeface="Times New Roman" panose="02020603050405020304" pitchFamily="18" charset="0"/>
                <a:ea typeface="Times New Roman" panose="02020603050405020304" pitchFamily="18" charset="0"/>
              </a:rPr>
              <a:t>ұлттық қатынастар аумағында,</a:t>
            </a:r>
            <a:endParaRPr lang="x-none" sz="20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Times New Roman" panose="02020603050405020304" pitchFamily="18" charset="0"/>
              <a:buChar char="-"/>
              <a:tabLst>
                <a:tab pos="676275" algn="l"/>
              </a:tabLst>
            </a:pPr>
            <a:r>
              <a:rPr lang="kk-KZ" sz="2000" i="1" dirty="0">
                <a:solidFill>
                  <a:schemeClr val="tx1"/>
                </a:solidFill>
                <a:effectLst/>
                <a:latin typeface="Times New Roman" panose="02020603050405020304" pitchFamily="18" charset="0"/>
                <a:ea typeface="Times New Roman" panose="02020603050405020304" pitchFamily="18" charset="0"/>
              </a:rPr>
              <a:t>әлеуметтік аумақта және т.б.</a:t>
            </a:r>
            <a:endParaRPr lang="x-none" sz="2000" dirty="0">
              <a:solidFill>
                <a:schemeClr val="tx1"/>
              </a:solidFill>
              <a:effectLst/>
              <a:latin typeface="Times New Roman" panose="02020603050405020304" pitchFamily="18" charset="0"/>
              <a:ea typeface="Times New Roman" panose="02020603050405020304" pitchFamily="18" charset="0"/>
            </a:endParaRPr>
          </a:p>
          <a:p>
            <a:endParaRPr lang="x-none" dirty="0"/>
          </a:p>
        </p:txBody>
      </p:sp>
    </p:spTree>
    <p:extLst>
      <p:ext uri="{BB962C8B-B14F-4D97-AF65-F5344CB8AC3E}">
        <p14:creationId xmlns="" xmlns:p14="http://schemas.microsoft.com/office/powerpoint/2010/main" val="3549094639"/>
      </p:ext>
    </p:extLst>
  </p:cSld>
  <p:clrMapOvr>
    <a:masterClrMapping/>
  </p:clrMapOvr>
  <p:transition spd="slow">
    <p:push dir="u"/>
  </p:transition>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27592075C46554BA08CABB3C1766890" ma:contentTypeVersion="2" ma:contentTypeDescription="Создание документа." ma:contentTypeScope="" ma:versionID="a997fc6cfc32081ee57d9f2358c2e0b4">
  <xsd:schema xmlns:xsd="http://www.w3.org/2001/XMLSchema" xmlns:xs="http://www.w3.org/2001/XMLSchema" xmlns:p="http://schemas.microsoft.com/office/2006/metadata/properties" xmlns:ns2="387dda60-8bd3-4cf1-ae58-350e48cfa01c" targetNamespace="http://schemas.microsoft.com/office/2006/metadata/properties" ma:root="true" ma:fieldsID="4d2e2e8aa5facd6891073858a218f181" ns2:_="">
    <xsd:import namespace="387dda60-8bd3-4cf1-ae58-350e48cfa01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dda60-8bd3-4cf1-ae58-350e48cfa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8BF60-2EDD-4822-A0A1-DDA5DCC91F0F}"/>
</file>

<file path=customXml/itemProps2.xml><?xml version="1.0" encoding="utf-8"?>
<ds:datastoreItem xmlns:ds="http://schemas.openxmlformats.org/officeDocument/2006/customXml" ds:itemID="{343B2B8B-5FA6-4CE4-8557-01F740AE70DD}"/>
</file>

<file path=customXml/itemProps3.xml><?xml version="1.0" encoding="utf-8"?>
<ds:datastoreItem xmlns:ds="http://schemas.openxmlformats.org/officeDocument/2006/customXml" ds:itemID="{49E087D3-E904-406E-9671-3E8C71CBF08C}"/>
</file>

<file path=docProps/app.xml><?xml version="1.0" encoding="utf-8"?>
<Properties xmlns="http://schemas.openxmlformats.org/officeDocument/2006/extended-properties" xmlns:vt="http://schemas.openxmlformats.org/officeDocument/2006/docPropsVTypes">
  <Template>TM02892315[[fn=Легкий дым]]</Template>
  <TotalTime>225</TotalTime>
  <Words>902</Words>
  <Application>Microsoft Office PowerPoint</Application>
  <PresentationFormat>Произвольный</PresentationFormat>
  <Paragraphs>111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Легкий дым</vt:lpstr>
      <vt:lpstr>Слайд 1</vt:lpstr>
      <vt:lpstr>Конфликт түсінігі, қақтығыстың белгілері, себептері, салдары </vt:lpstr>
      <vt:lpstr>Қақтығыс</vt:lpstr>
      <vt:lpstr>Қақтығыс мәселесі</vt:lpstr>
      <vt:lpstr>Қақтығыс теориясы</vt:lpstr>
      <vt:lpstr>Конфликтінің түрлері:</vt:lpstr>
      <vt:lpstr>Слайд 7</vt:lpstr>
      <vt:lpstr>Әлеуметтік қақтығыс</vt:lpstr>
      <vt:lpstr>Конфликт типологиясы:</vt:lpstr>
      <vt:lpstr>Конфликт типологиясы:</vt:lpstr>
      <vt:lpstr>Конфликт типологиясы:</vt:lpstr>
      <vt:lpstr>Конфликт типологиясы:</vt:lpstr>
      <vt:lpstr>Әлеуметтік қақтығысты талдаудаоның негізгі типтерін ажырату:</vt:lpstr>
      <vt:lpstr>Әлеуметтік қақтығысты талдаудаоның негізгі типтері:</vt:lpstr>
      <vt:lpstr>Қақтығыс субъектісі</vt:lpstr>
      <vt:lpstr>Конфликтіні шешу жолдары:</vt:lpstr>
      <vt:lpstr>Қақтығысты шешудің әдістері:</vt:lpstr>
      <vt:lpstr>Қақтығысты шешудің әдістері:</vt:lpstr>
      <vt:lpstr>Қорытынды</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ТМО20-15Мұхитов Данияр</dc:title>
  <dc:creator>murat---1979@outlook.com</dc:creator>
  <cp:lastModifiedBy>hp</cp:lastModifiedBy>
  <cp:revision>5</cp:revision>
  <dcterms:created xsi:type="dcterms:W3CDTF">2021-10-02T11:42:24Z</dcterms:created>
  <dcterms:modified xsi:type="dcterms:W3CDTF">2021-10-13T16:29:00Z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0x010100F27592075C46554BA08CABB3C1766890</vt:lpwstr>
  </property>
</Properties>
</file>