
<file path=[Content_Types].xml><?xml version="1.0" encoding="utf-8"?>
<Types xmlns="http://schemas.openxmlformats.org/package/2006/content-types">
  <Default Extension="png" ContentType="image/png"/>
  <Default Extension="rels" ContentType="application/vnd.openxmlformats-package.relationships+xml"/>
  <Default Extension="jpeg" ContentType="image/jpeg"/>
  <Default Extension="xml" ContentType="application/xml"/>
  <Override PartName="/ppt/diagrams/data1.xml" ContentType="application/vnd.openxmlformats-officedocument.drawingml.diagramData+xml"/>
  <Override PartName="/ppt/diagrams/data2.xml" ContentType="application/vnd.openxmlformats-officedocument.drawingml.diagramData+xml"/>
  <Override PartName="/ppt/presentation.xml" ContentType="application/vnd.openxmlformats-officedocument.presentationml.presentation.main+xml"/>
  <Override PartName="/ppt/slides/slide2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2.xml" ContentType="application/vnd.openxmlformats-officedocument.presentationml.slide+xml"/>
  <Override PartName="/ppt/slides/slide11.xml" ContentType="application/vnd.openxmlformats-officedocument.presentationml.slide+xml"/>
  <Override PartName="/ppt/slides/slide9.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10.xml" ContentType="application/vnd.openxmlformats-officedocument.presentationml.slide+xml"/>
  <Override PartName="/ppt/slides/slide4.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5.xml" ContentType="application/vnd.openxmlformats-officedocument.presentationml.slide+xml"/>
  <Override PartName="/ppt/slideLayouts/slideLayout1.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17.xml" ContentType="application/vnd.openxmlformats-officedocument.presentationml.slideLayout+xml"/>
  <Override PartName="/ppt/slideMasters/slideMaster1.xml" ContentType="application/vnd.openxmlformats-officedocument.presentationml.slideMaster+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theme/theme1.xml" ContentType="application/vnd.openxmlformats-officedocument.theme+xml"/>
  <Override PartName="/ppt/diagrams/layout2.xml" ContentType="application/vnd.openxmlformats-officedocument.drawingml.diagramLayout+xml"/>
  <Override PartName="/ppt/diagrams/colors1.xml" ContentType="application/vnd.openxmlformats-officedocument.drawingml.diagramColors+xml"/>
  <Override PartName="/ppt/diagrams/drawing1.xml" ContentType="application/vnd.ms-office.drawingml.diagramDrawing+xml"/>
  <Override PartName="/ppt/diagrams/layout1.xml" ContentType="application/vnd.openxmlformats-officedocument.drawingml.diagramLayout+xml"/>
  <Override PartName="/ppt/diagrams/quickStyle1.xml" ContentType="application/vnd.openxmlformats-officedocument.drawingml.diagramStyl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77" r:id="rId2"/>
    <p:sldId id="279"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80" r:id="rId2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31" autoAdjust="0"/>
    <p:restoredTop sz="94660"/>
  </p:normalViewPr>
  <p:slideViewPr>
    <p:cSldViewPr snapToGrid="0">
      <p:cViewPr varScale="1">
        <p:scale>
          <a:sx n="62" d="100"/>
          <a:sy n="62" d="100"/>
        </p:scale>
        <p:origin x="-150" y="-90"/>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customXml" Target="../customXml/item2.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customXml" Target="../customXml/item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 Id="rId30" Type="http://schemas.openxmlformats.org/officeDocument/2006/relationships/customXml" Target="../customXml/item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8B3CD02-0C5C-4231-8302-6E51DE63A02D}" type="doc">
      <dgm:prSet loTypeId="urn:microsoft.com/office/officeart/2005/8/layout/venn1" loCatId="relationship" qsTypeId="urn:microsoft.com/office/officeart/2005/8/quickstyle/simple3" qsCatId="simple" csTypeId="urn:microsoft.com/office/officeart/2005/8/colors/accent1_2" csCatId="accent1" phldr="1"/>
      <dgm:spPr/>
    </dgm:pt>
    <dgm:pt modelId="{E7B96F27-A9D9-4F43-B93F-E46DB4B00937}">
      <dgm:prSet phldrT="[Текст]" custT="1"/>
      <dgm:spPr/>
      <dgm:t>
        <a:bodyPr/>
        <a:lstStyle/>
        <a:p>
          <a:r>
            <a:rPr lang="kk-KZ" sz="1200" b="1" dirty="0">
              <a:latin typeface="Times New Roman" panose="02020603050405020304" pitchFamily="18" charset="0"/>
              <a:cs typeface="Times New Roman" panose="02020603050405020304" pitchFamily="18" charset="0"/>
            </a:rPr>
            <a:t>Объективті проблемалық жағдаяттың пайда болуы.</a:t>
          </a:r>
          <a:r>
            <a:rPr lang="kk-KZ" sz="1200" dirty="0">
              <a:latin typeface="Times New Roman" panose="02020603050405020304" pitchFamily="18" charset="0"/>
              <a:cs typeface="Times New Roman" panose="02020603050405020304" pitchFamily="18" charset="0"/>
            </a:rPr>
            <a:t> Егер жалған дау-дамай пайда болатын жағдайларды есептемесек, онда әдетте дау-дамай объективті проблемалық жағдаяттан туындайды (</a:t>
          </a:r>
          <a:r>
            <a:rPr lang="kk-KZ" sz="1200" dirty="0" err="1">
              <a:latin typeface="Times New Roman" panose="02020603050405020304" pitchFamily="18" charset="0"/>
              <a:cs typeface="Times New Roman" panose="02020603050405020304" pitchFamily="18" charset="0"/>
            </a:rPr>
            <a:t>Петровская</a:t>
          </a:r>
          <a:r>
            <a:rPr lang="kk-KZ" sz="1200" dirty="0">
              <a:latin typeface="Times New Roman" panose="02020603050405020304" pitchFamily="18" charset="0"/>
              <a:cs typeface="Times New Roman" panose="02020603050405020304" pitchFamily="18" charset="0"/>
            </a:rPr>
            <a:t>, 1977). Субъектілердің (олардың мақсаттарының, мотивтерінің, әрекеттерінің, ұмтылыстарының және т.б.) арасындағы қарама-қайшылықтардың пайда болуы осындай жағдаяттардың мәні болып табылады. Егер қайшылық әлі ұғынықты емес және даулы әрекеттер болмаса, онда жағдаятты проблемалық жағдаят деп атайды.</a:t>
          </a:r>
          <a:endParaRPr lang="ru-RU" sz="1200" dirty="0">
            <a:latin typeface="Times New Roman" panose="02020603050405020304" pitchFamily="18" charset="0"/>
            <a:cs typeface="Times New Roman" panose="02020603050405020304" pitchFamily="18" charset="0"/>
          </a:endParaRPr>
        </a:p>
      </dgm:t>
    </dgm:pt>
    <dgm:pt modelId="{4B7A42E9-FA05-4C0B-B0F4-58A3620BCBE9}" type="parTrans" cxnId="{0AAE82A6-D76F-4A3C-BA99-8E7A581D3244}">
      <dgm:prSet/>
      <dgm:spPr/>
      <dgm:t>
        <a:bodyPr/>
        <a:lstStyle/>
        <a:p>
          <a:endParaRPr lang="ru-RU" sz="1200">
            <a:latin typeface="Times New Roman" panose="02020603050405020304" pitchFamily="18" charset="0"/>
            <a:cs typeface="Times New Roman" panose="02020603050405020304" pitchFamily="18" charset="0"/>
          </a:endParaRPr>
        </a:p>
      </dgm:t>
    </dgm:pt>
    <dgm:pt modelId="{842E3714-B9FF-40D8-B5FB-19E5351CCD7C}" type="sibTrans" cxnId="{0AAE82A6-D76F-4A3C-BA99-8E7A581D3244}">
      <dgm:prSet/>
      <dgm:spPr/>
      <dgm:t>
        <a:bodyPr/>
        <a:lstStyle/>
        <a:p>
          <a:endParaRPr lang="ru-RU" sz="1200">
            <a:latin typeface="Times New Roman" panose="02020603050405020304" pitchFamily="18" charset="0"/>
            <a:cs typeface="Times New Roman" panose="02020603050405020304" pitchFamily="18" charset="0"/>
          </a:endParaRPr>
        </a:p>
      </dgm:t>
    </dgm:pt>
    <dgm:pt modelId="{C5F71D79-DA23-4277-9982-FA1B611F2CE7}">
      <dgm:prSet phldrT="[Текст]" custT="1"/>
      <dgm:spPr/>
      <dgm:t>
        <a:bodyPr/>
        <a:lstStyle/>
        <a:p>
          <a:r>
            <a:rPr lang="kk-KZ" sz="1200" b="1" dirty="0">
              <a:latin typeface="Times New Roman" panose="02020603050405020304" pitchFamily="18" charset="0"/>
              <a:cs typeface="Times New Roman" panose="02020603050405020304" pitchFamily="18" charset="0"/>
            </a:rPr>
            <a:t>Объективті проблемалық жағдаятты ұғыну.</a:t>
          </a:r>
          <a:r>
            <a:rPr lang="kk-KZ" sz="1200" dirty="0">
              <a:latin typeface="Times New Roman" panose="02020603050405020304" pitchFamily="18" charset="0"/>
              <a:cs typeface="Times New Roman" panose="02020603050405020304" pitchFamily="18" charset="0"/>
            </a:rPr>
            <a:t> Ақиқатты  проблемалы әрі қайшылық ретінде қабылдау, қайшылықты шешу үшін қандай да бір әрекеттерге кірісу қажеттілігін түсіну аталмыш сатының мәнін құрайды. Мүдделерді іске асыру үшін кедергілердің болуы проблемалық жағдаяттың бұрмаланулармен субъективті түрде қабылдануына мүмкіндік береді. </a:t>
          </a:r>
          <a:endParaRPr lang="ru-RU" sz="1200" dirty="0">
            <a:latin typeface="Times New Roman" panose="02020603050405020304" pitchFamily="18" charset="0"/>
            <a:cs typeface="Times New Roman" panose="02020603050405020304" pitchFamily="18" charset="0"/>
          </a:endParaRPr>
        </a:p>
      </dgm:t>
    </dgm:pt>
    <dgm:pt modelId="{4F5F1F98-A790-47CB-8AA5-2AAA69618C8B}" type="parTrans" cxnId="{61D1895C-A2AE-47D4-B4A5-BEEDA574021F}">
      <dgm:prSet/>
      <dgm:spPr/>
      <dgm:t>
        <a:bodyPr/>
        <a:lstStyle/>
        <a:p>
          <a:endParaRPr lang="ru-RU" sz="1200">
            <a:latin typeface="Times New Roman" panose="02020603050405020304" pitchFamily="18" charset="0"/>
            <a:cs typeface="Times New Roman" panose="02020603050405020304" pitchFamily="18" charset="0"/>
          </a:endParaRPr>
        </a:p>
      </dgm:t>
    </dgm:pt>
    <dgm:pt modelId="{C3122416-E5E4-4DE1-9E5B-CF385023C166}" type="sibTrans" cxnId="{61D1895C-A2AE-47D4-B4A5-BEEDA574021F}">
      <dgm:prSet/>
      <dgm:spPr/>
      <dgm:t>
        <a:bodyPr/>
        <a:lstStyle/>
        <a:p>
          <a:endParaRPr lang="ru-RU" sz="1200">
            <a:latin typeface="Times New Roman" panose="02020603050405020304" pitchFamily="18" charset="0"/>
            <a:cs typeface="Times New Roman" panose="02020603050405020304" pitchFamily="18" charset="0"/>
          </a:endParaRPr>
        </a:p>
      </dgm:t>
    </dgm:pt>
    <dgm:pt modelId="{B70CAF62-8CEB-4C66-A173-477287CD244A}">
      <dgm:prSet phldrT="[Текст]" custT="1"/>
      <dgm:spPr/>
      <dgm:t>
        <a:bodyPr/>
        <a:lstStyle/>
        <a:p>
          <a:r>
            <a:rPr lang="kk-KZ" sz="1200" b="1" dirty="0">
              <a:latin typeface="Times New Roman" panose="02020603050405020304" pitchFamily="18" charset="0"/>
              <a:cs typeface="Times New Roman" panose="02020603050405020304" pitchFamily="18" charset="0"/>
            </a:rPr>
            <a:t>Дау-дамай алдындағы жағдаяттың пайда болуы.</a:t>
          </a:r>
          <a:r>
            <a:rPr lang="kk-KZ" sz="1200" dirty="0">
              <a:latin typeface="Times New Roman" panose="02020603050405020304" pitchFamily="18" charset="0"/>
              <a:cs typeface="Times New Roman" panose="02020603050405020304" pitchFamily="18" charset="0"/>
            </a:rPr>
            <a:t> Жағдаяттың </a:t>
          </a:r>
          <a:r>
            <a:rPr lang="kk-KZ" sz="1200" dirty="0" err="1">
              <a:latin typeface="Times New Roman" panose="02020603050405020304" pitchFamily="18" charset="0"/>
              <a:cs typeface="Times New Roman" panose="02020603050405020304" pitchFamily="18" charset="0"/>
            </a:rPr>
            <a:t>даулылығы</a:t>
          </a:r>
          <a:r>
            <a:rPr lang="kk-KZ" sz="1200" dirty="0">
              <a:latin typeface="Times New Roman" panose="02020603050405020304" pitchFamily="18" charset="0"/>
              <a:cs typeface="Times New Roman" panose="02020603050405020304" pitchFamily="18" charset="0"/>
            </a:rPr>
            <a:t> өзара әрекеттесуші жақтардың бірінің қауіпсіздігіне қатердің төнуі ретінде қабылданады. Жағдай дау-дамайдың алды ретінде және қауіп-қатерді қабылдау кезінде қандай да бір қоғамдық маңызды құбылыс ретінде түсінілуі мүмкін. Ашық кезеңді көбінесе даулы өзара әрекеттесу немесе дау-дамайдың нақты өзі деп атайды. Ол мыналардан тұрады: а) инцидент; б)дау-дамай эскалациясы; в) баланс </a:t>
          </a:r>
          <a:r>
            <a:rPr lang="kk-KZ" sz="1200" dirty="0" err="1">
              <a:latin typeface="Times New Roman" panose="02020603050405020304" pitchFamily="18" charset="0"/>
              <a:cs typeface="Times New Roman" panose="02020603050405020304" pitchFamily="18" charset="0"/>
            </a:rPr>
            <a:t>жасалаған</a:t>
          </a:r>
          <a:r>
            <a:rPr lang="kk-KZ" sz="1200" dirty="0">
              <a:latin typeface="Times New Roman" panose="02020603050405020304" pitchFamily="18" charset="0"/>
              <a:cs typeface="Times New Roman" panose="02020603050405020304" pitchFamily="18" charset="0"/>
            </a:rPr>
            <a:t> қарама-қарсы әрекет; г) дау-дамайдың аяқталуы. </a:t>
          </a:r>
          <a:endParaRPr lang="ru-RU" sz="1200" dirty="0">
            <a:latin typeface="Times New Roman" panose="02020603050405020304" pitchFamily="18" charset="0"/>
            <a:cs typeface="Times New Roman" panose="02020603050405020304" pitchFamily="18" charset="0"/>
          </a:endParaRPr>
        </a:p>
      </dgm:t>
    </dgm:pt>
    <dgm:pt modelId="{795EF4D9-48D0-49A9-AB81-F3EA0C7B3BD0}" type="parTrans" cxnId="{567EA275-1472-495D-AB6B-1CA76459DFC5}">
      <dgm:prSet/>
      <dgm:spPr/>
      <dgm:t>
        <a:bodyPr/>
        <a:lstStyle/>
        <a:p>
          <a:endParaRPr lang="ru-RU" sz="1200">
            <a:latin typeface="Times New Roman" panose="02020603050405020304" pitchFamily="18" charset="0"/>
            <a:cs typeface="Times New Roman" panose="02020603050405020304" pitchFamily="18" charset="0"/>
          </a:endParaRPr>
        </a:p>
      </dgm:t>
    </dgm:pt>
    <dgm:pt modelId="{1A35F406-A900-4070-A26D-D53CC9CE1E33}" type="sibTrans" cxnId="{567EA275-1472-495D-AB6B-1CA76459DFC5}">
      <dgm:prSet/>
      <dgm:spPr/>
      <dgm:t>
        <a:bodyPr/>
        <a:lstStyle/>
        <a:p>
          <a:endParaRPr lang="ru-RU" sz="1200">
            <a:latin typeface="Times New Roman" panose="02020603050405020304" pitchFamily="18" charset="0"/>
            <a:cs typeface="Times New Roman" panose="02020603050405020304" pitchFamily="18" charset="0"/>
          </a:endParaRPr>
        </a:p>
      </dgm:t>
    </dgm:pt>
    <dgm:pt modelId="{F642703E-A509-4369-B243-591A43FEC2F4}" type="pres">
      <dgm:prSet presAssocID="{E8B3CD02-0C5C-4231-8302-6E51DE63A02D}" presName="compositeShape" presStyleCnt="0">
        <dgm:presLayoutVars>
          <dgm:chMax val="7"/>
          <dgm:dir/>
          <dgm:resizeHandles val="exact"/>
        </dgm:presLayoutVars>
      </dgm:prSet>
      <dgm:spPr/>
    </dgm:pt>
    <dgm:pt modelId="{1E641F54-217D-4C48-9759-9FFEF7D0A4A5}" type="pres">
      <dgm:prSet presAssocID="{E7B96F27-A9D9-4F43-B93F-E46DB4B00937}" presName="circ1" presStyleLbl="vennNode1" presStyleIdx="0" presStyleCnt="3" custScaleX="131494" custScaleY="86390" custLinFactNeighborX="-3104" custLinFactNeighborY="-2690"/>
      <dgm:spPr/>
      <dgm:t>
        <a:bodyPr/>
        <a:lstStyle/>
        <a:p>
          <a:endParaRPr lang="ru-RU"/>
        </a:p>
      </dgm:t>
    </dgm:pt>
    <dgm:pt modelId="{D8A098FD-A435-4CD0-BF11-B1143A3ACDC7}" type="pres">
      <dgm:prSet presAssocID="{E7B96F27-A9D9-4F43-B93F-E46DB4B00937}" presName="circ1Tx" presStyleLbl="revTx" presStyleIdx="0" presStyleCnt="0">
        <dgm:presLayoutVars>
          <dgm:chMax val="0"/>
          <dgm:chPref val="0"/>
          <dgm:bulletEnabled val="1"/>
        </dgm:presLayoutVars>
      </dgm:prSet>
      <dgm:spPr/>
      <dgm:t>
        <a:bodyPr/>
        <a:lstStyle/>
        <a:p>
          <a:endParaRPr lang="ru-RU"/>
        </a:p>
      </dgm:t>
    </dgm:pt>
    <dgm:pt modelId="{1F62955A-6BD6-44E9-8544-56FE4EA15899}" type="pres">
      <dgm:prSet presAssocID="{C5F71D79-DA23-4277-9982-FA1B611F2CE7}" presName="circ2" presStyleLbl="vennNode1" presStyleIdx="1" presStyleCnt="3" custScaleX="141401" custScaleY="84616" custLinFactNeighborX="34363" custLinFactNeighborY="-5700"/>
      <dgm:spPr/>
      <dgm:t>
        <a:bodyPr/>
        <a:lstStyle/>
        <a:p>
          <a:endParaRPr lang="ru-RU"/>
        </a:p>
      </dgm:t>
    </dgm:pt>
    <dgm:pt modelId="{B1B3E28C-0830-4A75-A3CD-997F87A82E6C}" type="pres">
      <dgm:prSet presAssocID="{C5F71D79-DA23-4277-9982-FA1B611F2CE7}" presName="circ2Tx" presStyleLbl="revTx" presStyleIdx="0" presStyleCnt="0">
        <dgm:presLayoutVars>
          <dgm:chMax val="0"/>
          <dgm:chPref val="0"/>
          <dgm:bulletEnabled val="1"/>
        </dgm:presLayoutVars>
      </dgm:prSet>
      <dgm:spPr/>
      <dgm:t>
        <a:bodyPr/>
        <a:lstStyle/>
        <a:p>
          <a:endParaRPr lang="ru-RU"/>
        </a:p>
      </dgm:t>
    </dgm:pt>
    <dgm:pt modelId="{C9DF61B0-15D9-4D6A-93CA-59A826D48FFC}" type="pres">
      <dgm:prSet presAssocID="{B70CAF62-8CEB-4C66-A173-477287CD244A}" presName="circ3" presStyleLbl="vennNode1" presStyleIdx="2" presStyleCnt="3" custScaleX="139014" custScaleY="88002" custLinFactNeighborX="-18854" custLinFactNeighborY="1847"/>
      <dgm:spPr/>
      <dgm:t>
        <a:bodyPr/>
        <a:lstStyle/>
        <a:p>
          <a:endParaRPr lang="ru-RU"/>
        </a:p>
      </dgm:t>
    </dgm:pt>
    <dgm:pt modelId="{977961FA-9F49-4023-8BFD-7981C84FC389}" type="pres">
      <dgm:prSet presAssocID="{B70CAF62-8CEB-4C66-A173-477287CD244A}" presName="circ3Tx" presStyleLbl="revTx" presStyleIdx="0" presStyleCnt="0">
        <dgm:presLayoutVars>
          <dgm:chMax val="0"/>
          <dgm:chPref val="0"/>
          <dgm:bulletEnabled val="1"/>
        </dgm:presLayoutVars>
      </dgm:prSet>
      <dgm:spPr/>
      <dgm:t>
        <a:bodyPr/>
        <a:lstStyle/>
        <a:p>
          <a:endParaRPr lang="ru-RU"/>
        </a:p>
      </dgm:t>
    </dgm:pt>
  </dgm:ptLst>
  <dgm:cxnLst>
    <dgm:cxn modelId="{0AAE82A6-D76F-4A3C-BA99-8E7A581D3244}" srcId="{E8B3CD02-0C5C-4231-8302-6E51DE63A02D}" destId="{E7B96F27-A9D9-4F43-B93F-E46DB4B00937}" srcOrd="0" destOrd="0" parTransId="{4B7A42E9-FA05-4C0B-B0F4-58A3620BCBE9}" sibTransId="{842E3714-B9FF-40D8-B5FB-19E5351CCD7C}"/>
    <dgm:cxn modelId="{567EA275-1472-495D-AB6B-1CA76459DFC5}" srcId="{E8B3CD02-0C5C-4231-8302-6E51DE63A02D}" destId="{B70CAF62-8CEB-4C66-A173-477287CD244A}" srcOrd="2" destOrd="0" parTransId="{795EF4D9-48D0-49A9-AB81-F3EA0C7B3BD0}" sibTransId="{1A35F406-A900-4070-A26D-D53CC9CE1E33}"/>
    <dgm:cxn modelId="{F0EAE30D-60D3-41C9-9DB8-DB7401CDD5DB}" type="presOf" srcId="{C5F71D79-DA23-4277-9982-FA1B611F2CE7}" destId="{1F62955A-6BD6-44E9-8544-56FE4EA15899}" srcOrd="0" destOrd="0" presId="urn:microsoft.com/office/officeart/2005/8/layout/venn1"/>
    <dgm:cxn modelId="{61D1895C-A2AE-47D4-B4A5-BEEDA574021F}" srcId="{E8B3CD02-0C5C-4231-8302-6E51DE63A02D}" destId="{C5F71D79-DA23-4277-9982-FA1B611F2CE7}" srcOrd="1" destOrd="0" parTransId="{4F5F1F98-A790-47CB-8AA5-2AAA69618C8B}" sibTransId="{C3122416-E5E4-4DE1-9E5B-CF385023C166}"/>
    <dgm:cxn modelId="{92B8A9FF-A2EC-4BC9-9C8D-D835BA3BAE5E}" type="presOf" srcId="{E8B3CD02-0C5C-4231-8302-6E51DE63A02D}" destId="{F642703E-A509-4369-B243-591A43FEC2F4}" srcOrd="0" destOrd="0" presId="urn:microsoft.com/office/officeart/2005/8/layout/venn1"/>
    <dgm:cxn modelId="{8374298C-368B-4048-ADD9-6ACA9F9597B5}" type="presOf" srcId="{B70CAF62-8CEB-4C66-A173-477287CD244A}" destId="{977961FA-9F49-4023-8BFD-7981C84FC389}" srcOrd="1" destOrd="0" presId="urn:microsoft.com/office/officeart/2005/8/layout/venn1"/>
    <dgm:cxn modelId="{3556AA98-C343-4A45-9000-D18A32FAA23B}" type="presOf" srcId="{C5F71D79-DA23-4277-9982-FA1B611F2CE7}" destId="{B1B3E28C-0830-4A75-A3CD-997F87A82E6C}" srcOrd="1" destOrd="0" presId="urn:microsoft.com/office/officeart/2005/8/layout/venn1"/>
    <dgm:cxn modelId="{471A3DA7-60F2-4B02-8789-471F3C9617B1}" type="presOf" srcId="{B70CAF62-8CEB-4C66-A173-477287CD244A}" destId="{C9DF61B0-15D9-4D6A-93CA-59A826D48FFC}" srcOrd="0" destOrd="0" presId="urn:microsoft.com/office/officeart/2005/8/layout/venn1"/>
    <dgm:cxn modelId="{B299B12A-0996-4231-8FF0-2B3D622E7504}" type="presOf" srcId="{E7B96F27-A9D9-4F43-B93F-E46DB4B00937}" destId="{1E641F54-217D-4C48-9759-9FFEF7D0A4A5}" srcOrd="0" destOrd="0" presId="urn:microsoft.com/office/officeart/2005/8/layout/venn1"/>
    <dgm:cxn modelId="{F3BFFE6B-57B5-4814-87A7-BFF415DC1908}" type="presOf" srcId="{E7B96F27-A9D9-4F43-B93F-E46DB4B00937}" destId="{D8A098FD-A435-4CD0-BF11-B1143A3ACDC7}" srcOrd="1" destOrd="0" presId="urn:microsoft.com/office/officeart/2005/8/layout/venn1"/>
    <dgm:cxn modelId="{24BB7D80-5773-46F9-9636-C9D88B71EF72}" type="presParOf" srcId="{F642703E-A509-4369-B243-591A43FEC2F4}" destId="{1E641F54-217D-4C48-9759-9FFEF7D0A4A5}" srcOrd="0" destOrd="0" presId="urn:microsoft.com/office/officeart/2005/8/layout/venn1"/>
    <dgm:cxn modelId="{53AEF86E-510C-47AB-BB2D-D36686DF95DC}" type="presParOf" srcId="{F642703E-A509-4369-B243-591A43FEC2F4}" destId="{D8A098FD-A435-4CD0-BF11-B1143A3ACDC7}" srcOrd="1" destOrd="0" presId="urn:microsoft.com/office/officeart/2005/8/layout/venn1"/>
    <dgm:cxn modelId="{6314F2A1-3159-4231-B19B-B61B9AAA2756}" type="presParOf" srcId="{F642703E-A509-4369-B243-591A43FEC2F4}" destId="{1F62955A-6BD6-44E9-8544-56FE4EA15899}" srcOrd="2" destOrd="0" presId="urn:microsoft.com/office/officeart/2005/8/layout/venn1"/>
    <dgm:cxn modelId="{FABC9FB1-A155-47F8-A951-1861C5279D23}" type="presParOf" srcId="{F642703E-A509-4369-B243-591A43FEC2F4}" destId="{B1B3E28C-0830-4A75-A3CD-997F87A82E6C}" srcOrd="3" destOrd="0" presId="urn:microsoft.com/office/officeart/2005/8/layout/venn1"/>
    <dgm:cxn modelId="{222D4B94-9EDF-4465-B6E0-47C0AB50EB4F}" type="presParOf" srcId="{F642703E-A509-4369-B243-591A43FEC2F4}" destId="{C9DF61B0-15D9-4D6A-93CA-59A826D48FFC}" srcOrd="4" destOrd="0" presId="urn:microsoft.com/office/officeart/2005/8/layout/venn1"/>
    <dgm:cxn modelId="{47AB80F0-A437-4CEC-87A8-05690EAF4BCF}" type="presParOf" srcId="{F642703E-A509-4369-B243-591A43FEC2F4}" destId="{977961FA-9F49-4023-8BFD-7981C84FC389}" srcOrd="5" destOrd="0" presId="urn:microsoft.com/office/officeart/2005/8/layout/venn1"/>
  </dgm:cxnLst>
  <dgm:bg>
    <a:solidFill>
      <a:schemeClr val="accent4">
        <a:lumMod val="20000"/>
        <a:lumOff val="80000"/>
      </a:schemeClr>
    </a:solidFill>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8437DFF-062C-4147-8DE3-1C40E6DAA5CB}" type="doc">
      <dgm:prSet loTypeId="urn:microsoft.com/office/officeart/2005/8/layout/cycle8" loCatId="cycle" qsTypeId="urn:microsoft.com/office/officeart/2005/8/quickstyle/simple3" qsCatId="simple" csTypeId="urn:microsoft.com/office/officeart/2005/8/colors/accent2_1" csCatId="accent2" phldr="1"/>
      <dgm:spPr/>
    </dgm:pt>
    <dgm:pt modelId="{3A48EF1C-A320-4D18-A44A-FDD57A37D777}">
      <dgm:prSet phldrT="[Текст]" custT="1">
        <dgm:style>
          <a:lnRef idx="1">
            <a:schemeClr val="accent4"/>
          </a:lnRef>
          <a:fillRef idx="2">
            <a:schemeClr val="accent4"/>
          </a:fillRef>
          <a:effectRef idx="1">
            <a:schemeClr val="accent4"/>
          </a:effectRef>
          <a:fontRef idx="minor">
            <a:schemeClr val="dk1"/>
          </a:fontRef>
        </dgm:style>
      </dgm:prSet>
      <dgm:spPr/>
      <dgm:t>
        <a:bodyPr/>
        <a:lstStyle/>
        <a:p>
          <a:r>
            <a:rPr lang="kk-KZ" sz="1400" dirty="0" err="1"/>
            <a:t>Эмоцианалдық</a:t>
          </a:r>
          <a:r>
            <a:rPr lang="kk-KZ" sz="1400" dirty="0"/>
            <a:t> сфера: </a:t>
          </a:r>
          <a:r>
            <a:rPr lang="kk-KZ" sz="1400" dirty="0" err="1"/>
            <a:t>психоэмоционалдық</a:t>
          </a:r>
          <a:r>
            <a:rPr lang="kk-KZ" sz="1400" dirty="0"/>
            <a:t> қысымда бірқатар маңызды жағымсыз сезімдер.</a:t>
          </a:r>
          <a:endParaRPr lang="ru-RU" sz="1400" dirty="0"/>
        </a:p>
      </dgm:t>
    </dgm:pt>
    <dgm:pt modelId="{35C315ED-B26D-4686-AB40-762518D757ED}" type="parTrans" cxnId="{3D563BBF-988C-4B4F-AF22-E005E4385B05}">
      <dgm:prSet/>
      <dgm:spPr/>
      <dgm:t>
        <a:bodyPr/>
        <a:lstStyle/>
        <a:p>
          <a:endParaRPr lang="ru-RU" sz="1400"/>
        </a:p>
      </dgm:t>
    </dgm:pt>
    <dgm:pt modelId="{5ACA7EF8-5091-4C4B-9DCA-9EC00C5B46C3}" type="sibTrans" cxnId="{3D563BBF-988C-4B4F-AF22-E005E4385B05}">
      <dgm:prSet/>
      <dgm:spPr/>
      <dgm:t>
        <a:bodyPr/>
        <a:lstStyle/>
        <a:p>
          <a:endParaRPr lang="ru-RU" sz="1400"/>
        </a:p>
      </dgm:t>
    </dgm:pt>
    <dgm:pt modelId="{03C44DAD-D395-4FEA-9065-ACE454676AC3}">
      <dgm:prSet phldrT="[Текст]" custT="1">
        <dgm:style>
          <a:lnRef idx="1">
            <a:schemeClr val="accent5"/>
          </a:lnRef>
          <a:fillRef idx="2">
            <a:schemeClr val="accent5"/>
          </a:fillRef>
          <a:effectRef idx="1">
            <a:schemeClr val="accent5"/>
          </a:effectRef>
          <a:fontRef idx="minor">
            <a:schemeClr val="dk1"/>
          </a:fontRef>
        </dgm:style>
      </dgm:prSet>
      <dgm:spPr/>
      <dgm:t>
        <a:bodyPr/>
        <a:lstStyle/>
        <a:p>
          <a:r>
            <a:rPr lang="kk-KZ" sz="1400" dirty="0"/>
            <a:t>Мінез-</a:t>
          </a:r>
          <a:r>
            <a:rPr lang="kk-KZ" sz="1400" dirty="0" err="1"/>
            <a:t>құлықтық</a:t>
          </a:r>
          <a:r>
            <a:rPr lang="kk-KZ" sz="1400" dirty="0"/>
            <a:t> сфера: іс-әрекеттің санасы мен қарқындылығының төмендеуі, қарым-қатынастың жағымсыз </a:t>
          </a:r>
          <a:r>
            <a:rPr lang="kk-KZ" sz="1400" dirty="0" err="1"/>
            <a:t>эмоционалды</a:t>
          </a:r>
          <a:r>
            <a:rPr lang="kk-KZ" sz="1400" dirty="0"/>
            <a:t> ахуалы.</a:t>
          </a:r>
          <a:endParaRPr lang="ru-RU" sz="1400" dirty="0"/>
        </a:p>
      </dgm:t>
    </dgm:pt>
    <dgm:pt modelId="{9E7A96C6-000A-4B5F-8DAA-82DB67482D5D}" type="parTrans" cxnId="{3654975F-67D9-4C67-8F74-C602C9D21BE1}">
      <dgm:prSet/>
      <dgm:spPr/>
      <dgm:t>
        <a:bodyPr/>
        <a:lstStyle/>
        <a:p>
          <a:endParaRPr lang="ru-RU" sz="1400"/>
        </a:p>
      </dgm:t>
    </dgm:pt>
    <dgm:pt modelId="{0286E0FD-14E7-49C0-8D79-ABF86A4351C2}" type="sibTrans" cxnId="{3654975F-67D9-4C67-8F74-C602C9D21BE1}">
      <dgm:prSet/>
      <dgm:spPr/>
      <dgm:t>
        <a:bodyPr/>
        <a:lstStyle/>
        <a:p>
          <a:endParaRPr lang="ru-RU" sz="1400"/>
        </a:p>
      </dgm:t>
    </dgm:pt>
    <dgm:pt modelId="{FD8FB44B-AD15-4DC9-9154-FBD0733B4B6B}">
      <dgm:prSet phldrT="[Текст]" custT="1">
        <dgm:style>
          <a:lnRef idx="1">
            <a:schemeClr val="accent3"/>
          </a:lnRef>
          <a:fillRef idx="2">
            <a:schemeClr val="accent3"/>
          </a:fillRef>
          <a:effectRef idx="1">
            <a:schemeClr val="accent3"/>
          </a:effectRef>
          <a:fontRef idx="minor">
            <a:schemeClr val="dk1"/>
          </a:fontRef>
        </dgm:style>
      </dgm:prSet>
      <dgm:spPr/>
      <dgm:t>
        <a:bodyPr/>
        <a:lstStyle/>
        <a:p>
          <a:r>
            <a:rPr lang="kk-KZ" sz="1400" dirty="0"/>
            <a:t> </a:t>
          </a:r>
          <a:r>
            <a:rPr lang="kk-KZ" sz="1400" dirty="0" err="1"/>
            <a:t>Когнитивті</a:t>
          </a:r>
          <a:r>
            <a:rPr lang="kk-KZ" sz="1400" dirty="0"/>
            <a:t> сфера  «Мен» бейнесінің қайшылығы; өзін-өзі бағалаудың төмендеуі; өз қалпын  психологиялық дағдарыс; шешім қабылдаудың кідірісі ретінде  ұғыну; құндылықты таңдау мәселесінің болуын </a:t>
          </a:r>
          <a:r>
            <a:rPr lang="kk-KZ" sz="1400" dirty="0" err="1"/>
            <a:t>субьективті</a:t>
          </a:r>
          <a:r>
            <a:rPr lang="kk-KZ" sz="1400" dirty="0"/>
            <a:t>  мойындау; </a:t>
          </a:r>
          <a:r>
            <a:rPr lang="kk-KZ" sz="1400" dirty="0" err="1"/>
            <a:t>субьект</a:t>
          </a:r>
          <a:r>
            <a:rPr lang="kk-KZ" sz="1400" dirty="0"/>
            <a:t> бұрынырақ басшылыққа алған түрткілермен ұстанымдардың шынайылығына күмәндану.</a:t>
          </a:r>
          <a:endParaRPr lang="ru-RU" sz="1400" dirty="0"/>
        </a:p>
      </dgm:t>
    </dgm:pt>
    <dgm:pt modelId="{2D71F47A-5E84-4EB9-BC69-273D29EFA661}" type="parTrans" cxnId="{83BE55A3-575C-4636-AE8D-9E82E577336F}">
      <dgm:prSet/>
      <dgm:spPr/>
      <dgm:t>
        <a:bodyPr/>
        <a:lstStyle/>
        <a:p>
          <a:endParaRPr lang="ru-RU" sz="1400"/>
        </a:p>
      </dgm:t>
    </dgm:pt>
    <dgm:pt modelId="{A43343CB-E6EF-4557-9B5A-E9B356511BBF}" type="sibTrans" cxnId="{83BE55A3-575C-4636-AE8D-9E82E577336F}">
      <dgm:prSet/>
      <dgm:spPr/>
      <dgm:t>
        <a:bodyPr/>
        <a:lstStyle/>
        <a:p>
          <a:endParaRPr lang="ru-RU" sz="1400"/>
        </a:p>
      </dgm:t>
    </dgm:pt>
    <dgm:pt modelId="{E92178CD-3E7C-475D-8B88-88331EBC4BD0}">
      <dgm:prSet>
        <dgm:style>
          <a:lnRef idx="1">
            <a:schemeClr val="accent3"/>
          </a:lnRef>
          <a:fillRef idx="2">
            <a:schemeClr val="accent3"/>
          </a:fillRef>
          <a:effectRef idx="1">
            <a:schemeClr val="accent3"/>
          </a:effectRef>
          <a:fontRef idx="minor">
            <a:schemeClr val="dk1"/>
          </a:fontRef>
        </dgm:style>
      </dgm:prSet>
      <dgm:spPr/>
      <dgm:t>
        <a:bodyPr/>
        <a:lstStyle/>
        <a:p>
          <a:endParaRPr lang="ru-RU"/>
        </a:p>
      </dgm:t>
    </dgm:pt>
    <dgm:pt modelId="{AE5AD58D-792C-472F-B294-105A62464691}" type="parTrans" cxnId="{062CA665-C714-4413-83E9-C86841AC39E5}">
      <dgm:prSet/>
      <dgm:spPr/>
      <dgm:t>
        <a:bodyPr/>
        <a:lstStyle/>
        <a:p>
          <a:endParaRPr lang="ru-RU"/>
        </a:p>
      </dgm:t>
    </dgm:pt>
    <dgm:pt modelId="{5637741E-68CF-49C9-BCC6-457AA7DBDFF2}" type="sibTrans" cxnId="{062CA665-C714-4413-83E9-C86841AC39E5}">
      <dgm:prSet/>
      <dgm:spPr/>
      <dgm:t>
        <a:bodyPr/>
        <a:lstStyle/>
        <a:p>
          <a:endParaRPr lang="ru-RU"/>
        </a:p>
      </dgm:t>
    </dgm:pt>
    <dgm:pt modelId="{9862F01B-3891-49CE-8425-D8AB4B7683A3}" type="pres">
      <dgm:prSet presAssocID="{38437DFF-062C-4147-8DE3-1C40E6DAA5CB}" presName="compositeShape" presStyleCnt="0">
        <dgm:presLayoutVars>
          <dgm:chMax val="7"/>
          <dgm:dir/>
          <dgm:resizeHandles val="exact"/>
        </dgm:presLayoutVars>
      </dgm:prSet>
      <dgm:spPr/>
    </dgm:pt>
    <dgm:pt modelId="{31D41540-3AB2-48B3-BF58-04A5D46707FF}" type="pres">
      <dgm:prSet presAssocID="{38437DFF-062C-4147-8DE3-1C40E6DAA5CB}" presName="wedge1" presStyleLbl="node1" presStyleIdx="0" presStyleCnt="4" custScaleX="174040"/>
      <dgm:spPr/>
      <dgm:t>
        <a:bodyPr/>
        <a:lstStyle/>
        <a:p>
          <a:endParaRPr lang="ru-RU"/>
        </a:p>
      </dgm:t>
    </dgm:pt>
    <dgm:pt modelId="{E4CA9340-6EC6-4276-8F43-896D4F530D6C}" type="pres">
      <dgm:prSet presAssocID="{38437DFF-062C-4147-8DE3-1C40E6DAA5CB}" presName="dummy1a" presStyleCnt="0"/>
      <dgm:spPr/>
    </dgm:pt>
    <dgm:pt modelId="{3963613B-EFF4-478C-B618-53D86631E8ED}" type="pres">
      <dgm:prSet presAssocID="{38437DFF-062C-4147-8DE3-1C40E6DAA5CB}" presName="dummy1b" presStyleCnt="0"/>
      <dgm:spPr/>
    </dgm:pt>
    <dgm:pt modelId="{BD6C7E67-190E-4D10-B26C-BE9407749D33}" type="pres">
      <dgm:prSet presAssocID="{38437DFF-062C-4147-8DE3-1C40E6DAA5CB}" presName="wedge1Tx" presStyleLbl="node1" presStyleIdx="0" presStyleCnt="4">
        <dgm:presLayoutVars>
          <dgm:chMax val="0"/>
          <dgm:chPref val="0"/>
          <dgm:bulletEnabled val="1"/>
        </dgm:presLayoutVars>
      </dgm:prSet>
      <dgm:spPr/>
      <dgm:t>
        <a:bodyPr/>
        <a:lstStyle/>
        <a:p>
          <a:endParaRPr lang="ru-RU"/>
        </a:p>
      </dgm:t>
    </dgm:pt>
    <dgm:pt modelId="{6B51C2C4-82B0-49CE-96AA-81E3768BEA5F}" type="pres">
      <dgm:prSet presAssocID="{38437DFF-062C-4147-8DE3-1C40E6DAA5CB}" presName="wedge2" presStyleLbl="node1" presStyleIdx="1" presStyleCnt="4" custScaleX="153802"/>
      <dgm:spPr/>
      <dgm:t>
        <a:bodyPr/>
        <a:lstStyle/>
        <a:p>
          <a:endParaRPr lang="ru-RU"/>
        </a:p>
      </dgm:t>
    </dgm:pt>
    <dgm:pt modelId="{5DB81FFC-13BF-49C9-991E-D4746C013B93}" type="pres">
      <dgm:prSet presAssocID="{38437DFF-062C-4147-8DE3-1C40E6DAA5CB}" presName="dummy2a" presStyleCnt="0"/>
      <dgm:spPr/>
    </dgm:pt>
    <dgm:pt modelId="{2ECF0DDA-B412-4E1D-B6C4-144E999C34BB}" type="pres">
      <dgm:prSet presAssocID="{38437DFF-062C-4147-8DE3-1C40E6DAA5CB}" presName="dummy2b" presStyleCnt="0"/>
      <dgm:spPr/>
    </dgm:pt>
    <dgm:pt modelId="{B006E4C0-2655-4F61-BC69-093188E8114A}" type="pres">
      <dgm:prSet presAssocID="{38437DFF-062C-4147-8DE3-1C40E6DAA5CB}" presName="wedge2Tx" presStyleLbl="node1" presStyleIdx="1" presStyleCnt="4">
        <dgm:presLayoutVars>
          <dgm:chMax val="0"/>
          <dgm:chPref val="0"/>
          <dgm:bulletEnabled val="1"/>
        </dgm:presLayoutVars>
      </dgm:prSet>
      <dgm:spPr/>
      <dgm:t>
        <a:bodyPr/>
        <a:lstStyle/>
        <a:p>
          <a:endParaRPr lang="ru-RU"/>
        </a:p>
      </dgm:t>
    </dgm:pt>
    <dgm:pt modelId="{D6379730-363B-4B2A-BD2D-EF214353D7F4}" type="pres">
      <dgm:prSet presAssocID="{38437DFF-062C-4147-8DE3-1C40E6DAA5CB}" presName="wedge3" presStyleLbl="node1" presStyleIdx="2" presStyleCnt="4" custScaleX="178770"/>
      <dgm:spPr/>
      <dgm:t>
        <a:bodyPr/>
        <a:lstStyle/>
        <a:p>
          <a:endParaRPr lang="ru-RU"/>
        </a:p>
      </dgm:t>
    </dgm:pt>
    <dgm:pt modelId="{7FADE512-5B3B-4004-86DB-A4127F2D6E98}" type="pres">
      <dgm:prSet presAssocID="{38437DFF-062C-4147-8DE3-1C40E6DAA5CB}" presName="dummy3a" presStyleCnt="0"/>
      <dgm:spPr/>
    </dgm:pt>
    <dgm:pt modelId="{75F88A0A-4AB2-4478-8156-5C61D7234B46}" type="pres">
      <dgm:prSet presAssocID="{38437DFF-062C-4147-8DE3-1C40E6DAA5CB}" presName="dummy3b" presStyleCnt="0"/>
      <dgm:spPr/>
    </dgm:pt>
    <dgm:pt modelId="{D46459B0-FAC2-40AA-AFE5-EF5C4E8975BA}" type="pres">
      <dgm:prSet presAssocID="{38437DFF-062C-4147-8DE3-1C40E6DAA5CB}" presName="wedge3Tx" presStyleLbl="node1" presStyleIdx="2" presStyleCnt="4">
        <dgm:presLayoutVars>
          <dgm:chMax val="0"/>
          <dgm:chPref val="0"/>
          <dgm:bulletEnabled val="1"/>
        </dgm:presLayoutVars>
      </dgm:prSet>
      <dgm:spPr/>
      <dgm:t>
        <a:bodyPr/>
        <a:lstStyle/>
        <a:p>
          <a:endParaRPr lang="ru-RU"/>
        </a:p>
      </dgm:t>
    </dgm:pt>
    <dgm:pt modelId="{65B9DFA3-EEED-4068-9F54-F306DF07DF3D}" type="pres">
      <dgm:prSet presAssocID="{38437DFF-062C-4147-8DE3-1C40E6DAA5CB}" presName="wedge4" presStyleLbl="node1" presStyleIdx="3" presStyleCnt="4" custScaleX="182341" custScaleY="101007"/>
      <dgm:spPr/>
      <dgm:t>
        <a:bodyPr/>
        <a:lstStyle/>
        <a:p>
          <a:endParaRPr lang="ru-RU"/>
        </a:p>
      </dgm:t>
    </dgm:pt>
    <dgm:pt modelId="{320C2894-6209-4286-BEF8-1C6304B8D193}" type="pres">
      <dgm:prSet presAssocID="{38437DFF-062C-4147-8DE3-1C40E6DAA5CB}" presName="dummy4a" presStyleCnt="0"/>
      <dgm:spPr/>
    </dgm:pt>
    <dgm:pt modelId="{3D3414D2-A155-4395-A4B6-A961BE24FDAC}" type="pres">
      <dgm:prSet presAssocID="{38437DFF-062C-4147-8DE3-1C40E6DAA5CB}" presName="dummy4b" presStyleCnt="0"/>
      <dgm:spPr/>
    </dgm:pt>
    <dgm:pt modelId="{BB65B7CF-3AB3-4816-B75F-F14404AFFA9A}" type="pres">
      <dgm:prSet presAssocID="{38437DFF-062C-4147-8DE3-1C40E6DAA5CB}" presName="wedge4Tx" presStyleLbl="node1" presStyleIdx="3" presStyleCnt="4">
        <dgm:presLayoutVars>
          <dgm:chMax val="0"/>
          <dgm:chPref val="0"/>
          <dgm:bulletEnabled val="1"/>
        </dgm:presLayoutVars>
      </dgm:prSet>
      <dgm:spPr/>
      <dgm:t>
        <a:bodyPr/>
        <a:lstStyle/>
        <a:p>
          <a:endParaRPr lang="ru-RU"/>
        </a:p>
      </dgm:t>
    </dgm:pt>
    <dgm:pt modelId="{82174768-C582-4300-8572-9C7ADE855F60}" type="pres">
      <dgm:prSet presAssocID="{5ACA7EF8-5091-4C4B-9DCA-9EC00C5B46C3}" presName="arrowWedge1" presStyleLbl="fgSibTrans2D1" presStyleIdx="0" presStyleCnt="4" custScaleX="163694"/>
      <dgm:spPr/>
    </dgm:pt>
    <dgm:pt modelId="{9D3F7A29-D824-447D-B6A3-0B362E6AF4F1}" type="pres">
      <dgm:prSet presAssocID="{5637741E-68CF-49C9-BCC6-457AA7DBDFF2}" presName="arrowWedge2" presStyleLbl="fgSibTrans2D1" presStyleIdx="1" presStyleCnt="4" custScaleX="164047"/>
      <dgm:spPr/>
    </dgm:pt>
    <dgm:pt modelId="{5E9143A7-C5CD-43D6-8F78-33515C80605C}" type="pres">
      <dgm:prSet presAssocID="{0286E0FD-14E7-49C0-8D79-ABF86A4351C2}" presName="arrowWedge3" presStyleLbl="fgSibTrans2D1" presStyleIdx="2" presStyleCnt="4" custScaleX="173199" custScaleY="87289" custLinFactNeighborX="353" custLinFactNeighborY="1533"/>
      <dgm:spPr/>
    </dgm:pt>
    <dgm:pt modelId="{36705917-3E1D-4DA5-B336-9BB9DB14FFA1}" type="pres">
      <dgm:prSet presAssocID="{A43343CB-E6EF-4557-9B5A-E9B356511BBF}" presName="arrowWedge4" presStyleLbl="fgSibTrans2D1" presStyleIdx="3" presStyleCnt="4" custScaleX="175874"/>
      <dgm:spPr/>
    </dgm:pt>
  </dgm:ptLst>
  <dgm:cxnLst>
    <dgm:cxn modelId="{8E36781A-BD96-4524-BF20-6298A00E3217}" type="presOf" srcId="{38437DFF-062C-4147-8DE3-1C40E6DAA5CB}" destId="{9862F01B-3891-49CE-8425-D8AB4B7683A3}" srcOrd="0" destOrd="0" presId="urn:microsoft.com/office/officeart/2005/8/layout/cycle8"/>
    <dgm:cxn modelId="{3654975F-67D9-4C67-8F74-C602C9D21BE1}" srcId="{38437DFF-062C-4147-8DE3-1C40E6DAA5CB}" destId="{03C44DAD-D395-4FEA-9065-ACE454676AC3}" srcOrd="2" destOrd="0" parTransId="{9E7A96C6-000A-4B5F-8DAA-82DB67482D5D}" sibTransId="{0286E0FD-14E7-49C0-8D79-ABF86A4351C2}"/>
    <dgm:cxn modelId="{50E1A42E-4E09-45DD-A24C-AC52872CA572}" type="presOf" srcId="{3A48EF1C-A320-4D18-A44A-FDD57A37D777}" destId="{31D41540-3AB2-48B3-BF58-04A5D46707FF}" srcOrd="0" destOrd="0" presId="urn:microsoft.com/office/officeart/2005/8/layout/cycle8"/>
    <dgm:cxn modelId="{83BE55A3-575C-4636-AE8D-9E82E577336F}" srcId="{38437DFF-062C-4147-8DE3-1C40E6DAA5CB}" destId="{FD8FB44B-AD15-4DC9-9154-FBD0733B4B6B}" srcOrd="3" destOrd="0" parTransId="{2D71F47A-5E84-4EB9-BC69-273D29EFA661}" sibTransId="{A43343CB-E6EF-4557-9B5A-E9B356511BBF}"/>
    <dgm:cxn modelId="{57321C19-05EA-4E9B-A9B4-070AEFF326B6}" type="presOf" srcId="{E92178CD-3E7C-475D-8B88-88331EBC4BD0}" destId="{B006E4C0-2655-4F61-BC69-093188E8114A}" srcOrd="1" destOrd="0" presId="urn:microsoft.com/office/officeart/2005/8/layout/cycle8"/>
    <dgm:cxn modelId="{97025923-B12D-4863-BBA9-1C80F29E34C4}" type="presOf" srcId="{FD8FB44B-AD15-4DC9-9154-FBD0733B4B6B}" destId="{BB65B7CF-3AB3-4816-B75F-F14404AFFA9A}" srcOrd="1" destOrd="0" presId="urn:microsoft.com/office/officeart/2005/8/layout/cycle8"/>
    <dgm:cxn modelId="{705D0F85-8393-4B89-AD6F-A4619F8A5744}" type="presOf" srcId="{E92178CD-3E7C-475D-8B88-88331EBC4BD0}" destId="{6B51C2C4-82B0-49CE-96AA-81E3768BEA5F}" srcOrd="0" destOrd="0" presId="urn:microsoft.com/office/officeart/2005/8/layout/cycle8"/>
    <dgm:cxn modelId="{9EBB7F98-CFBA-428C-A0B0-738F0EFD9536}" type="presOf" srcId="{3A48EF1C-A320-4D18-A44A-FDD57A37D777}" destId="{BD6C7E67-190E-4D10-B26C-BE9407749D33}" srcOrd="1" destOrd="0" presId="urn:microsoft.com/office/officeart/2005/8/layout/cycle8"/>
    <dgm:cxn modelId="{3D563BBF-988C-4B4F-AF22-E005E4385B05}" srcId="{38437DFF-062C-4147-8DE3-1C40E6DAA5CB}" destId="{3A48EF1C-A320-4D18-A44A-FDD57A37D777}" srcOrd="0" destOrd="0" parTransId="{35C315ED-B26D-4686-AB40-762518D757ED}" sibTransId="{5ACA7EF8-5091-4C4B-9DCA-9EC00C5B46C3}"/>
    <dgm:cxn modelId="{062CA665-C714-4413-83E9-C86841AC39E5}" srcId="{38437DFF-062C-4147-8DE3-1C40E6DAA5CB}" destId="{E92178CD-3E7C-475D-8B88-88331EBC4BD0}" srcOrd="1" destOrd="0" parTransId="{AE5AD58D-792C-472F-B294-105A62464691}" sibTransId="{5637741E-68CF-49C9-BCC6-457AA7DBDFF2}"/>
    <dgm:cxn modelId="{2D2ABF60-40EC-4C2D-82A7-BFE954590344}" type="presOf" srcId="{03C44DAD-D395-4FEA-9065-ACE454676AC3}" destId="{D46459B0-FAC2-40AA-AFE5-EF5C4E8975BA}" srcOrd="1" destOrd="0" presId="urn:microsoft.com/office/officeart/2005/8/layout/cycle8"/>
    <dgm:cxn modelId="{A11311E7-E75F-4D6E-9D5F-0FAC6F99DB17}" type="presOf" srcId="{03C44DAD-D395-4FEA-9065-ACE454676AC3}" destId="{D6379730-363B-4B2A-BD2D-EF214353D7F4}" srcOrd="0" destOrd="0" presId="urn:microsoft.com/office/officeart/2005/8/layout/cycle8"/>
    <dgm:cxn modelId="{508E5D70-3DBA-4DED-B9A7-6F3C5CE085BD}" type="presOf" srcId="{FD8FB44B-AD15-4DC9-9154-FBD0733B4B6B}" destId="{65B9DFA3-EEED-4068-9F54-F306DF07DF3D}" srcOrd="0" destOrd="0" presId="urn:microsoft.com/office/officeart/2005/8/layout/cycle8"/>
    <dgm:cxn modelId="{EF18C6DE-98EA-4CAA-B373-1476E856B719}" type="presParOf" srcId="{9862F01B-3891-49CE-8425-D8AB4B7683A3}" destId="{31D41540-3AB2-48B3-BF58-04A5D46707FF}" srcOrd="0" destOrd="0" presId="urn:microsoft.com/office/officeart/2005/8/layout/cycle8"/>
    <dgm:cxn modelId="{EB153BE6-52BC-4B60-8929-7F904C124090}" type="presParOf" srcId="{9862F01B-3891-49CE-8425-D8AB4B7683A3}" destId="{E4CA9340-6EC6-4276-8F43-896D4F530D6C}" srcOrd="1" destOrd="0" presId="urn:microsoft.com/office/officeart/2005/8/layout/cycle8"/>
    <dgm:cxn modelId="{CC36CBCA-BB78-460F-98B0-043B5F6095C6}" type="presParOf" srcId="{9862F01B-3891-49CE-8425-D8AB4B7683A3}" destId="{3963613B-EFF4-478C-B618-53D86631E8ED}" srcOrd="2" destOrd="0" presId="urn:microsoft.com/office/officeart/2005/8/layout/cycle8"/>
    <dgm:cxn modelId="{E26F489A-FCB1-4E8E-A76C-F1DDDBD1CE28}" type="presParOf" srcId="{9862F01B-3891-49CE-8425-D8AB4B7683A3}" destId="{BD6C7E67-190E-4D10-B26C-BE9407749D33}" srcOrd="3" destOrd="0" presId="urn:microsoft.com/office/officeart/2005/8/layout/cycle8"/>
    <dgm:cxn modelId="{DAA4EB03-B378-4B0A-893E-63D09388F631}" type="presParOf" srcId="{9862F01B-3891-49CE-8425-D8AB4B7683A3}" destId="{6B51C2C4-82B0-49CE-96AA-81E3768BEA5F}" srcOrd="4" destOrd="0" presId="urn:microsoft.com/office/officeart/2005/8/layout/cycle8"/>
    <dgm:cxn modelId="{DDA537D7-6CD0-412D-B759-93822CE87CB8}" type="presParOf" srcId="{9862F01B-3891-49CE-8425-D8AB4B7683A3}" destId="{5DB81FFC-13BF-49C9-991E-D4746C013B93}" srcOrd="5" destOrd="0" presId="urn:microsoft.com/office/officeart/2005/8/layout/cycle8"/>
    <dgm:cxn modelId="{DCA8EF2B-C2ED-4783-A5A4-B4C703D9CD34}" type="presParOf" srcId="{9862F01B-3891-49CE-8425-D8AB4B7683A3}" destId="{2ECF0DDA-B412-4E1D-B6C4-144E999C34BB}" srcOrd="6" destOrd="0" presId="urn:microsoft.com/office/officeart/2005/8/layout/cycle8"/>
    <dgm:cxn modelId="{204B28E3-79B9-42E6-B0EA-0359B4CD36D6}" type="presParOf" srcId="{9862F01B-3891-49CE-8425-D8AB4B7683A3}" destId="{B006E4C0-2655-4F61-BC69-093188E8114A}" srcOrd="7" destOrd="0" presId="urn:microsoft.com/office/officeart/2005/8/layout/cycle8"/>
    <dgm:cxn modelId="{588A3362-DB19-4F60-8815-6A7FECDAF190}" type="presParOf" srcId="{9862F01B-3891-49CE-8425-D8AB4B7683A3}" destId="{D6379730-363B-4B2A-BD2D-EF214353D7F4}" srcOrd="8" destOrd="0" presId="urn:microsoft.com/office/officeart/2005/8/layout/cycle8"/>
    <dgm:cxn modelId="{63C9B543-FEE9-4B85-93C3-8A2FCB174BBA}" type="presParOf" srcId="{9862F01B-3891-49CE-8425-D8AB4B7683A3}" destId="{7FADE512-5B3B-4004-86DB-A4127F2D6E98}" srcOrd="9" destOrd="0" presId="urn:microsoft.com/office/officeart/2005/8/layout/cycle8"/>
    <dgm:cxn modelId="{21606273-5E40-41C7-BDEA-40810FC1BE14}" type="presParOf" srcId="{9862F01B-3891-49CE-8425-D8AB4B7683A3}" destId="{75F88A0A-4AB2-4478-8156-5C61D7234B46}" srcOrd="10" destOrd="0" presId="urn:microsoft.com/office/officeart/2005/8/layout/cycle8"/>
    <dgm:cxn modelId="{67AB3525-29F8-4A62-9B30-FC6653770BEB}" type="presParOf" srcId="{9862F01B-3891-49CE-8425-D8AB4B7683A3}" destId="{D46459B0-FAC2-40AA-AFE5-EF5C4E8975BA}" srcOrd="11" destOrd="0" presId="urn:microsoft.com/office/officeart/2005/8/layout/cycle8"/>
    <dgm:cxn modelId="{3E16D5A5-15CC-4387-8292-7541205C3BCA}" type="presParOf" srcId="{9862F01B-3891-49CE-8425-D8AB4B7683A3}" destId="{65B9DFA3-EEED-4068-9F54-F306DF07DF3D}" srcOrd="12" destOrd="0" presId="urn:microsoft.com/office/officeart/2005/8/layout/cycle8"/>
    <dgm:cxn modelId="{51CB0003-05F3-4296-B69D-43BF2B8E65E5}" type="presParOf" srcId="{9862F01B-3891-49CE-8425-D8AB4B7683A3}" destId="{320C2894-6209-4286-BEF8-1C6304B8D193}" srcOrd="13" destOrd="0" presId="urn:microsoft.com/office/officeart/2005/8/layout/cycle8"/>
    <dgm:cxn modelId="{1265E387-3F94-4817-965B-3DEB8879A244}" type="presParOf" srcId="{9862F01B-3891-49CE-8425-D8AB4B7683A3}" destId="{3D3414D2-A155-4395-A4B6-A961BE24FDAC}" srcOrd="14" destOrd="0" presId="urn:microsoft.com/office/officeart/2005/8/layout/cycle8"/>
    <dgm:cxn modelId="{9B8F8C32-D1BA-4863-8F71-6EE45DC1649B}" type="presParOf" srcId="{9862F01B-3891-49CE-8425-D8AB4B7683A3}" destId="{BB65B7CF-3AB3-4816-B75F-F14404AFFA9A}" srcOrd="15" destOrd="0" presId="urn:microsoft.com/office/officeart/2005/8/layout/cycle8"/>
    <dgm:cxn modelId="{F4625C8F-48CF-4A95-BB1C-78088FB82AF7}" type="presParOf" srcId="{9862F01B-3891-49CE-8425-D8AB4B7683A3}" destId="{82174768-C582-4300-8572-9C7ADE855F60}" srcOrd="16" destOrd="0" presId="urn:microsoft.com/office/officeart/2005/8/layout/cycle8"/>
    <dgm:cxn modelId="{5D1272D8-A705-4FD7-AC77-FB7752EC2C83}" type="presParOf" srcId="{9862F01B-3891-49CE-8425-D8AB4B7683A3}" destId="{9D3F7A29-D824-447D-B6A3-0B362E6AF4F1}" srcOrd="17" destOrd="0" presId="urn:microsoft.com/office/officeart/2005/8/layout/cycle8"/>
    <dgm:cxn modelId="{9777E801-E1F6-4E24-9343-7B0BA242BFC6}" type="presParOf" srcId="{9862F01B-3891-49CE-8425-D8AB4B7683A3}" destId="{5E9143A7-C5CD-43D6-8F78-33515C80605C}" srcOrd="18" destOrd="0" presId="urn:microsoft.com/office/officeart/2005/8/layout/cycle8"/>
    <dgm:cxn modelId="{974DA9D1-C32C-4E50-98C8-3D17EBC1B8FA}" type="presParOf" srcId="{9862F01B-3891-49CE-8425-D8AB4B7683A3}" destId="{36705917-3E1D-4DA5-B336-9BB9DB14FFA1}" srcOrd="19" destOrd="0" presId="urn:microsoft.com/office/officeart/2005/8/layout/cycle8"/>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cycle8">
  <dgm:title val=""/>
  <dgm:desc val=""/>
  <dgm:catLst>
    <dgm:cat type="cycle" pri="7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clrData>
  <dgm:layoutNode name="compositeShape">
    <dgm:varLst>
      <dgm:chMax val="7"/>
      <dgm:dir/>
      <dgm:resizeHandles val="exact"/>
    </dgm:varLst>
    <dgm:alg type="composite">
      <dgm:param type="horzAlign" val="ctr"/>
      <dgm:param type="vertAlign" val="mid"/>
      <dgm:param type="ar" val="1"/>
    </dgm:alg>
    <dgm:shape xmlns:r="http://schemas.openxmlformats.org/officeDocument/2006/relationships" r:blip="">
      <dgm:adjLst/>
    </dgm:shape>
    <dgm:presOf/>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dummy1a" refType="w" fact="0.5"/>
          <dgm:constr type="t" for="ch" forName="dummy1a" refType="h" fact="0.08"/>
          <dgm:constr type="l" for="ch" forName="dummy1b" refType="w" fact="0.5"/>
          <dgm:constr type="t" for="ch" forName="dummy1b" refType="h" fact="0.08"/>
          <dgm:constr type="l" for="ch" forName="wedge1Tx" refType="w" fact="0.22"/>
          <dgm:constr type="t" for="ch" forName="wedge1Tx" refType="h" fact="0.22"/>
          <dgm:constr type="w" for="ch" forName="wedge1Tx" refType="w" fact="0.56"/>
          <dgm:constr type="h" for="ch" forName="wedge1Tx" refType="h" fact="0.56"/>
          <dgm:constr type="h" for="ch" forName="arrowWedge1single" refType="w" fact="0.08"/>
          <dgm:constr type="diam" for="ch" forName="arrowWedge1single" refType="w" fact="0.84"/>
          <dgm:constr type="l" for="ch" forName="arrowWedge1single" refType="w" fact="0.5"/>
          <dgm:constr type="t" for="ch" forName="arrowWedge1single" refType="w" fact="0.5"/>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dummy1a" refType="w" fact="0.52"/>
          <dgm:constr type="t" for="ch" forName="dummy1a" refType="h" fact="0.08"/>
          <dgm:constr type="l" for="ch" forName="dummy1b" refType="w" fact="0.52"/>
          <dgm:constr type="t" for="ch" forName="dummy1b" refType="h" fact="0.92"/>
          <dgm:constr type="l" for="ch" forName="wedge1Tx" refType="w" fact="0.559"/>
          <dgm:constr type="t" for="ch" forName="wedge1Tx" refType="h" fact="0.3"/>
          <dgm:constr type="w" for="ch" forName="wedge1Tx" refType="w" fact="0.3"/>
          <dgm:constr type="h" for="ch" forName="wedge1Tx" refType="h" fact="0.4"/>
          <dgm:constr type="l" for="ch" forName="wedge2" refType="w" fact="0.06"/>
          <dgm:constr type="t" for="ch" forName="wedge2" refType="w" fact="0.08"/>
          <dgm:constr type="w" for="ch" forName="wedge2" refType="w" fact="0.84"/>
          <dgm:constr type="h" for="ch" forName="wedge2" refType="h" fact="0.84"/>
          <dgm:constr type="l" for="ch" forName="dummy2a" refType="w" fact="0.48"/>
          <dgm:constr type="t" for="ch" forName="dummy2a" refType="h" fact="0.92"/>
          <dgm:constr type="l" for="ch" forName="dummy2b" refType="w" fact="0.48"/>
          <dgm:constr type="t" for="ch" forName="dummy2b" refType="h" fact="0.08"/>
          <dgm:constr type="r" for="ch" forName="wedge2Tx" refType="w" fact="0.441"/>
          <dgm:constr type="t" for="ch" forName="wedge2Tx" refType="h" fact="0.3"/>
          <dgm:constr type="w" for="ch" forName="wedge2Tx" refType="w" fact="0.3"/>
          <dgm:constr type="h" for="ch" forName="wedge2Tx" refType="h" fact="0.4"/>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primFontSz" for="ch" ptType="node" op="equ"/>
        </dgm:constrLst>
      </dgm:if>
      <dgm:if name="Name3" axis="ch" ptType="node" func="cnt" op="equ" val="3">
        <dgm:constrLst>
          <dgm:constr type="l" for="ch" forName="wedge1" refType="w" fact="0.0973"/>
          <dgm:constr type="t" for="ch" forName="wedge1" refType="w" fact="0.07"/>
          <dgm:constr type="w" for="ch" forName="wedge1" refType="w" fact="0.84"/>
          <dgm:constr type="h" for="ch" forName="wedge1" refType="h" fact="0.84"/>
          <dgm:constr type="l" for="ch" forName="dummy1a" refType="w" fact="0.5173"/>
          <dgm:constr type="t" for="ch" forName="dummy1a" refType="h" fact="0.07"/>
          <dgm:constr type="l" for="ch" forName="dummy1b" refType="w" fact="0.8811"/>
          <dgm:constr type="t" for="ch" forName="dummy1b" refType="h" fact="0.7"/>
          <dgm:constr type="l" for="ch" forName="wedge1Tx" refType="w" fact="0.54"/>
          <dgm:constr type="t" for="ch" forName="wedge1Tx" refType="h" fact="0.248"/>
          <dgm:constr type="w" for="ch" forName="wedge1Tx" refType="w" fact="0.3"/>
          <dgm:constr type="h" for="ch" forName="wedge1Tx" refType="h" fact="0.25"/>
          <dgm:constr type="l" for="ch" forName="wedge2" refType="w" fact="0.08"/>
          <dgm:constr type="t" for="ch" forName="wedge2" refType="w" fact="0.1"/>
          <dgm:constr type="w" for="ch" forName="wedge2" refType="w" fact="0.84"/>
          <dgm:constr type="h" for="ch" forName="wedge2" refType="h" fact="0.84"/>
          <dgm:constr type="l" for="ch" forName="dummy2a" refType="w" fact="0.8637"/>
          <dgm:constr type="t" for="ch" forName="dummy2a" refType="h" fact="0.73"/>
          <dgm:constr type="l" for="ch" forName="dummy2b" refType="w" fact="0.1363"/>
          <dgm:constr type="t" for="ch" forName="dummy2b" refType="h" fact="0.73"/>
          <dgm:constr type="l" for="ch" forName="wedge2Tx" refType="w" fact="0.28"/>
          <dgm:constr type="t" for="ch" forName="wedge2Tx" refType="h" fact="0.645"/>
          <dgm:constr type="w" for="ch" forName="wedge2Tx" refType="w" fact="0.45"/>
          <dgm:constr type="h" for="ch" forName="wedge2Tx" refType="h" fact="0.22"/>
          <dgm:constr type="l" for="ch" forName="wedge3" refType="w" fact="0.0627"/>
          <dgm:constr type="t" for="ch" forName="wedge3" refType="w" fact="0.07"/>
          <dgm:constr type="w" for="ch" forName="wedge3" refType="w" fact="0.84"/>
          <dgm:constr type="h" for="ch" forName="wedge3" refType="h" fact="0.84"/>
          <dgm:constr type="l" for="ch" forName="dummy3a" refType="w" fact="0.1189"/>
          <dgm:constr type="t" for="ch" forName="dummy3a" refType="h" fact="0.7"/>
          <dgm:constr type="l" for="ch" forName="dummy3b" refType="w" fact="0.4827"/>
          <dgm:constr type="t" for="ch" forName="dummy3b" refType="h" fact="0.07"/>
          <dgm:constr type="r" for="ch" forName="wedge3Tx" refType="w" fact="0.46"/>
          <dgm:constr type="t" for="ch" forName="wedge3Tx" refType="h" fact="0.248"/>
          <dgm:constr type="w" for="ch" forName="wedge3Tx" refType="w" fact="0.3"/>
          <dgm:constr type="h" for="ch" forName="wedge3Tx" refType="h" fact="0.25"/>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primFontSz" for="ch" ptType="node" op="equ"/>
        </dgm:constrLst>
      </dgm:if>
      <dgm:if name="Name4" axis="ch" ptType="node" func="cnt" op="equ" val="4">
        <dgm:constrLst>
          <dgm:constr type="l" for="ch" forName="wedge1" refType="w" fact="0.0941"/>
          <dgm:constr type="t" for="ch" forName="wedge1" refType="w" fact="0.0659"/>
          <dgm:constr type="w" for="ch" forName="wedge1" refType="w" fact="0.84"/>
          <dgm:constr type="h" for="ch" forName="wedge1" refType="h" fact="0.84"/>
          <dgm:constr type="l" for="ch" forName="dummy1a" refType="w" fact="0.5141"/>
          <dgm:constr type="t" for="ch" forName="dummy1a" refType="h" fact="0.0659"/>
          <dgm:constr type="l" for="ch" forName="dummy1b" refType="w" fact="0.9341"/>
          <dgm:constr type="t" for="ch" forName="dummy1b" refType="h" fact="0.4859"/>
          <dgm:constr type="l" for="ch" forName="wedge1Tx" refType="w" fact="0.54"/>
          <dgm:constr type="t" for="ch" forName="wedge1Tx" refType="h" fact="0.24"/>
          <dgm:constr type="w" for="ch" forName="wedge1Tx" refType="w" fact="0.31"/>
          <dgm:constr type="h" for="ch" forName="wedge1Tx" refType="h" fact="0.23"/>
          <dgm:constr type="l" for="ch" forName="wedge2" refType="w" fact="0.0941"/>
          <dgm:constr type="t" for="ch" forName="wedge2" refType="w" fact="0.0941"/>
          <dgm:constr type="w" for="ch" forName="wedge2" refType="w" fact="0.84"/>
          <dgm:constr type="h" for="ch" forName="wedge2" refType="h" fact="0.84"/>
          <dgm:constr type="l" for="ch" forName="dummy2a" refType="w" fact="0.9341"/>
          <dgm:constr type="t" for="ch" forName="dummy2a" refType="h" fact="0.5141"/>
          <dgm:constr type="l" for="ch" forName="dummy2b" refType="w" fact="0.5141"/>
          <dgm:constr type="t" for="ch" forName="dummy2b" refType="h" fact="0.9341"/>
          <dgm:constr type="l" for="ch" forName="wedge2Tx" refType="w" fact="0.54"/>
          <dgm:constr type="t" for="ch" forName="wedge2Tx" refType="h" fact="0.53"/>
          <dgm:constr type="w" for="ch" forName="wedge2Tx" refType="w" fact="0.31"/>
          <dgm:constr type="h" for="ch" forName="wedge2Tx" refType="h" fact="0.23"/>
          <dgm:constr type="l" for="ch" forName="wedge3" refType="w" fact="0.0659"/>
          <dgm:constr type="t" for="ch" forName="wedge3" refType="w" fact="0.0941"/>
          <dgm:constr type="w" for="ch" forName="wedge3" refType="w" fact="0.84"/>
          <dgm:constr type="h" for="ch" forName="wedge3" refType="h" fact="0.84"/>
          <dgm:constr type="l" for="ch" forName="dummy3a" refType="w" fact="0.4859"/>
          <dgm:constr type="t" for="ch" forName="dummy3a" refType="h" fact="0.9341"/>
          <dgm:constr type="l" for="ch" forName="dummy3b" refType="w" fact="0.0659"/>
          <dgm:constr type="t" for="ch" forName="dummy3b" refType="h" fact="0.5141"/>
          <dgm:constr type="r" for="ch" forName="wedge3Tx" refType="w" fact="0.46"/>
          <dgm:constr type="t" for="ch" forName="wedge3Tx" refType="h" fact="0.53"/>
          <dgm:constr type="w" for="ch" forName="wedge3Tx" refType="w" fact="0.31"/>
          <dgm:constr type="h" for="ch" forName="wedge3Tx" refType="h" fact="0.23"/>
          <dgm:constr type="l" for="ch" forName="wedge4" refType="w" fact="0.0659"/>
          <dgm:constr type="t" for="ch" forName="wedge4" refType="h" fact="0.0659"/>
          <dgm:constr type="w" for="ch" forName="wedge4" refType="w" fact="0.84"/>
          <dgm:constr type="h" for="ch" forName="wedge4" refType="h" fact="0.84"/>
          <dgm:constr type="l" for="ch" forName="dummy4a" refType="w" fact="0.0659"/>
          <dgm:constr type="t" for="ch" forName="dummy4a" refType="h" fact="0.4859"/>
          <dgm:constr type="l" for="ch" forName="dummy4b" refType="w" fact="0.4859"/>
          <dgm:constr type="t" for="ch" forName="dummy4b" refType="h" fact="0.0659"/>
          <dgm:constr type="r" for="ch" forName="wedge4Tx" refType="w" fact="0.46"/>
          <dgm:constr type="t" for="ch" forName="wedge4Tx" refType="h" fact="0.24"/>
          <dgm:constr type="w" for="ch" forName="wedge4Tx" refType="w" fact="0.31"/>
          <dgm:constr type="h" for="ch" forName="wedge4Tx" refType="h" fact="0.23"/>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primFontSz" for="ch" ptType="node" op="equ"/>
        </dgm:constrLst>
      </dgm:if>
      <dgm:if name="Name5" axis="ch" ptType="node" func="cnt" op="equ" val="5">
        <dgm:constrLst>
          <dgm:constr type="l" for="ch" forName="wedge1" refType="w" fact="0.0918"/>
          <dgm:constr type="t" for="ch" forName="wedge1" refType="w" fact="0.0638"/>
          <dgm:constr type="w" for="ch" forName="wedge1" refType="w" fact="0.84"/>
          <dgm:constr type="h" for="ch" forName="wedge1" refType="h" fact="0.84"/>
          <dgm:constr type="l" for="ch" forName="dummy1a" refType="w" fact="0.5118"/>
          <dgm:constr type="t" for="ch" forName="dummy1a" refType="h" fact="0.0638"/>
          <dgm:constr type="l" for="ch" forName="dummy1b" refType="w" fact="0.9112"/>
          <dgm:constr type="t" for="ch" forName="dummy1b" refType="h" fact="0.354"/>
          <dgm:constr type="l" for="ch" forName="wedge1Tx" refType="w" fact="0.53"/>
          <dgm:constr type="t" for="ch" forName="wedge1Tx" refType="h" fact="0.205"/>
          <dgm:constr type="w" for="ch" forName="wedge1Tx" refType="w" fact="0.27"/>
          <dgm:constr type="h" for="ch" forName="wedge1Tx" refType="h" fact="0.18"/>
          <dgm:constr type="l" for="ch" forName="wedge2" refType="w" fact="0.099"/>
          <dgm:constr type="t" for="ch" forName="wedge2" refType="w" fact="0.0862"/>
          <dgm:constr type="w" for="ch" forName="wedge2" refType="w" fact="0.84"/>
          <dgm:constr type="h" for="ch" forName="wedge2" refType="h" fact="0.84"/>
          <dgm:constr type="l" for="ch" forName="dummy2a" refType="w" fact="0.9185"/>
          <dgm:constr type="t" for="ch" forName="dummy2a" refType="h" fact="0.3764"/>
          <dgm:constr type="l" for="ch" forName="dummy2b" refType="w" fact="0.7659"/>
          <dgm:constr type="t" for="ch" forName="dummy2b" refType="h" fact="0.846"/>
          <dgm:constr type="l" for="ch" forName="wedge2Tx" refType="w" fact="0.64"/>
          <dgm:constr type="t" for="ch" forName="wedge2Tx" refType="h" fact="0.47"/>
          <dgm:constr type="w" for="ch" forName="wedge2Tx" refType="w" fact="0.25"/>
          <dgm:constr type="h" for="ch" forName="wedge2Tx" refType="h" fact="0.2"/>
          <dgm:constr type="l" for="ch" forName="wedge3" refType="w" fact="0.08"/>
          <dgm:constr type="t" for="ch" forName="wedge3" refType="w" fact="0.1"/>
          <dgm:constr type="w" for="ch" forName="wedge3" refType="w" fact="0.84"/>
          <dgm:constr type="h" for="ch" forName="wedge3" refType="h" fact="0.84"/>
          <dgm:constr type="l" for="ch" forName="dummy3a" refType="w" fact="0.7469"/>
          <dgm:constr type="t" for="ch" forName="dummy3a" refType="h" fact="0.8598"/>
          <dgm:constr type="l" for="ch" forName="dummy3b" refType="w" fact="0.2531"/>
          <dgm:constr type="t" for="ch" forName="dummy3b" refType="h" fact="0.8598"/>
          <dgm:constr type="l" for="ch" forName="wedge3Tx" refType="w" fact="0.38"/>
          <dgm:constr type="t" for="ch" forName="wedge3Tx" refType="h" fact="0.69"/>
          <dgm:constr type="w" for="ch" forName="wedge3Tx" refType="w" fact="0.24"/>
          <dgm:constr type="h" for="ch" forName="wedge3Tx" refType="h" fact="0.22"/>
          <dgm:constr type="l" for="ch" forName="wedge4" refType="w" fact="0.061"/>
          <dgm:constr type="t" for="ch" forName="wedge4" refType="h" fact="0.0862"/>
          <dgm:constr type="w" for="ch" forName="wedge4" refType="w" fact="0.84"/>
          <dgm:constr type="h" for="ch" forName="wedge4" refType="h" fact="0.84"/>
          <dgm:constr type="l" for="ch" forName="dummy4a" refType="w" fact="0.2341"/>
          <dgm:constr type="t" for="ch" forName="dummy4a" refType="h" fact="0.846"/>
          <dgm:constr type="l" for="ch" forName="dummy4b" refType="w" fact="0.0815"/>
          <dgm:constr type="t" for="ch" forName="dummy4b" refType="h" fact="0.3764"/>
          <dgm:constr type="r" for="ch" forName="wedge4Tx" refType="w" fact="0.36"/>
          <dgm:constr type="t" for="ch" forName="wedge4Tx" refType="h" fact="0.47"/>
          <dgm:constr type="w" for="ch" forName="wedge4Tx" refType="w" fact="0.25"/>
          <dgm:constr type="h" for="ch" forName="wedge4Tx" refType="h" fact="0.2"/>
          <dgm:constr type="l" for="ch" forName="wedge5" refType="w" fact="0.0682"/>
          <dgm:constr type="t" for="ch" forName="wedge5" refType="h" fact="0.0638"/>
          <dgm:constr type="w" for="ch" forName="wedge5" refType="w" fact="0.84"/>
          <dgm:constr type="h" for="ch" forName="wedge5" refType="h" fact="0.84"/>
          <dgm:constr type="l" for="ch" forName="dummy5a" refType="w" fact="0.0888"/>
          <dgm:constr type="t" for="ch" forName="dummy5a" refType="h" fact="0.354"/>
          <dgm:constr type="l" for="ch" forName="dummy5b" refType="w" fact="0.4882"/>
          <dgm:constr type="t" for="ch" forName="dummy5b" refType="h" fact="0.0638"/>
          <dgm:constr type="r" for="ch" forName="wedge5Tx" refType="w" fact="0.47"/>
          <dgm:constr type="t" for="ch" forName="wedge5Tx" refType="h" fact="0.205"/>
          <dgm:constr type="w" for="ch" forName="wedge5Tx" refType="w" fact="0.27"/>
          <dgm:constr type="h" for="ch" forName="wedge5Tx" refType="h" fact="0.18"/>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primFontSz" for="ch" ptType="node" op="equ"/>
        </dgm:constrLst>
      </dgm:if>
      <dgm:if name="Name6" axis="ch" ptType="node" func="cnt" op="equ" val="6">
        <dgm:constrLst>
          <dgm:constr type="l" for="ch" forName="wedge1" refType="w" fact="0.09"/>
          <dgm:constr type="t" for="ch" forName="wedge1" refType="w" fact="0.0627"/>
          <dgm:constr type="w" for="ch" forName="wedge1" refType="w" fact="0.84"/>
          <dgm:constr type="h" for="ch" forName="wedge1" refType="h" fact="0.84"/>
          <dgm:constr type="l" for="ch" forName="dummy1a" refType="w" fact="0.51"/>
          <dgm:constr type="t" for="ch" forName="dummy1a" refType="h" fact="0.0627"/>
          <dgm:constr type="l" for="ch" forName="dummy1b" refType="w" fact="0.8737"/>
          <dgm:constr type="t" for="ch" forName="dummy1b" refType="h" fact="0.2727"/>
          <dgm:constr type="l" for="ch" forName="wedge1Tx" refType="w" fact="0.53"/>
          <dgm:constr type="t" for="ch" forName="wedge1Tx" refType="h" fact="0.17"/>
          <dgm:constr type="w" for="ch" forName="wedge1Tx" refType="w" fact="0.22"/>
          <dgm:constr type="h" for="ch" forName="wedge1Tx" refType="h" fact="0.17"/>
          <dgm:constr type="l" for="ch" forName="wedge2" refType="w" fact="0.1"/>
          <dgm:constr type="t" for="ch" forName="wedge2" refType="w" fact="0.08"/>
          <dgm:constr type="w" for="ch" forName="wedge2" refType="w" fact="0.84"/>
          <dgm:constr type="h" for="ch" forName="wedge2" refType="h" fact="0.84"/>
          <dgm:constr type="l" for="ch" forName="dummy2a" refType="w" fact="0.8837"/>
          <dgm:constr type="t" for="ch" forName="dummy2a" refType="h" fact="0.29"/>
          <dgm:constr type="l" for="ch" forName="dummy2b" refType="w" fact="0.8837"/>
          <dgm:constr type="t" for="ch" forName="dummy2b" refType="h" fact="0.71"/>
          <dgm:constr type="l" for="ch" forName="wedge2Tx" refType="w" fact="0.67"/>
          <dgm:constr type="t" for="ch" forName="wedge2Tx" refType="h" fact="0.42"/>
          <dgm:constr type="w" for="ch" forName="wedge2Tx" refType="w" fact="0.23"/>
          <dgm:constr type="h" for="ch" forName="wedge2Tx" refType="h" fact="0.165"/>
          <dgm:constr type="l" for="ch" forName="wedge3" refType="w" fact="0.09"/>
          <dgm:constr type="t" for="ch" forName="wedge3" refType="w" fact="0.0973"/>
          <dgm:constr type="w" for="ch" forName="wedge3" refType="w" fact="0.84"/>
          <dgm:constr type="h" for="ch" forName="wedge3" refType="h" fact="0.84"/>
          <dgm:constr type="l" for="ch" forName="dummy3a" refType="w" fact="0.8737"/>
          <dgm:constr type="t" for="ch" forName="dummy3a" refType="h" fact="0.7273"/>
          <dgm:constr type="l" for="ch" forName="dummy3b" refType="w" fact="0.51"/>
          <dgm:constr type="t" for="ch" forName="dummy3b" refType="h" fact="0.9373"/>
          <dgm:constr type="l" for="ch" forName="wedge3Tx" refType="w" fact="0.53"/>
          <dgm:constr type="t" for="ch" forName="wedge3Tx" refType="h" fact="0.665"/>
          <dgm:constr type="w" for="ch" forName="wedge3Tx" refType="w" fact="0.22"/>
          <dgm:constr type="h" for="ch" forName="wedge3Tx" refType="h" fact="0.17"/>
          <dgm:constr type="l" for="ch" forName="wedge4" refType="w" fact="0.07"/>
          <dgm:constr type="t" for="ch" forName="wedge4" refType="h" fact="0.0973"/>
          <dgm:constr type="w" for="ch" forName="wedge4" refType="w" fact="0.84"/>
          <dgm:constr type="h" for="ch" forName="wedge4" refType="h" fact="0.84"/>
          <dgm:constr type="l" for="ch" forName="dummy4a" refType="w" fact="0.49"/>
          <dgm:constr type="t" for="ch" forName="dummy4a" refType="h" fact="0.9373"/>
          <dgm:constr type="l" for="ch" forName="dummy4b" refType="w" fact="0.1263"/>
          <dgm:constr type="t" for="ch" forName="dummy4b" refType="h" fact="0.7273"/>
          <dgm:constr type="r" for="ch" forName="wedge4Tx" refType="w" fact="0.47"/>
          <dgm:constr type="t" for="ch" forName="wedge4Tx" refType="h" fact="0.665"/>
          <dgm:constr type="w" for="ch" forName="wedge4Tx" refType="w" fact="0.22"/>
          <dgm:constr type="h" for="ch" forName="wedge4Tx" refType="h" fact="0.17"/>
          <dgm:constr type="l" for="ch" forName="wedge5" refType="w" fact="0.06"/>
          <dgm:constr type="t" for="ch" forName="wedge5" refType="h" fact="0.08"/>
          <dgm:constr type="w" for="ch" forName="wedge5" refType="w" fact="0.84"/>
          <dgm:constr type="h" for="ch" forName="wedge5" refType="h" fact="0.84"/>
          <dgm:constr type="l" for="ch" forName="dummy5a" refType="w" fact="0.1163"/>
          <dgm:constr type="t" for="ch" forName="dummy5a" refType="h" fact="0.71"/>
          <dgm:constr type="l" for="ch" forName="dummy5b" refType="w" fact="0.1163"/>
          <dgm:constr type="t" for="ch" forName="dummy5b" refType="h" fact="0.29"/>
          <dgm:constr type="r" for="ch" forName="wedge5Tx" refType="w" fact="0.33"/>
          <dgm:constr type="t" for="ch" forName="wedge5Tx" refType="h" fact="0.42"/>
          <dgm:constr type="w" for="ch" forName="wedge5Tx" refType="w" fact="0.23"/>
          <dgm:constr type="h" for="ch" forName="wedge5Tx" refType="h" fact="0.165"/>
          <dgm:constr type="l" for="ch" forName="wedge6" refType="w" fact="0.07"/>
          <dgm:constr type="t" for="ch" forName="wedge6" refType="h" fact="0.0627"/>
          <dgm:constr type="w" for="ch" forName="wedge6" refType="w" fact="0.84"/>
          <dgm:constr type="h" for="ch" forName="wedge6" refType="h" fact="0.84"/>
          <dgm:constr type="l" for="ch" forName="dummy6a" refType="w" fact="0.1263"/>
          <dgm:constr type="t" for="ch" forName="dummy6a" refType="h" fact="0.2727"/>
          <dgm:constr type="l" for="ch" forName="dummy6b" refType="w" fact="0.49"/>
          <dgm:constr type="t" for="ch" forName="dummy6b" refType="h" fact="0.0627"/>
          <dgm:constr type="r" for="ch" forName="wedge6Tx" refType="w" fact="0.47"/>
          <dgm:constr type="t" for="ch" forName="wedge6Tx" refType="h" fact="0.17"/>
          <dgm:constr type="w" for="ch" forName="wedge6Tx" refType="w" fact="0.22"/>
          <dgm:constr type="h" for="ch" forName="wedge6Tx" refType="h" fact="0.17"/>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primFontSz" for="ch" ptType="node" op="equ"/>
        </dgm:constrLst>
      </dgm:if>
      <dgm:else name="Name7">
        <dgm:constrLst>
          <dgm:constr type="l" for="ch" forName="wedge1" refType="w" fact="0.0887"/>
          <dgm:constr type="t" for="ch" forName="wedge1" refType="w" fact="0.062"/>
          <dgm:constr type="w" for="ch" forName="wedge1" refType="w" fact="0.84"/>
          <dgm:constr type="h" for="ch" forName="wedge1" refType="h" fact="0.84"/>
          <dgm:constr type="l" for="ch" forName="dummy1a" refType="w" fact="0.5087"/>
          <dgm:constr type="t" for="ch" forName="dummy1a" refType="h" fact="0.062"/>
          <dgm:constr type="l" for="ch" forName="dummy1b" refType="w" fact="0.837"/>
          <dgm:constr type="t" for="ch" forName="dummy1b" refType="h" fact="0.2201"/>
          <dgm:constr type="l" for="ch" forName="wedge1Tx" refType="w" fact="0.53"/>
          <dgm:constr type="t" for="ch" forName="wedge1Tx" refType="h" fact="0.14"/>
          <dgm:constr type="w" for="ch" forName="wedge1Tx" refType="w" fact="0.2"/>
          <dgm:constr type="h" for="ch" forName="wedge1Tx" refType="h" fact="0.16"/>
          <dgm:constr type="l" for="ch" forName="wedge2" refType="w" fact="0.0995"/>
          <dgm:constr type="t" for="ch" forName="wedge2" refType="w" fact="0.0755"/>
          <dgm:constr type="w" for="ch" forName="wedge2" refType="w" fact="0.84"/>
          <dgm:constr type="h" for="ch" forName="wedge2" refType="h" fact="0.84"/>
          <dgm:constr type="l" for="ch" forName="dummy2a" refType="w" fact="0.8479"/>
          <dgm:constr type="t" for="ch" forName="dummy2a" refType="h" fact="0.2337"/>
          <dgm:constr type="l" for="ch" forName="dummy2b" refType="w" fact="0.929"/>
          <dgm:constr type="t" for="ch" forName="dummy2b" refType="h" fact="0.589"/>
          <dgm:constr type="l" for="ch" forName="wedge2Tx" refType="w" fact="0.67"/>
          <dgm:constr type="t" for="ch" forName="wedge2Tx" refType="h" fact="0.38"/>
          <dgm:constr type="w" for="ch" forName="wedge2Tx" refType="w" fact="0.23"/>
          <dgm:constr type="h" for="ch" forName="wedge2Tx" refType="h" fact="0.14"/>
          <dgm:constr type="l" for="ch" forName="wedge3" refType="w" fact="0.0956"/>
          <dgm:constr type="t" for="ch" forName="wedge3" refType="w" fact="0.0925"/>
          <dgm:constr type="w" for="ch" forName="wedge3" refType="w" fact="0.84"/>
          <dgm:constr type="h" for="ch" forName="wedge3" refType="h" fact="0.84"/>
          <dgm:constr type="l" for="ch" forName="dummy3a" refType="w" fact="0.9251"/>
          <dgm:constr type="t" for="ch" forName="dummy3a" refType="h" fact="0.6059"/>
          <dgm:constr type="l" for="ch" forName="dummy3b" refType="w" fact="0.6979"/>
          <dgm:constr type="t" for="ch" forName="dummy3b" refType="h" fact="0.8909"/>
          <dgm:constr type="l" for="ch" forName="wedge3Tx" refType="w" fact="0.635"/>
          <dgm:constr type="t" for="ch" forName="wedge3Tx" refType="h" fact="0.59"/>
          <dgm:constr type="w" for="ch" forName="wedge3Tx" refType="w" fact="0.2"/>
          <dgm:constr type="h" for="ch" forName="wedge3Tx" refType="h" fact="0.155"/>
          <dgm:constr type="l" for="ch" forName="wedge4" refType="w" fact="0.08"/>
          <dgm:constr type="t" for="ch" forName="wedge4" refType="h" fact="0.1"/>
          <dgm:constr type="w" for="ch" forName="wedge4" refType="w" fact="0.84"/>
          <dgm:constr type="h" for="ch" forName="wedge4" refType="h" fact="0.84"/>
          <dgm:constr type="l" for="ch" forName="dummy4a" refType="w" fact="0.6822"/>
          <dgm:constr type="t" for="ch" forName="dummy4a" refType="h" fact="0.8984"/>
          <dgm:constr type="l" for="ch" forName="dummy4b" refType="w" fact="0.3178"/>
          <dgm:constr type="t" for="ch" forName="dummy4b" refType="h" fact="0.8984"/>
          <dgm:constr type="l" for="ch" forName="wedge4Tx" refType="w" fact="0.4025"/>
          <dgm:constr type="t" for="ch" forName="wedge4Tx" refType="h" fact="0.76"/>
          <dgm:constr type="w" for="ch" forName="wedge4Tx" refType="w" fact="0.195"/>
          <dgm:constr type="h" for="ch" forName="wedge4Tx" refType="h" fact="0.14"/>
          <dgm:constr type="l" for="ch" forName="wedge5" refType="w" fact="0.0644"/>
          <dgm:constr type="t" for="ch" forName="wedge5" refType="h" fact="0.0925"/>
          <dgm:constr type="w" for="ch" forName="wedge5" refType="w" fact="0.84"/>
          <dgm:constr type="h" for="ch" forName="wedge5" refType="h" fact="0.84"/>
          <dgm:constr type="l" for="ch" forName="dummy5a" refType="w" fact="0.3021"/>
          <dgm:constr type="t" for="ch" forName="dummy5a" refType="h" fact="0.8909"/>
          <dgm:constr type="l" for="ch" forName="dummy5b" refType="w" fact="0.0749"/>
          <dgm:constr type="t" for="ch" forName="dummy5b" refType="h" fact="0.6059"/>
          <dgm:constr type="r" for="ch" forName="wedge5Tx" refType="w" fact="0.365"/>
          <dgm:constr type="t" for="ch" forName="wedge5Tx" refType="h" fact="0.59"/>
          <dgm:constr type="w" for="ch" forName="wedge5Tx" refType="w" fact="0.2"/>
          <dgm:constr type="h" for="ch" forName="wedge5Tx" refType="h" fact="0.155"/>
          <dgm:constr type="l" for="ch" forName="wedge6" refType="w" fact="0.0605"/>
          <dgm:constr type="t" for="ch" forName="wedge6" refType="h" fact="0.0755"/>
          <dgm:constr type="w" for="ch" forName="wedge6" refType="w" fact="0.84"/>
          <dgm:constr type="h" for="ch" forName="wedge6" refType="h" fact="0.84"/>
          <dgm:constr type="l" for="ch" forName="dummy6a" refType="w" fact="0.071"/>
          <dgm:constr type="t" for="ch" forName="dummy6a" refType="h" fact="0.589"/>
          <dgm:constr type="l" for="ch" forName="dummy6b" refType="w" fact="0.1521"/>
          <dgm:constr type="t" for="ch" forName="dummy6b" refType="h" fact="0.2337"/>
          <dgm:constr type="r" for="ch" forName="wedge6Tx" refType="w" fact="0.33"/>
          <dgm:constr type="t" for="ch" forName="wedge6Tx" refType="h" fact="0.38"/>
          <dgm:constr type="w" for="ch" forName="wedge6Tx" refType="w" fact="0.23"/>
          <dgm:constr type="h" for="ch" forName="wedge6Tx" refType="h" fact="0.14"/>
          <dgm:constr type="l" for="ch" forName="wedge7" refType="w" fact="0.0713"/>
          <dgm:constr type="t" for="ch" forName="wedge7" refType="h" fact="0.062"/>
          <dgm:constr type="w" for="ch" forName="wedge7" refType="w" fact="0.84"/>
          <dgm:constr type="h" for="ch" forName="wedge7" refType="h" fact="0.84"/>
          <dgm:constr type="l" for="ch" forName="dummy7a" refType="w" fact="0.163"/>
          <dgm:constr type="t" for="ch" forName="dummy7a" refType="h" fact="0.2201"/>
          <dgm:constr type="l" for="ch" forName="dummy7b" refType="w" fact="0.4913"/>
          <dgm:constr type="t" for="ch" forName="dummy7b" refType="h" fact="0.062"/>
          <dgm:constr type="r" for="ch" forName="wedge7Tx" refType="w" fact="0.47"/>
          <dgm:constr type="t" for="ch" forName="wedge7Tx" refType="h" fact="0.14"/>
          <dgm:constr type="w" for="ch" forName="wedge7Tx" refType="w" fact="0.2"/>
          <dgm:constr type="h" for="ch" forName="wedge7Tx" refType="h" fact="0.16"/>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h" for="ch" forName="arrowWedge7" refType="w" fact="0.08"/>
          <dgm:constr type="diam" for="ch" forName="arrowWedge7" refType="w" fact="0.84"/>
          <dgm:constr type="l" for="ch" forName="arrowWedge7" refType="w" fact="0.5"/>
          <dgm:constr type="t" for="ch" forName="arrowWedge7" refType="w" fact="0.5"/>
          <dgm:constr type="primFontSz" for="ch" ptType="node" op="equ"/>
        </dgm:constrLst>
      </dgm:else>
    </dgm:choose>
    <dgm:ruleLst/>
    <dgm:choose name="Name8">
      <dgm:if name="Name9" axis="ch" ptType="node" func="cnt" op="gte" val="1">
        <dgm:layoutNode name="wedge1">
          <dgm:alg type="sp"/>
          <dgm:choose name="Name10">
            <dgm:if name="Name11" axis="ch" ptType="node" func="cnt" op="equ" val="1">
              <dgm:shape xmlns:r="http://schemas.openxmlformats.org/officeDocument/2006/relationships" type="ellipse" r:blip="">
                <dgm:adjLst/>
              </dgm:shape>
            </dgm:if>
            <dgm:if name="Name12" axis="ch" ptType="node" func="cnt" op="equ" val="2">
              <dgm:shape xmlns:r="http://schemas.openxmlformats.org/officeDocument/2006/relationships" type="pie" r:blip="">
                <dgm:adjLst>
                  <dgm:adj idx="1" val="270"/>
                  <dgm:adj idx="2" val="90"/>
                </dgm:adjLst>
              </dgm:shape>
            </dgm:if>
            <dgm:if name="Name13" axis="ch" ptType="node" func="cnt" op="equ" val="3">
              <dgm:shape xmlns:r="http://schemas.openxmlformats.org/officeDocument/2006/relationships" type="pie" r:blip="">
                <dgm:adjLst>
                  <dgm:adj idx="1" val="270"/>
                  <dgm:adj idx="2" val="30"/>
                </dgm:adjLst>
              </dgm:shape>
            </dgm:if>
            <dgm:if name="Name14" axis="ch" ptType="node" func="cnt" op="equ" val="4">
              <dgm:shape xmlns:r="http://schemas.openxmlformats.org/officeDocument/2006/relationships" type="pie" r:blip="">
                <dgm:adjLst>
                  <dgm:adj idx="1" val="270"/>
                  <dgm:adj idx="2" val="0"/>
                </dgm:adjLst>
              </dgm:shape>
            </dgm:if>
            <dgm:if name="Name15" axis="ch" ptType="node" func="cnt" op="equ" val="5">
              <dgm:shape xmlns:r="http://schemas.openxmlformats.org/officeDocument/2006/relationships" type="pie" r:blip="">
                <dgm:adjLst>
                  <dgm:adj idx="1" val="270"/>
                  <dgm:adj idx="2" val="342"/>
                </dgm:adjLst>
              </dgm:shape>
            </dgm:if>
            <dgm:if name="Name16" axis="ch" ptType="node" func="cnt" op="equ" val="6">
              <dgm:shape xmlns:r="http://schemas.openxmlformats.org/officeDocument/2006/relationships" type="pie" r:blip="">
                <dgm:adjLst>
                  <dgm:adj idx="1" val="270"/>
                  <dgm:adj idx="2" val="330"/>
                </dgm:adjLst>
              </dgm:shape>
            </dgm:if>
            <dgm:else name="Name17">
              <dgm:shape xmlns:r="http://schemas.openxmlformats.org/officeDocument/2006/relationships" type="pie" r:blip="">
                <dgm:adjLst>
                  <dgm:adj idx="1" val="270"/>
                  <dgm:adj idx="2" val="321.4286"/>
                </dgm:adjLst>
              </dgm:shape>
            </dgm:else>
          </dgm:choose>
          <dgm:choose name="Name18">
            <dgm:if name="Name19" func="var" arg="dir" op="equ" val="norm">
              <dgm:presOf axis="ch desOrSelf" ptType="node node" st="1 1" cnt="1 0"/>
            </dgm:if>
            <dgm:else name="Name20">
              <dgm:choose name="Name21">
                <dgm:if name="Name22" axis="ch" ptType="node" func="cnt" op="equ" val="1">
                  <dgm:presOf axis="ch desOrSelf" ptType="node node" st="1 1" cnt="1 0"/>
                </dgm:if>
                <dgm:if name="Name23" axis="ch" ptType="node" func="cnt" op="equ" val="2">
                  <dgm:presOf axis="ch desOrSelf" ptType="node node" st="2 1" cnt="1 0"/>
                </dgm:if>
                <dgm:if name="Name24" axis="ch" ptType="node" func="cnt" op="equ" val="3">
                  <dgm:presOf axis="ch desOrSelf" ptType="node node" st="3 1" cnt="1 0"/>
                </dgm:if>
                <dgm:if name="Name25" axis="ch" ptType="node" func="cnt" op="equ" val="4">
                  <dgm:presOf axis="ch desOrSelf" ptType="node node" st="4 1" cnt="1 0"/>
                </dgm:if>
                <dgm:if name="Name26" axis="ch" ptType="node" func="cnt" op="equ" val="5">
                  <dgm:presOf axis="ch desOrSelf" ptType="node node" st="5 1" cnt="1 0"/>
                </dgm:if>
                <dgm:if name="Name27" axis="ch" ptType="node" func="cnt" op="equ" val="6">
                  <dgm:presOf axis="ch desOrSelf" ptType="node node" st="6 1" cnt="1 0"/>
                </dgm:if>
                <dgm:else name="Name28">
                  <dgm:presOf axis="ch desOrSelf" ptType="node node" st="7 1" cnt="1 0"/>
                </dgm:else>
              </dgm:choose>
            </dgm:else>
          </dgm:choose>
          <dgm:constrLst/>
          <dgm:ruleLst/>
        </dgm:layoutNode>
        <dgm:layoutNode name="dummy1a" moveWith="wedge1">
          <dgm:alg type="sp"/>
          <dgm:shape xmlns:r="http://schemas.openxmlformats.org/officeDocument/2006/relationships" r:blip="">
            <dgm:adjLst/>
          </dgm:shape>
          <dgm:presOf/>
          <dgm:constrLst>
            <dgm:constr type="w" val="1"/>
            <dgm:constr type="h" val="1"/>
          </dgm:constrLst>
          <dgm:ruleLst/>
        </dgm:layoutNode>
        <dgm:layoutNode name="dummy1b" moveWith="wedge1">
          <dgm:alg type="sp"/>
          <dgm:shape xmlns:r="http://schemas.openxmlformats.org/officeDocument/2006/relationships" r:blip="">
            <dgm:adjLst/>
          </dgm:shape>
          <dgm:presOf/>
          <dgm:constrLst>
            <dgm:constr type="w" val="1"/>
            <dgm:constr type="h" val="1"/>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29">
            <dgm:if name="Name30" func="var" arg="dir" op="equ" val="norm">
              <dgm:presOf axis="ch desOrSelf" ptType="node node" st="1 1" cnt="1 0"/>
            </dgm:if>
            <dgm:else name="Name31">
              <dgm:choose name="Name32">
                <dgm:if name="Name33" axis="ch" ptType="node" func="cnt" op="equ" val="1">
                  <dgm:presOf axis="ch desOrSelf" ptType="node node" st="1 1" cnt="1 0"/>
                </dgm:if>
                <dgm:if name="Name34" axis="ch" ptType="node" func="cnt" op="equ" val="2">
                  <dgm:presOf axis="ch desOrSelf" ptType="node node" st="2 1" cnt="1 0"/>
                </dgm:if>
                <dgm:if name="Name35" axis="ch" ptType="node" func="cnt" op="equ" val="3">
                  <dgm:presOf axis="ch desOrSelf" ptType="node node" st="3 1" cnt="1 0"/>
                </dgm:if>
                <dgm:if name="Name36" axis="ch" ptType="node" func="cnt" op="equ" val="4">
                  <dgm:presOf axis="ch desOrSelf" ptType="node node" st="4 1" cnt="1 0"/>
                </dgm:if>
                <dgm:if name="Name37" axis="ch" ptType="node" func="cnt" op="equ" val="5">
                  <dgm:presOf axis="ch desOrSelf" ptType="node node" st="5 1" cnt="1 0"/>
                </dgm:if>
                <dgm:if name="Name38" axis="ch" ptType="node" func="cnt" op="equ" val="6">
                  <dgm:presOf axis="ch desOrSelf" ptType="node node" st="6 1" cnt="1 0"/>
                </dgm:if>
                <dgm:else name="Name39">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40"/>
    </dgm:choose>
    <dgm:choose name="Name41">
      <dgm:if name="Name42" axis="ch" ptType="node" func="cnt" op="gte" val="2">
        <dgm:layoutNode name="wedge2">
          <dgm:alg type="sp"/>
          <dgm:choose name="Name43">
            <dgm:if name="Name44" axis="ch" ptType="node" func="cnt" op="equ" val="2">
              <dgm:shape xmlns:r="http://schemas.openxmlformats.org/officeDocument/2006/relationships" type="pie" r:blip="">
                <dgm:adjLst>
                  <dgm:adj idx="1" val="90"/>
                  <dgm:adj idx="2" val="270"/>
                </dgm:adjLst>
              </dgm:shape>
            </dgm:if>
            <dgm:if name="Name45" axis="ch" ptType="node" func="cnt" op="equ" val="3">
              <dgm:shape xmlns:r="http://schemas.openxmlformats.org/officeDocument/2006/relationships" type="pie" r:blip="">
                <dgm:adjLst>
                  <dgm:adj idx="1" val="30"/>
                  <dgm:adj idx="2" val="150"/>
                </dgm:adjLst>
              </dgm:shape>
            </dgm:if>
            <dgm:if name="Name46" axis="ch" ptType="node" func="cnt" op="equ" val="4">
              <dgm:shape xmlns:r="http://schemas.openxmlformats.org/officeDocument/2006/relationships" type="pie" r:blip="">
                <dgm:adjLst>
                  <dgm:adj idx="1" val="0"/>
                  <dgm:adj idx="2" val="90"/>
                </dgm:adjLst>
              </dgm:shape>
            </dgm:if>
            <dgm:if name="Name47" axis="ch" ptType="node" func="cnt" op="equ" val="5">
              <dgm:shape xmlns:r="http://schemas.openxmlformats.org/officeDocument/2006/relationships" type="pie" r:blip="">
                <dgm:adjLst>
                  <dgm:adj idx="1" val="342"/>
                  <dgm:adj idx="2" val="54"/>
                </dgm:adjLst>
              </dgm:shape>
            </dgm:if>
            <dgm:if name="Name48" axis="ch" ptType="node" func="cnt" op="equ" val="6">
              <dgm:shape xmlns:r="http://schemas.openxmlformats.org/officeDocument/2006/relationships" type="pie" r:blip="">
                <dgm:adjLst>
                  <dgm:adj idx="1" val="330"/>
                  <dgm:adj idx="2" val="30"/>
                </dgm:adjLst>
              </dgm:shape>
            </dgm:if>
            <dgm:else name="Name49">
              <dgm:shape xmlns:r="http://schemas.openxmlformats.org/officeDocument/2006/relationships" type="pie" r:blip="">
                <dgm:adjLst>
                  <dgm:adj idx="1" val="321.4286"/>
                  <dgm:adj idx="2" val="12.85714"/>
                </dgm:adjLst>
              </dgm:shape>
            </dgm:else>
          </dgm:choose>
          <dgm:choose name="Name50">
            <dgm:if name="Name51" func="var" arg="dir" op="equ" val="norm">
              <dgm:presOf axis="ch desOrSelf" ptType="node node" st="2 1" cnt="1 0"/>
            </dgm:if>
            <dgm:else name="Name52">
              <dgm:choose name="Name53">
                <dgm:if name="Name54" axis="ch" ptType="node" func="cnt" op="equ" val="2">
                  <dgm:presOf axis="ch desOrSelf" ptType="node node" st="1 1" cnt="1 0"/>
                </dgm:if>
                <dgm:if name="Name55" axis="ch" ptType="node" func="cnt" op="equ" val="3">
                  <dgm:presOf axis="ch desOrSelf" ptType="node node" st="2 1" cnt="1 0"/>
                </dgm:if>
                <dgm:if name="Name56" axis="ch" ptType="node" func="cnt" op="equ" val="4">
                  <dgm:presOf axis="ch desOrSelf" ptType="node node" st="3 1" cnt="1 0"/>
                </dgm:if>
                <dgm:if name="Name57" axis="ch" ptType="node" func="cnt" op="equ" val="5">
                  <dgm:presOf axis="ch desOrSelf" ptType="node node" st="4 1" cnt="1 0"/>
                </dgm:if>
                <dgm:if name="Name58" axis="ch" ptType="node" func="cnt" op="equ" val="6">
                  <dgm:presOf axis="ch desOrSelf" ptType="node node" st="5 1" cnt="1 0"/>
                </dgm:if>
                <dgm:else name="Name59">
                  <dgm:presOf axis="ch desOrSelf" ptType="node node" st="6 1" cnt="1 0"/>
                </dgm:else>
              </dgm:choose>
            </dgm:else>
          </dgm:choose>
          <dgm:constrLst/>
          <dgm:ruleLst/>
        </dgm:layoutNode>
        <dgm:layoutNode name="dummy2a" moveWith="wedge2">
          <dgm:alg type="sp"/>
          <dgm:shape xmlns:r="http://schemas.openxmlformats.org/officeDocument/2006/relationships" r:blip="">
            <dgm:adjLst/>
          </dgm:shape>
          <dgm:presOf/>
          <dgm:constrLst>
            <dgm:constr type="w" val="1"/>
            <dgm:constr type="h" val="1"/>
          </dgm:constrLst>
          <dgm:ruleLst/>
        </dgm:layoutNode>
        <dgm:layoutNode name="dummy2b" moveWith="wedge2">
          <dgm:alg type="sp"/>
          <dgm:shape xmlns:r="http://schemas.openxmlformats.org/officeDocument/2006/relationships" r:blip="">
            <dgm:adjLst/>
          </dgm:shape>
          <dgm:presOf/>
          <dgm:constrLst>
            <dgm:constr type="w" val="1"/>
            <dgm:constr type="h" val="1"/>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60">
            <dgm:if name="Name61" func="var" arg="dir" op="equ" val="norm">
              <dgm:presOf axis="ch desOrSelf" ptType="node node" st="2 1" cnt="1 0"/>
            </dgm:if>
            <dgm:else name="Name62">
              <dgm:choose name="Name63">
                <dgm:if name="Name64" axis="ch" ptType="node" func="cnt" op="equ" val="2">
                  <dgm:presOf axis="ch desOrSelf" ptType="node node" st="1 1" cnt="1 0"/>
                </dgm:if>
                <dgm:if name="Name65" axis="ch" ptType="node" func="cnt" op="equ" val="3">
                  <dgm:presOf axis="ch desOrSelf" ptType="node node" st="2 1" cnt="1 0"/>
                </dgm:if>
                <dgm:if name="Name66" axis="ch" ptType="node" func="cnt" op="equ" val="4">
                  <dgm:presOf axis="ch desOrSelf" ptType="node node" st="3 1" cnt="1 0"/>
                </dgm:if>
                <dgm:if name="Name67" axis="ch" ptType="node" func="cnt" op="equ" val="5">
                  <dgm:presOf axis="ch desOrSelf" ptType="node node" st="4 1" cnt="1 0"/>
                </dgm:if>
                <dgm:if name="Name68" axis="ch" ptType="node" func="cnt" op="equ" val="6">
                  <dgm:presOf axis="ch desOrSelf" ptType="node node" st="5 1" cnt="1 0"/>
                </dgm:if>
                <dgm:else name="Name69">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70"/>
    </dgm:choose>
    <dgm:choose name="Name71">
      <dgm:if name="Name72" axis="ch" ptType="node" func="cnt" op="gte" val="3">
        <dgm:layoutNode name="wedge3">
          <dgm:alg type="sp"/>
          <dgm:choose name="Name73">
            <dgm:if name="Name74" axis="ch" ptType="node" func="cnt" op="equ" val="3">
              <dgm:shape xmlns:r="http://schemas.openxmlformats.org/officeDocument/2006/relationships" type="pie" r:blip="">
                <dgm:adjLst>
                  <dgm:adj idx="1" val="150"/>
                  <dgm:adj idx="2" val="270"/>
                </dgm:adjLst>
              </dgm:shape>
            </dgm:if>
            <dgm:if name="Name75" axis="ch" ptType="node" func="cnt" op="equ" val="4">
              <dgm:shape xmlns:r="http://schemas.openxmlformats.org/officeDocument/2006/relationships" type="pie" r:blip="">
                <dgm:adjLst>
                  <dgm:adj idx="1" val="90"/>
                  <dgm:adj idx="2" val="180"/>
                </dgm:adjLst>
              </dgm:shape>
            </dgm:if>
            <dgm:if name="Name76" axis="ch" ptType="node" func="cnt" op="equ" val="5">
              <dgm:shape xmlns:r="http://schemas.openxmlformats.org/officeDocument/2006/relationships" type="pie" r:blip="">
                <dgm:adjLst>
                  <dgm:adj idx="1" val="54"/>
                  <dgm:adj idx="2" val="126"/>
                </dgm:adjLst>
              </dgm:shape>
            </dgm:if>
            <dgm:if name="Name77" axis="ch" ptType="node" func="cnt" op="equ" val="6">
              <dgm:shape xmlns:r="http://schemas.openxmlformats.org/officeDocument/2006/relationships" type="pie" r:blip="">
                <dgm:adjLst>
                  <dgm:adj idx="1" val="30"/>
                  <dgm:adj idx="2" val="90"/>
                </dgm:adjLst>
              </dgm:shape>
            </dgm:if>
            <dgm:else name="Name78">
              <dgm:shape xmlns:r="http://schemas.openxmlformats.org/officeDocument/2006/relationships" type="pie" r:blip="">
                <dgm:adjLst>
                  <dgm:adj idx="1" val="12.85714"/>
                  <dgm:adj idx="2" val="64.28571"/>
                </dgm:adjLst>
              </dgm:shape>
            </dgm:else>
          </dgm:choose>
          <dgm:choose name="Name79">
            <dgm:if name="Name80" func="var" arg="dir" op="equ" val="norm">
              <dgm:presOf axis="ch desOrSelf" ptType="node node" st="3 1" cnt="1 0"/>
            </dgm:if>
            <dgm:else name="Name81">
              <dgm:choose name="Name82">
                <dgm:if name="Name83" axis="ch" ptType="node" func="cnt" op="equ" val="3">
                  <dgm:presOf axis="ch desOrSelf" ptType="node node" st="1 1" cnt="1 0"/>
                </dgm:if>
                <dgm:if name="Name84" axis="ch" ptType="node" func="cnt" op="equ" val="4">
                  <dgm:presOf axis="ch desOrSelf" ptType="node node" st="2 1" cnt="1 0"/>
                </dgm:if>
                <dgm:if name="Name85" axis="ch" ptType="node" func="cnt" op="equ" val="5">
                  <dgm:presOf axis="ch desOrSelf" ptType="node node" st="3 1" cnt="1 0"/>
                </dgm:if>
                <dgm:if name="Name86" axis="ch" ptType="node" func="cnt" op="equ" val="6">
                  <dgm:presOf axis="ch desOrSelf" ptType="node node" st="4 1" cnt="1 0"/>
                </dgm:if>
                <dgm:else name="Name87">
                  <dgm:presOf axis="ch desOrSelf" ptType="node node" st="5 1" cnt="1 0"/>
                </dgm:else>
              </dgm:choose>
            </dgm:else>
          </dgm:choose>
          <dgm:constrLst/>
          <dgm:ruleLst/>
        </dgm:layoutNode>
        <dgm:layoutNode name="dummy3a" moveWith="wedge3">
          <dgm:alg type="sp"/>
          <dgm:shape xmlns:r="http://schemas.openxmlformats.org/officeDocument/2006/relationships" r:blip="">
            <dgm:adjLst/>
          </dgm:shape>
          <dgm:presOf/>
          <dgm:constrLst>
            <dgm:constr type="w" val="1"/>
            <dgm:constr type="h" val="1"/>
          </dgm:constrLst>
          <dgm:ruleLst/>
        </dgm:layoutNode>
        <dgm:layoutNode name="dummy3b" moveWith="wedge3">
          <dgm:alg type="sp"/>
          <dgm:shape xmlns:r="http://schemas.openxmlformats.org/officeDocument/2006/relationships" r:blip="">
            <dgm:adjLst/>
          </dgm:shape>
          <dgm:presOf/>
          <dgm:constrLst>
            <dgm:constr type="w" val="1"/>
            <dgm:constr type="h" val="1"/>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88">
            <dgm:if name="Name89" func="var" arg="dir" op="equ" val="norm">
              <dgm:presOf axis="ch desOrSelf" ptType="node node" st="3 1" cnt="1 0"/>
            </dgm:if>
            <dgm:else name="Name90">
              <dgm:choose name="Name91">
                <dgm:if name="Name92" axis="ch" ptType="node" func="cnt" op="equ" val="3">
                  <dgm:presOf axis="ch desOrSelf" ptType="node node" st="1 1" cnt="1 0"/>
                </dgm:if>
                <dgm:if name="Name93" axis="ch" ptType="node" func="cnt" op="equ" val="4">
                  <dgm:presOf axis="ch desOrSelf" ptType="node node" st="2 1" cnt="1 0"/>
                </dgm:if>
                <dgm:if name="Name94" axis="ch" ptType="node" func="cnt" op="equ" val="5">
                  <dgm:presOf axis="ch desOrSelf" ptType="node node" st="3 1" cnt="1 0"/>
                </dgm:if>
                <dgm:if name="Name95" axis="ch" ptType="node" func="cnt" op="equ" val="6">
                  <dgm:presOf axis="ch desOrSelf" ptType="node node" st="4 1" cnt="1 0"/>
                </dgm:if>
                <dgm:else name="Name96">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97"/>
    </dgm:choose>
    <dgm:choose name="Name98">
      <dgm:if name="Name99" axis="ch" ptType="node" func="cnt" op="gte" val="4">
        <dgm:layoutNode name="wedge4">
          <dgm:alg type="sp"/>
          <dgm:choose name="Name100">
            <dgm:if name="Name101" axis="ch" ptType="node" func="cnt" op="equ" val="4">
              <dgm:shape xmlns:r="http://schemas.openxmlformats.org/officeDocument/2006/relationships" type="pie" r:blip="">
                <dgm:adjLst>
                  <dgm:adj idx="1" val="180"/>
                  <dgm:adj idx="2" val="270"/>
                </dgm:adjLst>
              </dgm:shape>
            </dgm:if>
            <dgm:if name="Name102" axis="ch" ptType="node" func="cnt" op="equ" val="5">
              <dgm:shape xmlns:r="http://schemas.openxmlformats.org/officeDocument/2006/relationships" type="pie" r:blip="">
                <dgm:adjLst>
                  <dgm:adj idx="1" val="126"/>
                  <dgm:adj idx="2" val="198"/>
                </dgm:adjLst>
              </dgm:shape>
            </dgm:if>
            <dgm:if name="Name103" axis="ch" ptType="node" func="cnt" op="equ" val="6">
              <dgm:shape xmlns:r="http://schemas.openxmlformats.org/officeDocument/2006/relationships" type="pie" r:blip="">
                <dgm:adjLst>
                  <dgm:adj idx="1" val="90"/>
                  <dgm:adj idx="2" val="150"/>
                </dgm:adjLst>
              </dgm:shape>
            </dgm:if>
            <dgm:else name="Name104">
              <dgm:shape xmlns:r="http://schemas.openxmlformats.org/officeDocument/2006/relationships" type="pie" r:blip="">
                <dgm:adjLst>
                  <dgm:adj idx="1" val="64.2871"/>
                  <dgm:adj idx="2" val="115.7143"/>
                </dgm:adjLst>
              </dgm:shape>
            </dgm:else>
          </dgm:choose>
          <dgm:choose name="Name105">
            <dgm:if name="Name106" func="var" arg="dir" op="equ" val="norm">
              <dgm:presOf axis="ch desOrSelf" ptType="node node" st="4 1" cnt="1 0"/>
            </dgm:if>
            <dgm:else name="Name107">
              <dgm:choose name="Name108">
                <dgm:if name="Name109" axis="ch" ptType="node" func="cnt" op="equ" val="4">
                  <dgm:presOf axis="ch desOrSelf" ptType="node node" st="1 1" cnt="1 0"/>
                </dgm:if>
                <dgm:if name="Name110" axis="ch" ptType="node" func="cnt" op="equ" val="5">
                  <dgm:presOf axis="ch desOrSelf" ptType="node node" st="2 1" cnt="1 0"/>
                </dgm:if>
                <dgm:if name="Name111" axis="ch" ptType="node" func="cnt" op="equ" val="6">
                  <dgm:presOf axis="ch desOrSelf" ptType="node node" st="3 1" cnt="1 0"/>
                </dgm:if>
                <dgm:else name="Name112">
                  <dgm:presOf axis="ch desOrSelf" ptType="node node" st="4 1" cnt="1 0"/>
                </dgm:else>
              </dgm:choose>
            </dgm:else>
          </dgm:choose>
          <dgm:constrLst/>
          <dgm:ruleLst/>
        </dgm:layoutNode>
        <dgm:layoutNode name="dummy4a" moveWith="wedge4">
          <dgm:alg type="sp"/>
          <dgm:shape xmlns:r="http://schemas.openxmlformats.org/officeDocument/2006/relationships" r:blip="">
            <dgm:adjLst/>
          </dgm:shape>
          <dgm:presOf/>
          <dgm:constrLst>
            <dgm:constr type="w" val="1"/>
            <dgm:constr type="h" val="1"/>
          </dgm:constrLst>
          <dgm:ruleLst/>
        </dgm:layoutNode>
        <dgm:layoutNode name="dummy4b" moveWith="wedge4">
          <dgm:alg type="sp"/>
          <dgm:shape xmlns:r="http://schemas.openxmlformats.org/officeDocument/2006/relationships" r:blip="">
            <dgm:adjLst/>
          </dgm:shape>
          <dgm:presOf/>
          <dgm:constrLst>
            <dgm:constr type="w" val="1"/>
            <dgm:constr type="h" val="1"/>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13">
            <dgm:if name="Name114" func="var" arg="dir" op="equ" val="norm">
              <dgm:presOf axis="ch desOrSelf" ptType="node node" st="4 1" cnt="1 0"/>
            </dgm:if>
            <dgm:else name="Name115">
              <dgm:choose name="Name116">
                <dgm:if name="Name117" axis="ch" ptType="node" func="cnt" op="equ" val="4">
                  <dgm:presOf axis="ch desOrSelf" ptType="node node" st="1 1" cnt="1 0"/>
                </dgm:if>
                <dgm:if name="Name118" axis="ch" ptType="node" func="cnt" op="equ" val="5">
                  <dgm:presOf axis="ch desOrSelf" ptType="node node" st="2 1" cnt="1 0"/>
                </dgm:if>
                <dgm:if name="Name119" axis="ch" ptType="node" func="cnt" op="equ" val="6">
                  <dgm:presOf axis="ch desOrSelf" ptType="node node" st="3 1" cnt="1 0"/>
                </dgm:if>
                <dgm:else name="Name120">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21"/>
    </dgm:choose>
    <dgm:choose name="Name122">
      <dgm:if name="Name123" axis="ch" ptType="node" func="cnt" op="gte" val="5">
        <dgm:layoutNode name="wedge5">
          <dgm:alg type="sp"/>
          <dgm:choose name="Name124">
            <dgm:if name="Name125" axis="ch" ptType="node" func="cnt" op="equ" val="5">
              <dgm:shape xmlns:r="http://schemas.openxmlformats.org/officeDocument/2006/relationships" type="pie" r:blip="">
                <dgm:adjLst>
                  <dgm:adj idx="1" val="198"/>
                  <dgm:adj idx="2" val="270"/>
                </dgm:adjLst>
              </dgm:shape>
            </dgm:if>
            <dgm:if name="Name126" axis="ch" ptType="node" func="cnt" op="equ" val="6">
              <dgm:shape xmlns:r="http://schemas.openxmlformats.org/officeDocument/2006/relationships" type="pie" r:blip="">
                <dgm:adjLst>
                  <dgm:adj idx="1" val="150"/>
                  <dgm:adj idx="2" val="210"/>
                </dgm:adjLst>
              </dgm:shape>
            </dgm:if>
            <dgm:else name="Name127">
              <dgm:shape xmlns:r="http://schemas.openxmlformats.org/officeDocument/2006/relationships" type="pie" r:blip="">
                <dgm:adjLst>
                  <dgm:adj idx="1" val="115.7143"/>
                  <dgm:adj idx="2" val="167.1429"/>
                </dgm:adjLst>
              </dgm:shape>
            </dgm:else>
          </dgm:choose>
          <dgm:choose name="Name128">
            <dgm:if name="Name129" func="var" arg="dir" op="equ" val="norm">
              <dgm:presOf axis="ch desOrSelf" ptType="node node" st="5 1" cnt="1 0"/>
            </dgm:if>
            <dgm:else name="Name130">
              <dgm:choose name="Name131">
                <dgm:if name="Name132" axis="ch" ptType="node" func="cnt" op="equ" val="5">
                  <dgm:presOf axis="ch desOrSelf" ptType="node node" st="1 1" cnt="1 0"/>
                </dgm:if>
                <dgm:if name="Name133" axis="ch" ptType="node" func="cnt" op="equ" val="6">
                  <dgm:presOf axis="ch desOrSelf" ptType="node node" st="2 1" cnt="1 0"/>
                </dgm:if>
                <dgm:else name="Name134">
                  <dgm:presOf axis="ch desOrSelf" ptType="node node" st="3 1" cnt="1 0"/>
                </dgm:else>
              </dgm:choose>
            </dgm:else>
          </dgm:choose>
          <dgm:constrLst/>
          <dgm:ruleLst/>
        </dgm:layoutNode>
        <dgm:layoutNode name="dummy5a" moveWith="wedge5">
          <dgm:alg type="sp"/>
          <dgm:shape xmlns:r="http://schemas.openxmlformats.org/officeDocument/2006/relationships" r:blip="">
            <dgm:adjLst/>
          </dgm:shape>
          <dgm:presOf/>
          <dgm:constrLst>
            <dgm:constr type="w" val="1"/>
            <dgm:constr type="h" val="1"/>
          </dgm:constrLst>
          <dgm:ruleLst/>
        </dgm:layoutNode>
        <dgm:layoutNode name="dummy5b" moveWith="wedge5">
          <dgm:alg type="sp"/>
          <dgm:shape xmlns:r="http://schemas.openxmlformats.org/officeDocument/2006/relationships" r:blip="">
            <dgm:adjLst/>
          </dgm:shape>
          <dgm:presOf/>
          <dgm:constrLst>
            <dgm:constr type="w" val="1"/>
            <dgm:constr type="h" val="1"/>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35">
            <dgm:if name="Name136" func="var" arg="dir" op="equ" val="norm">
              <dgm:presOf axis="ch desOrSelf" ptType="node node" st="5 1" cnt="1 0"/>
            </dgm:if>
            <dgm:else name="Name137">
              <dgm:choose name="Name138">
                <dgm:if name="Name139" axis="ch" ptType="node" func="cnt" op="equ" val="5">
                  <dgm:presOf axis="ch desOrSelf" ptType="node node" st="1 1" cnt="1 0"/>
                </dgm:if>
                <dgm:if name="Name140" axis="ch" ptType="node" func="cnt" op="equ" val="6">
                  <dgm:presOf axis="ch desOrSelf" ptType="node node" st="2 1" cnt="1 0"/>
                </dgm:if>
                <dgm:else name="Name141">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42"/>
    </dgm:choose>
    <dgm:choose name="Name143">
      <dgm:if name="Name144" axis="ch" ptType="node" func="cnt" op="gte" val="6">
        <dgm:layoutNode name="wedge6">
          <dgm:alg type="sp"/>
          <dgm:choose name="Name145">
            <dgm:if name="Name146" axis="ch" ptType="node" func="cnt" op="equ" val="6">
              <dgm:shape xmlns:r="http://schemas.openxmlformats.org/officeDocument/2006/relationships" type="pie" r:blip="">
                <dgm:adjLst>
                  <dgm:adj idx="1" val="210"/>
                  <dgm:adj idx="2" val="270"/>
                </dgm:adjLst>
              </dgm:shape>
            </dgm:if>
            <dgm:else name="Name147">
              <dgm:shape xmlns:r="http://schemas.openxmlformats.org/officeDocument/2006/relationships" type="pie" r:blip="">
                <dgm:adjLst>
                  <dgm:adj idx="1" val="167.1429"/>
                  <dgm:adj idx="2" val="218.5714"/>
                </dgm:adjLst>
              </dgm:shape>
            </dgm:else>
          </dgm:choose>
          <dgm:choose name="Name148">
            <dgm:if name="Name149" func="var" arg="dir" op="equ" val="norm">
              <dgm:presOf axis="ch desOrSelf" ptType="node node" st="6 1" cnt="1 0"/>
            </dgm:if>
            <dgm:else name="Name150">
              <dgm:choose name="Name151">
                <dgm:if name="Name152" axis="ch" ptType="node" func="cnt" op="equ" val="6">
                  <dgm:presOf axis="ch desOrSelf" ptType="node node" st="1 1" cnt="1 0"/>
                </dgm:if>
                <dgm:else name="Name153">
                  <dgm:presOf axis="ch desOrSelf" ptType="node node" st="2 1" cnt="1 0"/>
                </dgm:else>
              </dgm:choose>
            </dgm:else>
          </dgm:choose>
          <dgm:constrLst/>
          <dgm:ruleLst/>
        </dgm:layoutNode>
        <dgm:layoutNode name="dummy6a" moveWith="wedge6">
          <dgm:alg type="sp"/>
          <dgm:shape xmlns:r="http://schemas.openxmlformats.org/officeDocument/2006/relationships" r:blip="">
            <dgm:adjLst/>
          </dgm:shape>
          <dgm:presOf/>
          <dgm:constrLst>
            <dgm:constr type="w" val="1"/>
            <dgm:constr type="h" val="1"/>
          </dgm:constrLst>
          <dgm:ruleLst/>
        </dgm:layoutNode>
        <dgm:layoutNode name="dummy6b" moveWith="wedge6">
          <dgm:alg type="sp"/>
          <dgm:shape xmlns:r="http://schemas.openxmlformats.org/officeDocument/2006/relationships" r:blip="">
            <dgm:adjLst/>
          </dgm:shape>
          <dgm:presOf/>
          <dgm:constrLst>
            <dgm:constr type="w" val="1"/>
            <dgm:constr type="h" val="1"/>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54">
            <dgm:if name="Name155" func="var" arg="dir" op="equ" val="norm">
              <dgm:presOf axis="ch desOrSelf" ptType="node node" st="6 1" cnt="1 0"/>
            </dgm:if>
            <dgm:else name="Name156">
              <dgm:choose name="Name157">
                <dgm:if name="Name158" axis="ch" ptType="node" func="cnt" op="equ" val="6">
                  <dgm:presOf axis="ch desOrSelf" ptType="node node" st="1 1" cnt="1 0"/>
                </dgm:if>
                <dgm:else name="Name159">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0"/>
    </dgm:choose>
    <dgm:choose name="Name161">
      <dgm:if name="Name162" axis="ch" ptType="node" func="cnt" op="gte" val="7">
        <dgm:layoutNode name="wedge7">
          <dgm:alg type="sp"/>
          <dgm:shape xmlns:r="http://schemas.openxmlformats.org/officeDocument/2006/relationships" type="pie" r:blip="">
            <dgm:adjLst>
              <dgm:adj idx="1" val="218.5714"/>
              <dgm:adj idx="2" val="270"/>
            </dgm:adjLst>
          </dgm:shape>
          <dgm:choose name="Name163">
            <dgm:if name="Name164" func="var" arg="dir" op="equ" val="norm">
              <dgm:presOf axis="ch desOrSelf" ptType="node node" st="7 1" cnt="1 0"/>
            </dgm:if>
            <dgm:else name="Name165">
              <dgm:presOf axis="ch desOrSelf" ptType="node node" st="1 1" cnt="1 0"/>
            </dgm:else>
          </dgm:choose>
          <dgm:constrLst/>
          <dgm:ruleLst/>
        </dgm:layoutNode>
        <dgm:layoutNode name="dummy7a" moveWith="wedge7">
          <dgm:alg type="sp"/>
          <dgm:shape xmlns:r="http://schemas.openxmlformats.org/officeDocument/2006/relationships" r:blip="">
            <dgm:adjLst/>
          </dgm:shape>
          <dgm:presOf/>
          <dgm:constrLst>
            <dgm:constr type="w" val="1"/>
            <dgm:constr type="h" val="1"/>
          </dgm:constrLst>
          <dgm:ruleLst/>
        </dgm:layoutNode>
        <dgm:layoutNode name="dummy7b" moveWith="wedge7">
          <dgm:alg type="sp"/>
          <dgm:shape xmlns:r="http://schemas.openxmlformats.org/officeDocument/2006/relationships" r:blip="">
            <dgm:adjLst/>
          </dgm:shape>
          <dgm:presOf/>
          <dgm:constrLst>
            <dgm:constr type="w" val="1"/>
            <dgm:constr type="h" val="1"/>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66">
            <dgm:if name="Name167" func="var" arg="dir" op="equ" val="norm">
              <dgm:presOf axis="ch desOrSelf" ptType="node node" st="7 1" cnt="1 0"/>
            </dgm:if>
            <dgm:else name="Name168">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9"/>
    </dgm:choose>
    <dgm:choose name="Name170">
      <dgm:if name="Name171" axis="ch" ptType="node" func="cnt" op="equ" val="1">
        <dgm:forEach name="Name172" axis="ch" ptType="sibTrans" hideLastTrans="0" cnt="1">
          <dgm:layoutNode name="arrowWedge1single" styleLbl="fgSibTrans2D1">
            <dgm:choose name="Name173">
              <dgm:if name="Name174" func="var" arg="dir" op="equ" val="norm">
                <dgm:alg type="conn">
                  <dgm:param type="connRout" val="longCurve"/>
                  <dgm:param type="srcNode" val="dummy1a"/>
                  <dgm:param type="dstNode" val="dummy1b"/>
                  <dgm:param type="begPts" val="tL"/>
                  <dgm:param type="endPts" val="tR"/>
                  <dgm:param type="begSty" val="arr"/>
                  <dgm:param type="endSty" val="noArr"/>
                </dgm:alg>
              </dgm:if>
              <dgm:else name="Name175">
                <dgm:alg type="conn">
                  <dgm:param type="connRout" val="longCurve"/>
                  <dgm:param type="srcNode" val="dummy1a"/>
                  <dgm:param type="dstNode" val="dummy1b"/>
                  <dgm:param type="begPts" val="tL"/>
                  <dgm:param type="endPts" val="tR"/>
                  <dgm:param type="begSty" val="noArr"/>
                  <dgm:param type="endSty" val="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if name="Name176" axis="ch" ptType="node" func="cnt" op="gte" val="2">
        <dgm:forEach name="Name177" axis="ch" ptType="sibTrans" hideLastTrans="0" cnt="1">
          <dgm:layoutNode name="arrowWedge1" styleLbl="fgSibTrans2D1">
            <dgm:choose name="Name178">
              <dgm:if name="Name179" func="var" arg="dir" op="equ" val="norm">
                <dgm:alg type="conn">
                  <dgm:param type="connRout" val="curve"/>
                  <dgm:param type="srcNode" val="dummy1a"/>
                  <dgm:param type="dstNode" val="dummy1b"/>
                  <dgm:param type="begPts" val="tL"/>
                  <dgm:param type="endPts" val="tL"/>
                  <dgm:param type="begSty" val="noArr"/>
                  <dgm:param type="endSty" val="arr"/>
                </dgm:alg>
              </dgm:if>
              <dgm:else name="Name180">
                <dgm:alg type="conn">
                  <dgm:param type="connRout" val="curve"/>
                  <dgm:param type="srcNode" val="dummy1a"/>
                  <dgm:param type="dstNode" val="dummy1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else name="Name181"/>
    </dgm:choose>
    <dgm:forEach name="Name182" axis="ch" ptType="sibTrans" hideLastTrans="0" st="2" cnt="1">
      <dgm:layoutNode name="arrowWedge2" styleLbl="fgSibTrans2D1">
        <dgm:choose name="Name183">
          <dgm:if name="Name184" func="var" arg="dir" op="equ" val="norm">
            <dgm:alg type="conn">
              <dgm:param type="connRout" val="curve"/>
              <dgm:param type="srcNode" val="dummy2a"/>
              <dgm:param type="dstNode" val="dummy2b"/>
              <dgm:param type="begPts" val="tL"/>
              <dgm:param type="endPts" val="tL"/>
              <dgm:param type="begSty" val="noArr"/>
              <dgm:param type="endSty" val="arr"/>
            </dgm:alg>
          </dgm:if>
          <dgm:else name="Name185">
            <dgm:alg type="conn">
              <dgm:param type="connRout" val="curve"/>
              <dgm:param type="srcNode" val="dummy2a"/>
              <dgm:param type="dstNode" val="dummy2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86" axis="ch" ptType="sibTrans" hideLastTrans="0" st="3" cnt="1">
      <dgm:layoutNode name="arrowWedge3" styleLbl="fgSibTrans2D1">
        <dgm:choose name="Name187">
          <dgm:if name="Name188" func="var" arg="dir" op="equ" val="norm">
            <dgm:alg type="conn">
              <dgm:param type="connRout" val="curve"/>
              <dgm:param type="srcNode" val="dummy3a"/>
              <dgm:param type="dstNode" val="dummy3b"/>
              <dgm:param type="begPts" val="tL"/>
              <dgm:param type="endPts" val="tL"/>
              <dgm:param type="begSty" val="noArr"/>
              <dgm:param type="endSty" val="arr"/>
            </dgm:alg>
          </dgm:if>
          <dgm:else name="Name189">
            <dgm:alg type="conn">
              <dgm:param type="connRout" val="curve"/>
              <dgm:param type="srcNode" val="dummy3a"/>
              <dgm:param type="dstNode" val="dummy3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0" axis="ch" ptType="sibTrans" hideLastTrans="0" st="4" cnt="1">
      <dgm:layoutNode name="arrowWedge4" styleLbl="fgSibTrans2D1">
        <dgm:choose name="Name191">
          <dgm:if name="Name192" func="var" arg="dir" op="equ" val="norm">
            <dgm:alg type="conn">
              <dgm:param type="connRout" val="curve"/>
              <dgm:param type="srcNode" val="dummy4a"/>
              <dgm:param type="dstNode" val="dummy4b"/>
              <dgm:param type="begPts" val="tL"/>
              <dgm:param type="endPts" val="tL"/>
              <dgm:param type="begSty" val="noArr"/>
              <dgm:param type="endSty" val="arr"/>
            </dgm:alg>
          </dgm:if>
          <dgm:else name="Name193">
            <dgm:alg type="conn">
              <dgm:param type="connRout" val="curve"/>
              <dgm:param type="srcNode" val="dummy4a"/>
              <dgm:param type="dstNode" val="dummy4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4" axis="ch" ptType="sibTrans" hideLastTrans="0" st="5" cnt="1">
      <dgm:layoutNode name="arrowWedge5" styleLbl="fgSibTrans2D1">
        <dgm:choose name="Name195">
          <dgm:if name="Name196" func="var" arg="dir" op="equ" val="norm">
            <dgm:alg type="conn">
              <dgm:param type="connRout" val="curve"/>
              <dgm:param type="srcNode" val="dummy5a"/>
              <dgm:param type="dstNode" val="dummy5b"/>
              <dgm:param type="begPts" val="tL"/>
              <dgm:param type="endPts" val="tL"/>
              <dgm:param type="begSty" val="noArr"/>
              <dgm:param type="endSty" val="arr"/>
            </dgm:alg>
          </dgm:if>
          <dgm:else name="Name197">
            <dgm:alg type="conn">
              <dgm:param type="connRout" val="curve"/>
              <dgm:param type="srcNode" val="dummy5a"/>
              <dgm:param type="dstNode" val="dummy5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8" axis="ch" ptType="sibTrans" hideLastTrans="0" st="6" cnt="1">
      <dgm:layoutNode name="arrowWedge6" styleLbl="fgSibTrans2D1">
        <dgm:choose name="Name199">
          <dgm:if name="Name200" func="var" arg="dir" op="equ" val="norm">
            <dgm:alg type="conn">
              <dgm:param type="connRout" val="curve"/>
              <dgm:param type="srcNode" val="dummy6a"/>
              <dgm:param type="dstNode" val="dummy6b"/>
              <dgm:param type="begPts" val="tL"/>
              <dgm:param type="endPts" val="tL"/>
              <dgm:param type="begSty" val="noArr"/>
              <dgm:param type="endSty" val="arr"/>
            </dgm:alg>
          </dgm:if>
          <dgm:else name="Name201">
            <dgm:alg type="conn">
              <dgm:param type="connRout" val="curve"/>
              <dgm:param type="srcNode" val="dummy6a"/>
              <dgm:param type="dstNode" val="dummy6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202" axis="ch" ptType="sibTrans" hideLastTrans="0" st="7" cnt="1">
      <dgm:layoutNode name="arrowWedge7" styleLbl="fgSibTrans2D1">
        <dgm:choose name="Name203">
          <dgm:if name="Name204" func="var" arg="dir" op="equ" val="norm">
            <dgm:alg type="conn">
              <dgm:param type="connRout" val="curve"/>
              <dgm:param type="srcNode" val="dummy7a"/>
              <dgm:param type="dstNode" val="dummy7b"/>
              <dgm:param type="begPts" val="tL"/>
              <dgm:param type="endPts" val="tL"/>
              <dgm:param type="begSty" val="noArr"/>
              <dgm:param type="endSty" val="arr"/>
            </dgm:alg>
          </dgm:if>
          <dgm:else name="Name205">
            <dgm:alg type="conn">
              <dgm:param type="connRout" val="curve"/>
              <dgm:param type="srcNode" val="dummy7a"/>
              <dgm:param type="dstNode" val="dummy7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ru-RU"/>
              <a:t>Образец заголовка</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p>
            <a:fld id="{B6DF34D2-58C5-471B-B041-BF0CE352745C}" type="datetimeFigureOut">
              <a:rPr lang="ru-RU" smtClean="0"/>
              <a:pPr/>
              <a:t>13.10.2021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987308CA-0E6A-4209-87E7-C4AC74F078FA}" type="slidenum">
              <a:rPr lang="ru-RU" smtClean="0"/>
              <a:pPr/>
              <a:t>‹#›</a:t>
            </a:fld>
            <a:endParaRPr lang="ru-RU"/>
          </a:p>
        </p:txBody>
      </p:sp>
    </p:spTree>
    <p:extLst>
      <p:ext uri="{BB962C8B-B14F-4D97-AF65-F5344CB8AC3E}">
        <p14:creationId xmlns="" xmlns:p14="http://schemas.microsoft.com/office/powerpoint/2010/main" val="24830006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Панорамная фотография с подписью">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ru-RU"/>
              <a:t>Образец заголовка</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dirty="0"/>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B6DF34D2-58C5-471B-B041-BF0CE352745C}" type="datetimeFigureOut">
              <a:rPr lang="ru-RU" smtClean="0"/>
              <a:pPr/>
              <a:t>13.10.2021</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987308CA-0E6A-4209-87E7-C4AC74F078FA}" type="slidenum">
              <a:rPr lang="ru-RU" smtClean="0"/>
              <a:pPr/>
              <a:t>‹#›</a:t>
            </a:fld>
            <a:endParaRPr lang="ru-RU"/>
          </a:p>
        </p:txBody>
      </p:sp>
    </p:spTree>
    <p:extLst>
      <p:ext uri="{BB962C8B-B14F-4D97-AF65-F5344CB8AC3E}">
        <p14:creationId xmlns="" xmlns:p14="http://schemas.microsoft.com/office/powerpoint/2010/main" val="7512274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ru-RU"/>
              <a:t>Образец заголовка</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B6DF34D2-58C5-471B-B041-BF0CE352745C}" type="datetimeFigureOut">
              <a:rPr lang="ru-RU" smtClean="0"/>
              <a:pPr/>
              <a:t>13.10.2021</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987308CA-0E6A-4209-87E7-C4AC74F078FA}" type="slidenum">
              <a:rPr lang="ru-RU" smtClean="0"/>
              <a:pPr/>
              <a:t>‹#›</a:t>
            </a:fld>
            <a:endParaRPr lang="ru-RU"/>
          </a:p>
        </p:txBody>
      </p:sp>
    </p:spTree>
    <p:extLst>
      <p:ext uri="{BB962C8B-B14F-4D97-AF65-F5344CB8AC3E}">
        <p14:creationId xmlns="" xmlns:p14="http://schemas.microsoft.com/office/powerpoint/2010/main" val="387009859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ru-RU"/>
              <a:t>Образец заголовка</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B6DF34D2-58C5-471B-B041-BF0CE352745C}" type="datetimeFigureOut">
              <a:rPr lang="ru-RU" smtClean="0"/>
              <a:pPr/>
              <a:t>13.10.2021</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987308CA-0E6A-4209-87E7-C4AC74F078FA}" type="slidenum">
              <a:rPr lang="ru-RU" smtClean="0"/>
              <a:pPr/>
              <a:t>‹#›</a:t>
            </a:fld>
            <a:endParaRPr lang="ru-RU"/>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 xmlns:p14="http://schemas.microsoft.com/office/powerpoint/2010/main" val="47775630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ru-RU"/>
              <a:t>Образец заголовка</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B6DF34D2-58C5-471B-B041-BF0CE352745C}" type="datetimeFigureOut">
              <a:rPr lang="ru-RU" smtClean="0"/>
              <a:pPr/>
              <a:t>13.10.2021</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987308CA-0E6A-4209-87E7-C4AC74F078FA}" type="slidenum">
              <a:rPr lang="ru-RU" smtClean="0"/>
              <a:pPr/>
              <a:t>‹#›</a:t>
            </a:fld>
            <a:endParaRPr lang="ru-RU"/>
          </a:p>
        </p:txBody>
      </p:sp>
    </p:spTree>
    <p:extLst>
      <p:ext uri="{BB962C8B-B14F-4D97-AF65-F5344CB8AC3E}">
        <p14:creationId xmlns="" xmlns:p14="http://schemas.microsoft.com/office/powerpoint/2010/main" val="35247908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Три колонки">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ru-RU"/>
              <a:t>Образец заголовка</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3" name="Date Placeholder 2"/>
          <p:cNvSpPr>
            <a:spLocks noGrp="1"/>
          </p:cNvSpPr>
          <p:nvPr>
            <p:ph type="dt" sz="half" idx="10"/>
          </p:nvPr>
        </p:nvSpPr>
        <p:spPr/>
        <p:txBody>
          <a:bodyPr/>
          <a:lstStyle/>
          <a:p>
            <a:fld id="{B6DF34D2-58C5-471B-B041-BF0CE352745C}" type="datetimeFigureOut">
              <a:rPr lang="ru-RU" smtClean="0"/>
              <a:pPr/>
              <a:t>13.10.2021</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987308CA-0E6A-4209-87E7-C4AC74F078FA}" type="slidenum">
              <a:rPr lang="ru-RU" smtClean="0"/>
              <a:pPr/>
              <a:t>‹#›</a:t>
            </a:fld>
            <a:endParaRPr lang="ru-RU"/>
          </a:p>
        </p:txBody>
      </p:sp>
    </p:spTree>
    <p:extLst>
      <p:ext uri="{BB962C8B-B14F-4D97-AF65-F5344CB8AC3E}">
        <p14:creationId xmlns="" xmlns:p14="http://schemas.microsoft.com/office/powerpoint/2010/main" val="175415187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Столбец с тремя рисунками">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ru-RU"/>
              <a:t>Образец заголовка</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3" name="Date Placeholder 2"/>
          <p:cNvSpPr>
            <a:spLocks noGrp="1"/>
          </p:cNvSpPr>
          <p:nvPr>
            <p:ph type="dt" sz="half" idx="10"/>
          </p:nvPr>
        </p:nvSpPr>
        <p:spPr/>
        <p:txBody>
          <a:bodyPr/>
          <a:lstStyle/>
          <a:p>
            <a:fld id="{B6DF34D2-58C5-471B-B041-BF0CE352745C}" type="datetimeFigureOut">
              <a:rPr lang="ru-RU" smtClean="0"/>
              <a:pPr/>
              <a:t>13.10.2021</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987308CA-0E6A-4209-87E7-C4AC74F078FA}" type="slidenum">
              <a:rPr lang="ru-RU" smtClean="0"/>
              <a:pPr/>
              <a:t>‹#›</a:t>
            </a:fld>
            <a:endParaRPr lang="ru-RU"/>
          </a:p>
        </p:txBody>
      </p:sp>
    </p:spTree>
    <p:extLst>
      <p:ext uri="{BB962C8B-B14F-4D97-AF65-F5344CB8AC3E}">
        <p14:creationId xmlns="" xmlns:p14="http://schemas.microsoft.com/office/powerpoint/2010/main" val="332489202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ru-RU"/>
              <a:t>Образец заголовка</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B6DF34D2-58C5-471B-B041-BF0CE352745C}" type="datetimeFigureOut">
              <a:rPr lang="ru-RU" smtClean="0"/>
              <a:pPr/>
              <a:t>13.10.2021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987308CA-0E6A-4209-87E7-C4AC74F078FA}" type="slidenum">
              <a:rPr lang="ru-RU" smtClean="0"/>
              <a:pPr/>
              <a:t>‹#›</a:t>
            </a:fld>
            <a:endParaRPr lang="ru-RU"/>
          </a:p>
        </p:txBody>
      </p:sp>
    </p:spTree>
    <p:extLst>
      <p:ext uri="{BB962C8B-B14F-4D97-AF65-F5344CB8AC3E}">
        <p14:creationId xmlns="" xmlns:p14="http://schemas.microsoft.com/office/powerpoint/2010/main" val="5373683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ru-RU"/>
              <a:t>Образец заголовка</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B6DF34D2-58C5-471B-B041-BF0CE352745C}" type="datetimeFigureOut">
              <a:rPr lang="ru-RU" smtClean="0"/>
              <a:pPr/>
              <a:t>13.10.2021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987308CA-0E6A-4209-87E7-C4AC74F078FA}" type="slidenum">
              <a:rPr lang="ru-RU" smtClean="0"/>
              <a:pPr/>
              <a:t>‹#›</a:t>
            </a:fld>
            <a:endParaRPr lang="ru-RU"/>
          </a:p>
        </p:txBody>
      </p:sp>
    </p:spTree>
    <p:extLst>
      <p:ext uri="{BB962C8B-B14F-4D97-AF65-F5344CB8AC3E}">
        <p14:creationId xmlns="" xmlns:p14="http://schemas.microsoft.com/office/powerpoint/2010/main" val="22657951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ru-RU"/>
              <a:t>Образец заголовка</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B6DF34D2-58C5-471B-B041-BF0CE352745C}" type="datetimeFigureOut">
              <a:rPr lang="ru-RU" smtClean="0"/>
              <a:pPr/>
              <a:t>13.10.2021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987308CA-0E6A-4209-87E7-C4AC74F078FA}" type="slidenum">
              <a:rPr lang="ru-RU" smtClean="0"/>
              <a:pPr/>
              <a:t>‹#›</a:t>
            </a:fld>
            <a:endParaRPr lang="ru-RU"/>
          </a:p>
        </p:txBody>
      </p:sp>
    </p:spTree>
    <p:extLst>
      <p:ext uri="{BB962C8B-B14F-4D97-AF65-F5344CB8AC3E}">
        <p14:creationId xmlns="" xmlns:p14="http://schemas.microsoft.com/office/powerpoint/2010/main" val="35870939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ru-RU"/>
              <a:t>Образец заголовка</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B6DF34D2-58C5-471B-B041-BF0CE352745C}" type="datetimeFigureOut">
              <a:rPr lang="ru-RU" smtClean="0"/>
              <a:pPr/>
              <a:t>13.10.2021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987308CA-0E6A-4209-87E7-C4AC74F078FA}" type="slidenum">
              <a:rPr lang="ru-RU" smtClean="0"/>
              <a:pPr/>
              <a:t>‹#›</a:t>
            </a:fld>
            <a:endParaRPr lang="ru-RU"/>
          </a:p>
        </p:txBody>
      </p:sp>
    </p:spTree>
    <p:extLst>
      <p:ext uri="{BB962C8B-B14F-4D97-AF65-F5344CB8AC3E}">
        <p14:creationId xmlns="" xmlns:p14="http://schemas.microsoft.com/office/powerpoint/2010/main" val="6429319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ru-RU"/>
              <a:t>Образец заголовка</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B6DF34D2-58C5-471B-B041-BF0CE352745C}" type="datetimeFigureOut">
              <a:rPr lang="ru-RU" smtClean="0"/>
              <a:pPr/>
              <a:t>13.10.2021</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987308CA-0E6A-4209-87E7-C4AC74F078FA}" type="slidenum">
              <a:rPr lang="ru-RU" smtClean="0"/>
              <a:pPr/>
              <a:t>‹#›</a:t>
            </a:fld>
            <a:endParaRPr lang="ru-RU"/>
          </a:p>
        </p:txBody>
      </p:sp>
    </p:spTree>
    <p:extLst>
      <p:ext uri="{BB962C8B-B14F-4D97-AF65-F5344CB8AC3E}">
        <p14:creationId xmlns="" xmlns:p14="http://schemas.microsoft.com/office/powerpoint/2010/main" val="36226249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ru-RU"/>
              <a:t>Образец заголовка</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12" name="Content Placeholder 3"/>
          <p:cNvSpPr>
            <a:spLocks noGrp="1"/>
          </p:cNvSpPr>
          <p:nvPr>
            <p:ph sz="quarter" idx="13"/>
          </p:nvPr>
        </p:nvSpPr>
        <p:spPr>
          <a:xfrm>
            <a:off x="913774" y="3051012"/>
            <a:ext cx="5106027" cy="2740187"/>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13" name="Content Placeholder 5"/>
          <p:cNvSpPr>
            <a:spLocks noGrp="1"/>
          </p:cNvSpPr>
          <p:nvPr>
            <p:ph sz="quarter" idx="14"/>
          </p:nvPr>
        </p:nvSpPr>
        <p:spPr>
          <a:xfrm>
            <a:off x="6172200" y="3051012"/>
            <a:ext cx="5105401" cy="2740187"/>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B6DF34D2-58C5-471B-B041-BF0CE352745C}" type="datetimeFigureOut">
              <a:rPr lang="ru-RU" smtClean="0"/>
              <a:pPr/>
              <a:t>13.10.2021</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987308CA-0E6A-4209-87E7-C4AC74F078FA}" type="slidenum">
              <a:rPr lang="ru-RU" smtClean="0"/>
              <a:pPr/>
              <a:t>‹#›</a:t>
            </a:fld>
            <a:endParaRPr lang="ru-RU"/>
          </a:p>
        </p:txBody>
      </p:sp>
    </p:spTree>
    <p:extLst>
      <p:ext uri="{BB962C8B-B14F-4D97-AF65-F5344CB8AC3E}">
        <p14:creationId xmlns="" xmlns:p14="http://schemas.microsoft.com/office/powerpoint/2010/main" val="27034818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B6DF34D2-58C5-471B-B041-BF0CE352745C}" type="datetimeFigureOut">
              <a:rPr lang="ru-RU" smtClean="0"/>
              <a:pPr/>
              <a:t>13.10.2021</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987308CA-0E6A-4209-87E7-C4AC74F078FA}" type="slidenum">
              <a:rPr lang="ru-RU" smtClean="0"/>
              <a:pPr/>
              <a:t>‹#›</a:t>
            </a:fld>
            <a:endParaRPr lang="ru-RU"/>
          </a:p>
        </p:txBody>
      </p:sp>
    </p:spTree>
    <p:extLst>
      <p:ext uri="{BB962C8B-B14F-4D97-AF65-F5344CB8AC3E}">
        <p14:creationId xmlns="" xmlns:p14="http://schemas.microsoft.com/office/powerpoint/2010/main" val="1204388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B6DF34D2-58C5-471B-B041-BF0CE352745C}" type="datetimeFigureOut">
              <a:rPr lang="ru-RU" smtClean="0"/>
              <a:pPr/>
              <a:t>13.10.2021</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987308CA-0E6A-4209-87E7-C4AC74F078FA}" type="slidenum">
              <a:rPr lang="ru-RU" smtClean="0"/>
              <a:pPr/>
              <a:t>‹#›</a:t>
            </a:fld>
            <a:endParaRPr lang="ru-RU"/>
          </a:p>
        </p:txBody>
      </p:sp>
    </p:spTree>
    <p:extLst>
      <p:ext uri="{BB962C8B-B14F-4D97-AF65-F5344CB8AC3E}">
        <p14:creationId xmlns="" xmlns:p14="http://schemas.microsoft.com/office/powerpoint/2010/main" val="11227802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ru-RU"/>
              <a:t>Образец заголовка</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B6DF34D2-58C5-471B-B041-BF0CE352745C}" type="datetimeFigureOut">
              <a:rPr lang="ru-RU" smtClean="0"/>
              <a:pPr/>
              <a:t>13.10.2021</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987308CA-0E6A-4209-87E7-C4AC74F078FA}" type="slidenum">
              <a:rPr lang="ru-RU" smtClean="0"/>
              <a:pPr/>
              <a:t>‹#›</a:t>
            </a:fld>
            <a:endParaRPr lang="ru-RU"/>
          </a:p>
        </p:txBody>
      </p:sp>
    </p:spTree>
    <p:extLst>
      <p:ext uri="{BB962C8B-B14F-4D97-AF65-F5344CB8AC3E}">
        <p14:creationId xmlns="" xmlns:p14="http://schemas.microsoft.com/office/powerpoint/2010/main" val="3350729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ru-RU"/>
              <a:t>Образец заголовка</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dirty="0"/>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B6DF34D2-58C5-471B-B041-BF0CE352745C}" type="datetimeFigureOut">
              <a:rPr lang="ru-RU" smtClean="0"/>
              <a:pPr/>
              <a:t>13.10.2021</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987308CA-0E6A-4209-87E7-C4AC74F078FA}" type="slidenum">
              <a:rPr lang="ru-RU" smtClean="0"/>
              <a:pPr/>
              <a:t>‹#›</a:t>
            </a:fld>
            <a:endParaRPr lang="ru-RU"/>
          </a:p>
        </p:txBody>
      </p:sp>
    </p:spTree>
    <p:extLst>
      <p:ext uri="{BB962C8B-B14F-4D97-AF65-F5344CB8AC3E}">
        <p14:creationId xmlns="" xmlns:p14="http://schemas.microsoft.com/office/powerpoint/2010/main" val="2588929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19" cstate="print">
            <a:alphaModFix/>
            <a:extLst>
              <a:ext uri="{28A0092B-C50C-407E-A947-70E740481C1C}">
                <a14:useLocalDpi xmlns=""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 xmlns:a14="http://schemas.microsoft.com/office/drawing/2010/main">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ru-RU"/>
              <a:t>Образец заголовка</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B6DF34D2-58C5-471B-B041-BF0CE352745C}" type="datetimeFigureOut">
              <a:rPr lang="ru-RU" smtClean="0"/>
              <a:pPr/>
              <a:t>13.10.2021</a:t>
            </a:fld>
            <a:endParaRPr lang="ru-RU"/>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endParaRPr lang="ru-RU"/>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987308CA-0E6A-4209-87E7-C4AC74F078FA}" type="slidenum">
              <a:rPr lang="ru-RU" smtClean="0"/>
              <a:pPr/>
              <a:t>‹#›</a:t>
            </a:fld>
            <a:endParaRPr lang="ru-RU"/>
          </a:p>
        </p:txBody>
      </p:sp>
    </p:spTree>
    <p:extLst>
      <p:ext uri="{BB962C8B-B14F-4D97-AF65-F5344CB8AC3E}">
        <p14:creationId xmlns="" xmlns:p14="http://schemas.microsoft.com/office/powerpoint/2010/main" val="270622086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7.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xmlns="" id="{9097904A-0577-7141-A9F6-442F1E610F0B}"/>
              </a:ext>
            </a:extLst>
          </p:cNvPr>
          <p:cNvSpPr>
            <a:spLocks noGrp="1"/>
          </p:cNvSpPr>
          <p:nvPr>
            <p:ph idx="4294967295"/>
          </p:nvPr>
        </p:nvSpPr>
        <p:spPr>
          <a:xfrm>
            <a:off x="285750" y="2060848"/>
            <a:ext cx="11582400" cy="2080242"/>
          </a:xfrm>
          <a:prstGeom prst="rect">
            <a:avLst/>
          </a:prstGeom>
          <a:solidFill>
            <a:schemeClr val="bg1"/>
          </a:solidFill>
        </p:spPr>
        <p:txBody>
          <a:bodyPr>
            <a:normAutofit fontScale="47500" lnSpcReduction="20000"/>
          </a:bodyPr>
          <a:lstStyle/>
          <a:p>
            <a:pPr marL="0" indent="0">
              <a:buNone/>
            </a:pPr>
            <a:r>
              <a:rPr lang="kk-KZ" sz="3500" b="1" dirty="0">
                <a:solidFill>
                  <a:srgbClr val="00B050"/>
                </a:solidFill>
                <a:effectLst>
                  <a:outerShdw blurRad="38100" dist="38100" dir="2700000" algn="tl">
                    <a:srgbClr val="000000">
                      <a:alpha val="43137"/>
                    </a:srgbClr>
                  </a:outerShdw>
                </a:effectLst>
                <a:latin typeface="Times New Roman" pitchFamily="18" charset="0"/>
                <a:cs typeface="Times New Roman" pitchFamily="18" charset="0"/>
              </a:rPr>
              <a:t>                         </a:t>
            </a:r>
            <a:endParaRPr lang="en-US" sz="3500" b="1" dirty="0" smtClean="0">
              <a:solidFill>
                <a:srgbClr val="00B050"/>
              </a:solidFill>
              <a:effectLst>
                <a:outerShdw blurRad="38100" dist="38100" dir="2700000" algn="tl">
                  <a:srgbClr val="000000">
                    <a:alpha val="43137"/>
                  </a:srgbClr>
                </a:outerShdw>
              </a:effectLst>
              <a:latin typeface="Times New Roman" pitchFamily="18" charset="0"/>
              <a:cs typeface="Times New Roman" pitchFamily="18" charset="0"/>
            </a:endParaRPr>
          </a:p>
          <a:p>
            <a:pPr marL="0" indent="0" algn="ctr">
              <a:spcBef>
                <a:spcPts val="0"/>
              </a:spcBef>
              <a:buNone/>
            </a:pPr>
            <a:r>
              <a:rPr lang="ru-RU" sz="5100" b="1"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Психология</a:t>
            </a:r>
            <a:r>
              <a:rPr lang="kk-KZ" sz="5100" b="1"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  модуль</a:t>
            </a:r>
          </a:p>
          <a:p>
            <a:pPr marL="0" indent="0" algn="ctr">
              <a:spcBef>
                <a:spcPts val="0"/>
              </a:spcBef>
              <a:buNone/>
            </a:pPr>
            <a:r>
              <a:rPr lang="en-US" sz="5100" b="1"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13</a:t>
            </a:r>
            <a:r>
              <a:rPr lang="kk-KZ" sz="5100" b="1"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 </a:t>
            </a:r>
            <a:r>
              <a:rPr lang="kk-KZ" sz="5100" b="1"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дәріс</a:t>
            </a:r>
            <a:r>
              <a:rPr lang="en-US" sz="5100" b="1"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  </a:t>
            </a:r>
            <a:endParaRPr lang="ru-RU" sz="5100" b="1"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endParaRPr>
          </a:p>
          <a:p>
            <a:pPr algn="ctr">
              <a:buNone/>
            </a:pPr>
            <a:r>
              <a:rPr lang="kk-KZ" sz="5100" b="1"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Кәсіби саладағы конфликт жағдайындағы тұлғаның мінез-құлық моделдері</a:t>
            </a:r>
            <a:endParaRPr lang="kk-KZ" sz="5100" b="1" dirty="0">
              <a:solidFill>
                <a:srgbClr val="FFFF00"/>
              </a:solidFill>
              <a:effectLst>
                <a:outerShdw blurRad="38100" dist="38100" dir="2700000" algn="tl">
                  <a:srgbClr val="000000">
                    <a:alpha val="43137"/>
                  </a:srgbClr>
                </a:outerShdw>
              </a:effectLst>
              <a:latin typeface="Times New Roman" pitchFamily="18" charset="0"/>
              <a:cs typeface="Times New Roman" pitchFamily="18" charset="0"/>
            </a:endParaRPr>
          </a:p>
          <a:p>
            <a:pPr marL="0" indent="0">
              <a:buNone/>
            </a:pPr>
            <a:endParaRPr lang="kk-KZ" sz="2100" b="1" dirty="0">
              <a:solidFill>
                <a:srgbClr val="FFFF00"/>
              </a:solidFill>
              <a:effectLst>
                <a:outerShdw blurRad="38100" dist="38100" dir="2700000" algn="tl">
                  <a:srgbClr val="000000">
                    <a:alpha val="43137"/>
                  </a:srgbClr>
                </a:outerShdw>
              </a:effectLst>
            </a:endParaRPr>
          </a:p>
          <a:p>
            <a:pPr marL="0" indent="0">
              <a:buNone/>
            </a:pPr>
            <a:endParaRPr lang="kk-KZ" sz="2100" b="1" dirty="0">
              <a:solidFill>
                <a:srgbClr val="00B050"/>
              </a:solidFill>
            </a:endParaRPr>
          </a:p>
          <a:p>
            <a:pPr marL="0" indent="0">
              <a:buNone/>
            </a:pPr>
            <a:endParaRPr lang="kk-KZ" sz="2100" b="1" dirty="0">
              <a:solidFill>
                <a:srgbClr val="00B050"/>
              </a:solidFill>
            </a:endParaRPr>
          </a:p>
          <a:p>
            <a:pPr marL="0" indent="0">
              <a:buNone/>
            </a:pPr>
            <a:endParaRPr lang="kk-KZ" sz="2100" b="1" dirty="0">
              <a:solidFill>
                <a:srgbClr val="00B050"/>
              </a:solidFill>
            </a:endParaRPr>
          </a:p>
          <a:p>
            <a:pPr marL="0" indent="0">
              <a:buNone/>
            </a:pPr>
            <a:endParaRPr lang="kk-KZ" sz="2100" b="1" dirty="0">
              <a:solidFill>
                <a:schemeClr val="bg1">
                  <a:lumMod val="10000"/>
                </a:schemeClr>
              </a:solidFill>
            </a:endParaRPr>
          </a:p>
        </p:txBody>
      </p:sp>
      <p:sp>
        <p:nvSpPr>
          <p:cNvPr id="5" name="Прямоугольник 4"/>
          <p:cNvSpPr/>
          <p:nvPr/>
        </p:nvSpPr>
        <p:spPr>
          <a:xfrm>
            <a:off x="335360" y="4293099"/>
            <a:ext cx="11425269" cy="1015663"/>
          </a:xfrm>
          <a:prstGeom prst="rect">
            <a:avLst/>
          </a:prstGeom>
        </p:spPr>
        <p:txBody>
          <a:bodyPr wrap="square">
            <a:spAutoFit/>
          </a:bodyPr>
          <a:lstStyle/>
          <a:p>
            <a:pPr algn="ctr"/>
            <a:endParaRPr lang="en-US" sz="2000" b="1" i="1" dirty="0" smtClean="0">
              <a:solidFill>
                <a:srgbClr val="FFFF00"/>
              </a:solidFill>
              <a:latin typeface="Times New Roman" pitchFamily="18" charset="0"/>
              <a:cs typeface="Times New Roman" pitchFamily="18" charset="0"/>
            </a:endParaRPr>
          </a:p>
          <a:p>
            <a:pPr algn="just"/>
            <a:r>
              <a:rPr lang="kk-KZ" sz="2000" b="1" i="1" dirty="0" smtClean="0">
                <a:solidFill>
                  <a:srgbClr val="0070C0"/>
                </a:solidFill>
                <a:latin typeface="Times New Roman" pitchFamily="18" charset="0"/>
                <a:cs typeface="Times New Roman" pitchFamily="18" charset="0"/>
              </a:rPr>
              <a:t>Дәріскер: </a:t>
            </a:r>
            <a:r>
              <a:rPr lang="kk-KZ" sz="2000" b="1" i="1" dirty="0" smtClean="0">
                <a:solidFill>
                  <a:srgbClr val="0070C0"/>
                </a:solidFill>
                <a:latin typeface="Times New Roman" pitchFamily="18" charset="0"/>
                <a:cs typeface="Times New Roman" pitchFamily="18" charset="0"/>
              </a:rPr>
              <a:t>“Қоғамдық </a:t>
            </a:r>
            <a:r>
              <a:rPr lang="kk-KZ" sz="2000" b="1" i="1" dirty="0" smtClean="0">
                <a:solidFill>
                  <a:srgbClr val="0070C0"/>
                </a:solidFill>
                <a:latin typeface="Times New Roman" pitchFamily="18" charset="0"/>
                <a:cs typeface="Times New Roman" pitchFamily="18" charset="0"/>
              </a:rPr>
              <a:t>пәндер" кафедрасының </a:t>
            </a:r>
            <a:r>
              <a:rPr lang="kk-KZ" sz="2000" b="1" i="1" dirty="0" smtClean="0">
                <a:solidFill>
                  <a:srgbClr val="0070C0"/>
                </a:solidFill>
                <a:latin typeface="Times New Roman" pitchFamily="18" charset="0"/>
                <a:cs typeface="Times New Roman" pitchFamily="18" charset="0"/>
              </a:rPr>
              <a:t>сениор</a:t>
            </a:r>
            <a:r>
              <a:rPr lang="de-DE" sz="2000" b="1" i="1" smtClean="0">
                <a:solidFill>
                  <a:srgbClr val="0070C0"/>
                </a:solidFill>
                <a:latin typeface="Times New Roman" pitchFamily="18" charset="0"/>
                <a:cs typeface="Times New Roman" pitchFamily="18" charset="0"/>
              </a:rPr>
              <a:t>-</a:t>
            </a:r>
            <a:r>
              <a:rPr lang="kk-KZ" sz="2000" b="1" i="1" smtClean="0">
                <a:solidFill>
                  <a:srgbClr val="0070C0"/>
                </a:solidFill>
                <a:latin typeface="Times New Roman" pitchFamily="18" charset="0"/>
                <a:cs typeface="Times New Roman" pitchFamily="18" charset="0"/>
              </a:rPr>
              <a:t>лекторы</a:t>
            </a:r>
            <a:r>
              <a:rPr lang="kk-KZ" sz="2000" b="1" i="1" dirty="0" smtClean="0">
                <a:solidFill>
                  <a:srgbClr val="0070C0"/>
                </a:solidFill>
                <a:latin typeface="Times New Roman" pitchFamily="18" charset="0"/>
                <a:cs typeface="Times New Roman" pitchFamily="18" charset="0"/>
              </a:rPr>
              <a:t>, әлеуметтік ғылымдар магистрі Есбергенова Гульнур Бакитбековна</a:t>
            </a:r>
            <a:endParaRPr lang="ru-RU" sz="2000" i="1" dirty="0" smtClean="0">
              <a:solidFill>
                <a:srgbClr val="0070C0"/>
              </a:solidFill>
              <a:latin typeface="Times New Roman" pitchFamily="18" charset="0"/>
              <a:cs typeface="Times New Roman" pitchFamily="18" charset="0"/>
            </a:endParaRPr>
          </a:p>
        </p:txBody>
      </p:sp>
    </p:spTree>
    <p:extLst>
      <p:ext uri="{BB962C8B-B14F-4D97-AF65-F5344CB8AC3E}">
        <p14:creationId xmlns:p14="http://schemas.microsoft.com/office/powerpoint/2010/main" xmlns="" val="2431052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Овал 30">
            <a:extLst>
              <a:ext uri="{FF2B5EF4-FFF2-40B4-BE49-F238E27FC236}">
                <a16:creationId xmlns="" xmlns:a16="http://schemas.microsoft.com/office/drawing/2014/main" id="{24F5613B-B107-46D1-BFF2-527D82A0B3E5}"/>
              </a:ext>
            </a:extLst>
          </p:cNvPr>
          <p:cNvSpPr/>
          <p:nvPr/>
        </p:nvSpPr>
        <p:spPr>
          <a:xfrm>
            <a:off x="4130040" y="858520"/>
            <a:ext cx="4064000" cy="1605280"/>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ru-RU"/>
          </a:p>
        </p:txBody>
      </p:sp>
      <p:sp>
        <p:nvSpPr>
          <p:cNvPr id="2" name="Прямоугольник: скругленные углы 1">
            <a:extLst>
              <a:ext uri="{FF2B5EF4-FFF2-40B4-BE49-F238E27FC236}">
                <a16:creationId xmlns="" xmlns:a16="http://schemas.microsoft.com/office/drawing/2014/main" id="{AF0B5706-0BC1-4A72-8CDE-D69CBC79FA72}"/>
              </a:ext>
            </a:extLst>
          </p:cNvPr>
          <p:cNvSpPr/>
          <p:nvPr/>
        </p:nvSpPr>
        <p:spPr>
          <a:xfrm>
            <a:off x="1432560" y="386080"/>
            <a:ext cx="9723120" cy="335280"/>
          </a:xfrm>
          <a:prstGeom prst="round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kk-KZ" sz="1800" dirty="0">
                <a:effectLst/>
                <a:latin typeface="Times New Roman" panose="02020603050405020304" pitchFamily="18" charset="0"/>
                <a:ea typeface="Times New Roman" panose="02020603050405020304" pitchFamily="18" charset="0"/>
              </a:rPr>
              <a:t> </a:t>
            </a:r>
            <a:r>
              <a:rPr lang="kk-KZ" sz="1800" i="1" dirty="0">
                <a:effectLst/>
                <a:latin typeface="Times New Roman" panose="02020603050405020304" pitchFamily="18" charset="0"/>
                <a:ea typeface="Times New Roman" panose="02020603050405020304" pitchFamily="18" charset="0"/>
              </a:rPr>
              <a:t>Дау-дамай құрылымы.</a:t>
            </a:r>
            <a:r>
              <a:rPr lang="kk-KZ" sz="1800" dirty="0">
                <a:effectLst/>
                <a:latin typeface="Times New Roman" panose="02020603050405020304" pitchFamily="18" charset="0"/>
                <a:ea typeface="Times New Roman" panose="02020603050405020304" pitchFamily="18" charset="0"/>
              </a:rPr>
              <a:t> </a:t>
            </a:r>
            <a:endParaRPr lang="ru-RU" dirty="0"/>
          </a:p>
        </p:txBody>
      </p:sp>
      <p:sp>
        <p:nvSpPr>
          <p:cNvPr id="30" name="Овал 29">
            <a:extLst>
              <a:ext uri="{FF2B5EF4-FFF2-40B4-BE49-F238E27FC236}">
                <a16:creationId xmlns="" xmlns:a16="http://schemas.microsoft.com/office/drawing/2014/main" id="{48E0BD4F-4CA6-4018-8BDB-D43349FE5834}"/>
              </a:ext>
            </a:extLst>
          </p:cNvPr>
          <p:cNvSpPr/>
          <p:nvPr/>
        </p:nvSpPr>
        <p:spPr>
          <a:xfrm>
            <a:off x="4455160" y="1137920"/>
            <a:ext cx="3413760" cy="104648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kk-KZ" sz="1800">
                <a:effectLst/>
                <a:latin typeface="Times New Roman" panose="02020603050405020304" pitchFamily="18" charset="0"/>
                <a:ea typeface="Times New Roman" panose="02020603050405020304" pitchFamily="18" charset="0"/>
              </a:rPr>
              <a:t>нысан</a:t>
            </a:r>
            <a:endParaRPr lang="ru-RU" sz="1800">
              <a:effectLst/>
              <a:latin typeface="Times New Roman" panose="02020603050405020304" pitchFamily="18" charset="0"/>
              <a:ea typeface="Times New Roman" panose="02020603050405020304" pitchFamily="18" charset="0"/>
            </a:endParaRPr>
          </a:p>
        </p:txBody>
      </p:sp>
      <p:sp>
        <p:nvSpPr>
          <p:cNvPr id="32" name="Прямоугольник: один верхний угол скругленный, другой — усеченный 31">
            <a:extLst>
              <a:ext uri="{FF2B5EF4-FFF2-40B4-BE49-F238E27FC236}">
                <a16:creationId xmlns="" xmlns:a16="http://schemas.microsoft.com/office/drawing/2014/main" id="{A808BB81-38A4-474F-847D-24346ACEF0AD}"/>
              </a:ext>
            </a:extLst>
          </p:cNvPr>
          <p:cNvSpPr/>
          <p:nvPr/>
        </p:nvSpPr>
        <p:spPr>
          <a:xfrm>
            <a:off x="264160" y="899160"/>
            <a:ext cx="3545840" cy="762000"/>
          </a:xfrm>
          <a:prstGeom prst="snip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kk-KZ" dirty="0"/>
              <a:t>Дау-дамай жағдаятының ақпараттық моделі</a:t>
            </a:r>
            <a:endParaRPr lang="ru-RU" dirty="0"/>
          </a:p>
        </p:txBody>
      </p:sp>
      <p:sp>
        <p:nvSpPr>
          <p:cNvPr id="33" name="Прямоугольник: один верхний угол скругленный, другой — усеченный 32">
            <a:extLst>
              <a:ext uri="{FF2B5EF4-FFF2-40B4-BE49-F238E27FC236}">
                <a16:creationId xmlns="" xmlns:a16="http://schemas.microsoft.com/office/drawing/2014/main" id="{FD82017D-4534-425A-B4CB-D164D06DC6A2}"/>
              </a:ext>
            </a:extLst>
          </p:cNvPr>
          <p:cNvSpPr/>
          <p:nvPr/>
        </p:nvSpPr>
        <p:spPr>
          <a:xfrm>
            <a:off x="8382000" y="899160"/>
            <a:ext cx="3545840" cy="762000"/>
          </a:xfrm>
          <a:prstGeom prst="snip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kk-KZ" dirty="0"/>
              <a:t>Дау-дамай жағдаятының  ақпараттық моделі</a:t>
            </a:r>
            <a:endParaRPr lang="ru-RU" dirty="0"/>
          </a:p>
        </p:txBody>
      </p:sp>
      <p:cxnSp>
        <p:nvCxnSpPr>
          <p:cNvPr id="35" name="Прямая со стрелкой 34">
            <a:extLst>
              <a:ext uri="{FF2B5EF4-FFF2-40B4-BE49-F238E27FC236}">
                <a16:creationId xmlns="" xmlns:a16="http://schemas.microsoft.com/office/drawing/2014/main" id="{94D6656D-250A-4738-847B-8C40FADCD108}"/>
              </a:ext>
            </a:extLst>
          </p:cNvPr>
          <p:cNvCxnSpPr>
            <a:cxnSpLocks/>
          </p:cNvCxnSpPr>
          <p:nvPr/>
        </p:nvCxnSpPr>
        <p:spPr>
          <a:xfrm flipH="1">
            <a:off x="1818640" y="1668780"/>
            <a:ext cx="2311400" cy="79502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7" name="Прямая со стрелкой 36">
            <a:extLst>
              <a:ext uri="{FF2B5EF4-FFF2-40B4-BE49-F238E27FC236}">
                <a16:creationId xmlns="" xmlns:a16="http://schemas.microsoft.com/office/drawing/2014/main" id="{08DE4683-8D77-4C3E-9FD6-A3CAAF23BD01}"/>
              </a:ext>
            </a:extLst>
          </p:cNvPr>
          <p:cNvCxnSpPr>
            <a:cxnSpLocks/>
          </p:cNvCxnSpPr>
          <p:nvPr/>
        </p:nvCxnSpPr>
        <p:spPr>
          <a:xfrm>
            <a:off x="8194040" y="1661160"/>
            <a:ext cx="2606040" cy="98044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1" name="Прямоугольник 40">
            <a:extLst>
              <a:ext uri="{FF2B5EF4-FFF2-40B4-BE49-F238E27FC236}">
                <a16:creationId xmlns="" xmlns:a16="http://schemas.microsoft.com/office/drawing/2014/main" id="{9296BB56-B64A-4466-8270-DF4F51FA6735}"/>
              </a:ext>
            </a:extLst>
          </p:cNvPr>
          <p:cNvSpPr/>
          <p:nvPr/>
        </p:nvSpPr>
        <p:spPr>
          <a:xfrm>
            <a:off x="533400" y="2672080"/>
            <a:ext cx="1798320" cy="980440"/>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kk-KZ" dirty="0"/>
              <a:t>Қолдау тобы</a:t>
            </a:r>
            <a:endParaRPr lang="ru-RU" dirty="0"/>
          </a:p>
        </p:txBody>
      </p:sp>
      <p:sp>
        <p:nvSpPr>
          <p:cNvPr id="42" name="Прямоугольник 41">
            <a:extLst>
              <a:ext uri="{FF2B5EF4-FFF2-40B4-BE49-F238E27FC236}">
                <a16:creationId xmlns="" xmlns:a16="http://schemas.microsoft.com/office/drawing/2014/main" id="{4BC2ED2D-ECDF-42AF-8C6D-38F268ADF6A0}"/>
              </a:ext>
            </a:extLst>
          </p:cNvPr>
          <p:cNvSpPr/>
          <p:nvPr/>
        </p:nvSpPr>
        <p:spPr>
          <a:xfrm>
            <a:off x="9860280" y="2773680"/>
            <a:ext cx="1798320" cy="980440"/>
          </a:xfrm>
          <a:prstGeom prst="rect">
            <a:avLst/>
          </a:prstGeom>
        </p:spPr>
        <p:style>
          <a:lnRef idx="1">
            <a:schemeClr val="accent4"/>
          </a:lnRef>
          <a:fillRef idx="3">
            <a:schemeClr val="accent4"/>
          </a:fillRef>
          <a:effectRef idx="2">
            <a:schemeClr val="accent4"/>
          </a:effectRef>
          <a:fontRef idx="minor">
            <a:schemeClr val="lt1"/>
          </a:fontRef>
        </p:style>
        <p:txBody>
          <a:bodyPr rtlCol="0" anchor="ctr"/>
          <a:lstStyle/>
          <a:p>
            <a:pPr algn="ctr"/>
            <a:r>
              <a:rPr lang="kk-KZ" dirty="0"/>
              <a:t>Қолдау тобы</a:t>
            </a:r>
            <a:endParaRPr lang="ru-RU" dirty="0"/>
          </a:p>
        </p:txBody>
      </p:sp>
      <p:sp>
        <p:nvSpPr>
          <p:cNvPr id="43" name="Прямоугольник: один верхний угол скругленный, другой — усеченный 42">
            <a:extLst>
              <a:ext uri="{FF2B5EF4-FFF2-40B4-BE49-F238E27FC236}">
                <a16:creationId xmlns="" xmlns:a16="http://schemas.microsoft.com/office/drawing/2014/main" id="{368F7C02-DC2E-4BFD-8C5D-3E62A75AF031}"/>
              </a:ext>
            </a:extLst>
          </p:cNvPr>
          <p:cNvSpPr/>
          <p:nvPr/>
        </p:nvSpPr>
        <p:spPr>
          <a:xfrm>
            <a:off x="2834640" y="3162300"/>
            <a:ext cx="1798320" cy="980440"/>
          </a:xfrm>
          <a:prstGeom prst="snip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kk-KZ" dirty="0"/>
              <a:t>1 оппонент</a:t>
            </a:r>
            <a:endParaRPr lang="ru-RU" dirty="0"/>
          </a:p>
        </p:txBody>
      </p:sp>
      <p:sp>
        <p:nvSpPr>
          <p:cNvPr id="44" name="Прямоугольник: один верхний угол скругленный, другой — усеченный 43">
            <a:extLst>
              <a:ext uri="{FF2B5EF4-FFF2-40B4-BE49-F238E27FC236}">
                <a16:creationId xmlns="" xmlns:a16="http://schemas.microsoft.com/office/drawing/2014/main" id="{BFC188EA-557B-4CA1-8163-667F071182E0}"/>
              </a:ext>
            </a:extLst>
          </p:cNvPr>
          <p:cNvSpPr/>
          <p:nvPr/>
        </p:nvSpPr>
        <p:spPr>
          <a:xfrm>
            <a:off x="7482840" y="3218180"/>
            <a:ext cx="1798320" cy="980440"/>
          </a:xfrm>
          <a:prstGeom prst="snipRound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kk-KZ" dirty="0"/>
              <a:t>2 оппонент</a:t>
            </a:r>
            <a:endParaRPr lang="ru-RU" dirty="0"/>
          </a:p>
        </p:txBody>
      </p:sp>
      <p:cxnSp>
        <p:nvCxnSpPr>
          <p:cNvPr id="46" name="Соединитель: уступ 45">
            <a:extLst>
              <a:ext uri="{FF2B5EF4-FFF2-40B4-BE49-F238E27FC236}">
                <a16:creationId xmlns="" xmlns:a16="http://schemas.microsoft.com/office/drawing/2014/main" id="{45132676-9A8D-4ADF-8501-1E72AB445171}"/>
              </a:ext>
            </a:extLst>
          </p:cNvPr>
          <p:cNvCxnSpPr>
            <a:cxnSpLocks/>
          </p:cNvCxnSpPr>
          <p:nvPr/>
        </p:nvCxnSpPr>
        <p:spPr>
          <a:xfrm>
            <a:off x="4683760" y="3429000"/>
            <a:ext cx="1214122" cy="502920"/>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1" name="Соединитель: уступ 50">
            <a:extLst>
              <a:ext uri="{FF2B5EF4-FFF2-40B4-BE49-F238E27FC236}">
                <a16:creationId xmlns="" xmlns:a16="http://schemas.microsoft.com/office/drawing/2014/main" id="{BB8C53CD-E34F-41E4-9D23-187F0D89CE31}"/>
              </a:ext>
            </a:extLst>
          </p:cNvPr>
          <p:cNvCxnSpPr>
            <a:cxnSpLocks/>
          </p:cNvCxnSpPr>
          <p:nvPr/>
        </p:nvCxnSpPr>
        <p:spPr>
          <a:xfrm rot="10800000" flipV="1">
            <a:off x="6162040" y="3429000"/>
            <a:ext cx="1272540" cy="502920"/>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sp>
        <p:nvSpPr>
          <p:cNvPr id="60" name="TextBox 59">
            <a:extLst>
              <a:ext uri="{FF2B5EF4-FFF2-40B4-BE49-F238E27FC236}">
                <a16:creationId xmlns="" xmlns:a16="http://schemas.microsoft.com/office/drawing/2014/main" id="{4273752C-0D30-454A-AD50-7763CC36D093}"/>
              </a:ext>
            </a:extLst>
          </p:cNvPr>
          <p:cNvSpPr txBox="1"/>
          <p:nvPr/>
        </p:nvSpPr>
        <p:spPr>
          <a:xfrm>
            <a:off x="4683760" y="3162301"/>
            <a:ext cx="1214122" cy="369332"/>
          </a:xfrm>
          <a:prstGeom prst="rect">
            <a:avLst/>
          </a:prstGeom>
          <a:noFill/>
        </p:spPr>
        <p:txBody>
          <a:bodyPr wrap="square" rtlCol="0">
            <a:spAutoFit/>
          </a:bodyPr>
          <a:lstStyle/>
          <a:p>
            <a:r>
              <a:rPr lang="kk-KZ" dirty="0"/>
              <a:t>стратегия</a:t>
            </a:r>
            <a:endParaRPr lang="ru-RU" dirty="0"/>
          </a:p>
        </p:txBody>
      </p:sp>
      <p:sp>
        <p:nvSpPr>
          <p:cNvPr id="61" name="TextBox 60">
            <a:extLst>
              <a:ext uri="{FF2B5EF4-FFF2-40B4-BE49-F238E27FC236}">
                <a16:creationId xmlns="" xmlns:a16="http://schemas.microsoft.com/office/drawing/2014/main" id="{FAE0EDCC-82DC-493B-A4F2-F53A3C1BF35A}"/>
              </a:ext>
            </a:extLst>
          </p:cNvPr>
          <p:cNvSpPr txBox="1"/>
          <p:nvPr/>
        </p:nvSpPr>
        <p:spPr>
          <a:xfrm>
            <a:off x="6344918" y="3092689"/>
            <a:ext cx="1214122" cy="369332"/>
          </a:xfrm>
          <a:prstGeom prst="rect">
            <a:avLst/>
          </a:prstGeom>
          <a:noFill/>
        </p:spPr>
        <p:txBody>
          <a:bodyPr wrap="square" rtlCol="0">
            <a:spAutoFit/>
          </a:bodyPr>
          <a:lstStyle/>
          <a:p>
            <a:r>
              <a:rPr lang="kk-KZ" dirty="0"/>
              <a:t>стратегия</a:t>
            </a:r>
            <a:endParaRPr lang="ru-RU" dirty="0"/>
          </a:p>
        </p:txBody>
      </p:sp>
      <p:sp>
        <p:nvSpPr>
          <p:cNvPr id="62" name="TextBox 61">
            <a:extLst>
              <a:ext uri="{FF2B5EF4-FFF2-40B4-BE49-F238E27FC236}">
                <a16:creationId xmlns="" xmlns:a16="http://schemas.microsoft.com/office/drawing/2014/main" id="{A66E1CB1-67C9-4393-B5B7-9655931A4F6B}"/>
              </a:ext>
            </a:extLst>
          </p:cNvPr>
          <p:cNvSpPr txBox="1"/>
          <p:nvPr/>
        </p:nvSpPr>
        <p:spPr>
          <a:xfrm>
            <a:off x="4856482" y="3860802"/>
            <a:ext cx="914400" cy="369332"/>
          </a:xfrm>
          <a:prstGeom prst="rect">
            <a:avLst/>
          </a:prstGeom>
          <a:noFill/>
        </p:spPr>
        <p:txBody>
          <a:bodyPr wrap="square" rtlCol="0">
            <a:spAutoFit/>
          </a:bodyPr>
          <a:lstStyle/>
          <a:p>
            <a:r>
              <a:rPr lang="kk-KZ" dirty="0"/>
              <a:t>тактика</a:t>
            </a:r>
            <a:endParaRPr lang="ru-RU" dirty="0"/>
          </a:p>
        </p:txBody>
      </p:sp>
      <p:sp>
        <p:nvSpPr>
          <p:cNvPr id="63" name="TextBox 62">
            <a:extLst>
              <a:ext uri="{FF2B5EF4-FFF2-40B4-BE49-F238E27FC236}">
                <a16:creationId xmlns="" xmlns:a16="http://schemas.microsoft.com/office/drawing/2014/main" id="{F09C9492-25B4-43A5-B3DB-5EAC1432D565}"/>
              </a:ext>
            </a:extLst>
          </p:cNvPr>
          <p:cNvSpPr txBox="1"/>
          <p:nvPr/>
        </p:nvSpPr>
        <p:spPr>
          <a:xfrm>
            <a:off x="6309362" y="3877548"/>
            <a:ext cx="914400" cy="369332"/>
          </a:xfrm>
          <a:prstGeom prst="rect">
            <a:avLst/>
          </a:prstGeom>
          <a:noFill/>
        </p:spPr>
        <p:txBody>
          <a:bodyPr wrap="square" rtlCol="0">
            <a:spAutoFit/>
          </a:bodyPr>
          <a:lstStyle/>
          <a:p>
            <a:r>
              <a:rPr lang="kk-KZ" dirty="0"/>
              <a:t>тактика</a:t>
            </a:r>
            <a:endParaRPr lang="ru-RU" dirty="0"/>
          </a:p>
        </p:txBody>
      </p:sp>
      <p:sp>
        <p:nvSpPr>
          <p:cNvPr id="65" name="TextBox 64">
            <a:extLst>
              <a:ext uri="{FF2B5EF4-FFF2-40B4-BE49-F238E27FC236}">
                <a16:creationId xmlns="" xmlns:a16="http://schemas.microsoft.com/office/drawing/2014/main" id="{35A02A79-EBD7-462B-9C8C-5D23CB75432A}"/>
              </a:ext>
            </a:extLst>
          </p:cNvPr>
          <p:cNvSpPr txBox="1"/>
          <p:nvPr/>
        </p:nvSpPr>
        <p:spPr>
          <a:xfrm>
            <a:off x="3048000" y="2007354"/>
            <a:ext cx="1219200" cy="369332"/>
          </a:xfrm>
          <a:prstGeom prst="rect">
            <a:avLst/>
          </a:prstGeom>
          <a:noFill/>
        </p:spPr>
        <p:txBody>
          <a:bodyPr wrap="square">
            <a:spAutoFit/>
          </a:bodyPr>
          <a:lstStyle/>
          <a:p>
            <a:r>
              <a:rPr lang="ru-RU" dirty="0" err="1"/>
              <a:t>Түрткілер</a:t>
            </a:r>
            <a:endParaRPr lang="ru-RU" dirty="0"/>
          </a:p>
        </p:txBody>
      </p:sp>
      <p:sp>
        <p:nvSpPr>
          <p:cNvPr id="66" name="TextBox 65">
            <a:extLst>
              <a:ext uri="{FF2B5EF4-FFF2-40B4-BE49-F238E27FC236}">
                <a16:creationId xmlns="" xmlns:a16="http://schemas.microsoft.com/office/drawing/2014/main" id="{A5156444-0BDF-45CE-AACA-3C823511B182}"/>
              </a:ext>
            </a:extLst>
          </p:cNvPr>
          <p:cNvSpPr txBox="1"/>
          <p:nvPr/>
        </p:nvSpPr>
        <p:spPr>
          <a:xfrm>
            <a:off x="7924802" y="2032754"/>
            <a:ext cx="1219200" cy="369332"/>
          </a:xfrm>
          <a:prstGeom prst="rect">
            <a:avLst/>
          </a:prstGeom>
          <a:noFill/>
        </p:spPr>
        <p:txBody>
          <a:bodyPr wrap="square">
            <a:spAutoFit/>
          </a:bodyPr>
          <a:lstStyle/>
          <a:p>
            <a:r>
              <a:rPr lang="ru-RU" dirty="0" err="1"/>
              <a:t>Түрткілер</a:t>
            </a:r>
            <a:endParaRPr lang="ru-RU" dirty="0"/>
          </a:p>
        </p:txBody>
      </p:sp>
      <p:sp>
        <p:nvSpPr>
          <p:cNvPr id="68" name="Блок-схема: объединение 22">
            <a:extLst>
              <a:ext uri="{FF2B5EF4-FFF2-40B4-BE49-F238E27FC236}">
                <a16:creationId xmlns="" xmlns:a16="http://schemas.microsoft.com/office/drawing/2014/main" id="{FA9F892D-3AF6-453B-A3C2-154F4B0B6504}"/>
              </a:ext>
            </a:extLst>
          </p:cNvPr>
          <p:cNvSpPr>
            <a:spLocks noChangeArrowheads="1"/>
          </p:cNvSpPr>
          <p:nvPr/>
        </p:nvSpPr>
        <p:spPr bwMode="auto">
          <a:xfrm>
            <a:off x="2439998" y="5023167"/>
            <a:ext cx="361950" cy="581025"/>
          </a:xfrm>
          <a:prstGeom prst="flowChartMerge">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ru-RU"/>
          </a:p>
        </p:txBody>
      </p:sp>
      <p:sp>
        <p:nvSpPr>
          <p:cNvPr id="69" name="Блок-схема: объединение 25">
            <a:extLst>
              <a:ext uri="{FF2B5EF4-FFF2-40B4-BE49-F238E27FC236}">
                <a16:creationId xmlns="" xmlns:a16="http://schemas.microsoft.com/office/drawing/2014/main" id="{9CFB9E27-F542-43B5-B96D-DEB7EB87613F}"/>
              </a:ext>
            </a:extLst>
          </p:cNvPr>
          <p:cNvSpPr>
            <a:spLocks noChangeArrowheads="1"/>
          </p:cNvSpPr>
          <p:nvPr/>
        </p:nvSpPr>
        <p:spPr bwMode="auto">
          <a:xfrm>
            <a:off x="2962931" y="5023167"/>
            <a:ext cx="361950" cy="581025"/>
          </a:xfrm>
          <a:prstGeom prst="flowChartMerge">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ru-RU"/>
          </a:p>
        </p:txBody>
      </p:sp>
      <p:sp>
        <p:nvSpPr>
          <p:cNvPr id="70" name="Блок-схема: объединение 24">
            <a:extLst>
              <a:ext uri="{FF2B5EF4-FFF2-40B4-BE49-F238E27FC236}">
                <a16:creationId xmlns="" xmlns:a16="http://schemas.microsoft.com/office/drawing/2014/main" id="{A8C14375-33CD-41AF-A1D4-EA322AE26B72}"/>
              </a:ext>
            </a:extLst>
          </p:cNvPr>
          <p:cNvSpPr>
            <a:spLocks noChangeArrowheads="1"/>
          </p:cNvSpPr>
          <p:nvPr/>
        </p:nvSpPr>
        <p:spPr bwMode="auto">
          <a:xfrm>
            <a:off x="9625419" y="5021087"/>
            <a:ext cx="361950" cy="581025"/>
          </a:xfrm>
          <a:prstGeom prst="flowChartMerge">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ru-RU"/>
          </a:p>
        </p:txBody>
      </p:sp>
      <p:sp>
        <p:nvSpPr>
          <p:cNvPr id="71" name="Блок-схема: объединение 23">
            <a:extLst>
              <a:ext uri="{FF2B5EF4-FFF2-40B4-BE49-F238E27FC236}">
                <a16:creationId xmlns="" xmlns:a16="http://schemas.microsoft.com/office/drawing/2014/main" id="{3C250723-D37F-4CE6-B74D-41F1CC094062}"/>
              </a:ext>
            </a:extLst>
          </p:cNvPr>
          <p:cNvSpPr>
            <a:spLocks noChangeArrowheads="1"/>
          </p:cNvSpPr>
          <p:nvPr/>
        </p:nvSpPr>
        <p:spPr bwMode="auto">
          <a:xfrm>
            <a:off x="9102486" y="5021087"/>
            <a:ext cx="361950" cy="581025"/>
          </a:xfrm>
          <a:prstGeom prst="flowChartMerge">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ru-RU"/>
          </a:p>
        </p:txBody>
      </p:sp>
      <p:sp>
        <p:nvSpPr>
          <p:cNvPr id="72" name="Rectangle 33">
            <a:extLst>
              <a:ext uri="{FF2B5EF4-FFF2-40B4-BE49-F238E27FC236}">
                <a16:creationId xmlns="" xmlns:a16="http://schemas.microsoft.com/office/drawing/2014/main" id="{E06DE3CF-9943-4EB7-9CC6-7984FA1AD56A}"/>
              </a:ext>
            </a:extLst>
          </p:cNvPr>
          <p:cNvSpPr>
            <a:spLocks noChangeArrowheads="1"/>
          </p:cNvSpPr>
          <p:nvPr/>
        </p:nvSpPr>
        <p:spPr bwMode="auto">
          <a:xfrm>
            <a:off x="5456445" y="5337175"/>
            <a:ext cx="12192000" cy="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kk-KZ" altLang="ru-RU" sz="11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a:t>
            </a:r>
            <a:endParaRPr kumimoji="0" lang="kk-KZ" altLang="ru-RU" sz="1800" b="0" i="0" u="none" strike="noStrike" cap="none" normalizeH="0" baseline="0" dirty="0">
              <a:ln>
                <a:noFill/>
              </a:ln>
              <a:solidFill>
                <a:schemeClr val="tx1"/>
              </a:solidFill>
              <a:effectLst/>
              <a:latin typeface="Arial" panose="020B0604020202020204" pitchFamily="34" charset="0"/>
            </a:endParaRPr>
          </a:p>
        </p:txBody>
      </p:sp>
      <p:sp>
        <p:nvSpPr>
          <p:cNvPr id="74" name="TextBox 73">
            <a:extLst>
              <a:ext uri="{FF2B5EF4-FFF2-40B4-BE49-F238E27FC236}">
                <a16:creationId xmlns="" xmlns:a16="http://schemas.microsoft.com/office/drawing/2014/main" id="{D851803A-DC05-4E77-9A9D-DBBE3CE8142C}"/>
              </a:ext>
            </a:extLst>
          </p:cNvPr>
          <p:cNvSpPr txBox="1"/>
          <p:nvPr/>
        </p:nvSpPr>
        <p:spPr>
          <a:xfrm>
            <a:off x="4661568" y="5126933"/>
            <a:ext cx="3104230" cy="369332"/>
          </a:xfrm>
          <a:prstGeom prst="rect">
            <a:avLst/>
          </a:prstGeom>
          <a:noFill/>
        </p:spPr>
        <p:txBody>
          <a:bodyPr wrap="square" rtlCol="0">
            <a:spAutoFit/>
          </a:bodyPr>
          <a:lstStyle/>
          <a:p>
            <a:r>
              <a:rPr lang="kk-KZ" dirty="0"/>
              <a:t>Шағын және үлкен топтар</a:t>
            </a:r>
            <a:endParaRPr lang="ru-RU" dirty="0"/>
          </a:p>
        </p:txBody>
      </p:sp>
      <p:sp>
        <p:nvSpPr>
          <p:cNvPr id="75" name="TextBox 74">
            <a:extLst>
              <a:ext uri="{FF2B5EF4-FFF2-40B4-BE49-F238E27FC236}">
                <a16:creationId xmlns="" xmlns:a16="http://schemas.microsoft.com/office/drawing/2014/main" id="{5A8EE41B-EB16-41A8-8502-A4193C0CCBD0}"/>
              </a:ext>
            </a:extLst>
          </p:cNvPr>
          <p:cNvSpPr txBox="1"/>
          <p:nvPr/>
        </p:nvSpPr>
        <p:spPr>
          <a:xfrm>
            <a:off x="1767232" y="5629768"/>
            <a:ext cx="2134815" cy="369332"/>
          </a:xfrm>
          <a:prstGeom prst="rect">
            <a:avLst/>
          </a:prstGeom>
          <a:noFill/>
        </p:spPr>
        <p:txBody>
          <a:bodyPr wrap="none" rtlCol="0">
            <a:spAutoFit/>
          </a:bodyPr>
          <a:lstStyle/>
          <a:p>
            <a:r>
              <a:rPr lang="kk-KZ" dirty="0"/>
              <a:t>Басқа қатысушылар</a:t>
            </a:r>
            <a:endParaRPr lang="ru-RU" dirty="0"/>
          </a:p>
        </p:txBody>
      </p:sp>
      <p:sp>
        <p:nvSpPr>
          <p:cNvPr id="76" name="TextBox 75">
            <a:extLst>
              <a:ext uri="{FF2B5EF4-FFF2-40B4-BE49-F238E27FC236}">
                <a16:creationId xmlns="" xmlns:a16="http://schemas.microsoft.com/office/drawing/2014/main" id="{4BFF5D4B-1AD5-4D8B-A248-37D1411093DB}"/>
              </a:ext>
            </a:extLst>
          </p:cNvPr>
          <p:cNvSpPr txBox="1"/>
          <p:nvPr/>
        </p:nvSpPr>
        <p:spPr>
          <a:xfrm>
            <a:off x="8624625" y="5602112"/>
            <a:ext cx="2134815" cy="369332"/>
          </a:xfrm>
          <a:prstGeom prst="rect">
            <a:avLst/>
          </a:prstGeom>
          <a:noFill/>
        </p:spPr>
        <p:txBody>
          <a:bodyPr wrap="square" rtlCol="0">
            <a:spAutoFit/>
          </a:bodyPr>
          <a:lstStyle/>
          <a:p>
            <a:r>
              <a:rPr lang="kk-KZ" dirty="0"/>
              <a:t>Басқа қатысушылар</a:t>
            </a:r>
            <a:endParaRPr lang="ru-RU" dirty="0"/>
          </a:p>
        </p:txBody>
      </p:sp>
      <p:cxnSp>
        <p:nvCxnSpPr>
          <p:cNvPr id="78" name="Прямая со стрелкой 77">
            <a:extLst>
              <a:ext uri="{FF2B5EF4-FFF2-40B4-BE49-F238E27FC236}">
                <a16:creationId xmlns="" xmlns:a16="http://schemas.microsoft.com/office/drawing/2014/main" id="{8E2E2A57-0966-4F13-BF74-F8A618B3ED7B}"/>
              </a:ext>
            </a:extLst>
          </p:cNvPr>
          <p:cNvCxnSpPr>
            <a:cxnSpLocks/>
            <a:endCxn id="30" idx="3"/>
          </p:cNvCxnSpPr>
          <p:nvPr/>
        </p:nvCxnSpPr>
        <p:spPr>
          <a:xfrm flipV="1">
            <a:off x="3902047" y="2031147"/>
            <a:ext cx="1053047" cy="105927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0" name="Прямая со стрелкой 79">
            <a:extLst>
              <a:ext uri="{FF2B5EF4-FFF2-40B4-BE49-F238E27FC236}">
                <a16:creationId xmlns="" xmlns:a16="http://schemas.microsoft.com/office/drawing/2014/main" id="{26ABD9EF-1132-48B4-8D62-96C98864F2AD}"/>
              </a:ext>
            </a:extLst>
          </p:cNvPr>
          <p:cNvCxnSpPr>
            <a:cxnSpLocks/>
          </p:cNvCxnSpPr>
          <p:nvPr/>
        </p:nvCxnSpPr>
        <p:spPr>
          <a:xfrm flipH="1" flipV="1">
            <a:off x="7434580" y="1985822"/>
            <a:ext cx="1210836" cy="115058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82" name="Блок-схема: узел 29">
            <a:extLst>
              <a:ext uri="{FF2B5EF4-FFF2-40B4-BE49-F238E27FC236}">
                <a16:creationId xmlns="" xmlns:a16="http://schemas.microsoft.com/office/drawing/2014/main" id="{6CDF8AE0-4F10-498A-9F07-3DBB5430475F}"/>
              </a:ext>
            </a:extLst>
          </p:cNvPr>
          <p:cNvSpPr>
            <a:spLocks noChangeArrowheads="1"/>
          </p:cNvSpPr>
          <p:nvPr/>
        </p:nvSpPr>
        <p:spPr bwMode="auto">
          <a:xfrm>
            <a:off x="2439998" y="4660265"/>
            <a:ext cx="361950" cy="361950"/>
          </a:xfrm>
          <a:prstGeom prst="flowChartConnector">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ru-RU"/>
          </a:p>
        </p:txBody>
      </p:sp>
      <p:sp>
        <p:nvSpPr>
          <p:cNvPr id="83" name="Блок-схема: узел 29">
            <a:extLst>
              <a:ext uri="{FF2B5EF4-FFF2-40B4-BE49-F238E27FC236}">
                <a16:creationId xmlns="" xmlns:a16="http://schemas.microsoft.com/office/drawing/2014/main" id="{CE900A86-7E21-47CE-B792-97590D349F9B}"/>
              </a:ext>
            </a:extLst>
          </p:cNvPr>
          <p:cNvSpPr>
            <a:spLocks noChangeArrowheads="1"/>
          </p:cNvSpPr>
          <p:nvPr/>
        </p:nvSpPr>
        <p:spPr bwMode="auto">
          <a:xfrm>
            <a:off x="2962931" y="4660265"/>
            <a:ext cx="361950" cy="361950"/>
          </a:xfrm>
          <a:prstGeom prst="flowChartConnector">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ru-RU"/>
          </a:p>
        </p:txBody>
      </p:sp>
      <p:sp>
        <p:nvSpPr>
          <p:cNvPr id="84" name="Блок-схема: узел 29">
            <a:extLst>
              <a:ext uri="{FF2B5EF4-FFF2-40B4-BE49-F238E27FC236}">
                <a16:creationId xmlns="" xmlns:a16="http://schemas.microsoft.com/office/drawing/2014/main" id="{17ED2D99-D842-4146-8C46-282EF01CEA58}"/>
              </a:ext>
            </a:extLst>
          </p:cNvPr>
          <p:cNvSpPr>
            <a:spLocks noChangeArrowheads="1"/>
          </p:cNvSpPr>
          <p:nvPr/>
        </p:nvSpPr>
        <p:spPr bwMode="auto">
          <a:xfrm>
            <a:off x="9074457" y="4641216"/>
            <a:ext cx="361950" cy="361950"/>
          </a:xfrm>
          <a:prstGeom prst="flowChartConnector">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ru-RU"/>
          </a:p>
        </p:txBody>
      </p:sp>
      <p:sp>
        <p:nvSpPr>
          <p:cNvPr id="85" name="Блок-схема: узел 29">
            <a:extLst>
              <a:ext uri="{FF2B5EF4-FFF2-40B4-BE49-F238E27FC236}">
                <a16:creationId xmlns="" xmlns:a16="http://schemas.microsoft.com/office/drawing/2014/main" id="{7A753C23-991A-44F6-91D4-0FD1F26C5270}"/>
              </a:ext>
            </a:extLst>
          </p:cNvPr>
          <p:cNvSpPr>
            <a:spLocks noChangeArrowheads="1"/>
          </p:cNvSpPr>
          <p:nvPr/>
        </p:nvSpPr>
        <p:spPr bwMode="auto">
          <a:xfrm>
            <a:off x="9597390" y="4660265"/>
            <a:ext cx="361950" cy="361950"/>
          </a:xfrm>
          <a:prstGeom prst="flowChartConnector">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ru-RU"/>
          </a:p>
        </p:txBody>
      </p:sp>
    </p:spTree>
    <p:extLst>
      <p:ext uri="{BB962C8B-B14F-4D97-AF65-F5344CB8AC3E}">
        <p14:creationId xmlns="" xmlns:p14="http://schemas.microsoft.com/office/powerpoint/2010/main" val="40161263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скругленные противолежащие углы 1">
            <a:extLst>
              <a:ext uri="{FF2B5EF4-FFF2-40B4-BE49-F238E27FC236}">
                <a16:creationId xmlns="" xmlns:a16="http://schemas.microsoft.com/office/drawing/2014/main" id="{A7ABE8C7-D68C-4615-9A09-823D10520D35}"/>
              </a:ext>
            </a:extLst>
          </p:cNvPr>
          <p:cNvSpPr/>
          <p:nvPr/>
        </p:nvSpPr>
        <p:spPr>
          <a:xfrm>
            <a:off x="314960" y="579120"/>
            <a:ext cx="5262880" cy="6079252"/>
          </a:xfrm>
          <a:prstGeom prst="round2DiagRect">
            <a:avLst/>
          </a:prstGeom>
        </p:spPr>
        <p:style>
          <a:lnRef idx="1">
            <a:schemeClr val="accent1"/>
          </a:lnRef>
          <a:fillRef idx="2">
            <a:schemeClr val="accent1"/>
          </a:fillRef>
          <a:effectRef idx="1">
            <a:schemeClr val="accent1"/>
          </a:effectRef>
          <a:fontRef idx="minor">
            <a:schemeClr val="dk1"/>
          </a:fontRef>
        </p:style>
        <p:txBody>
          <a:bodyPr rtlCol="0" anchor="ctr"/>
          <a:lstStyle/>
          <a:p>
            <a:r>
              <a:rPr lang="kk-KZ" sz="800" dirty="0">
                <a:latin typeface="Times New Roman" panose="02020603050405020304" pitchFamily="18" charset="0"/>
                <a:ea typeface="Times New Roman" panose="02020603050405020304" pitchFamily="18" charset="0"/>
              </a:rPr>
              <a:t>          </a:t>
            </a:r>
            <a:r>
              <a:rPr lang="kk-KZ" sz="800" dirty="0">
                <a:effectLst/>
                <a:latin typeface="Times New Roman" panose="02020603050405020304" pitchFamily="18" charset="0"/>
                <a:ea typeface="Times New Roman" panose="02020603050405020304" pitchFamily="18" charset="0"/>
              </a:rPr>
              <a:t>1</a:t>
            </a:r>
            <a:r>
              <a:rPr lang="kk-KZ" sz="1000" dirty="0">
                <a:effectLst/>
                <a:latin typeface="Times New Roman" panose="02020603050405020304" pitchFamily="18" charset="0"/>
                <a:ea typeface="Times New Roman" panose="02020603050405020304" pitchFamily="18" charset="0"/>
              </a:rPr>
              <a:t>. </a:t>
            </a:r>
            <a:r>
              <a:rPr lang="kk-KZ" sz="1000" i="1" dirty="0">
                <a:effectLst/>
                <a:latin typeface="Times New Roman" panose="02020603050405020304" pitchFamily="18" charset="0"/>
                <a:ea typeface="Times New Roman" panose="02020603050405020304" pitchFamily="18" charset="0"/>
              </a:rPr>
              <a:t>Дау-дамайға қатысушылар</a:t>
            </a:r>
            <a:r>
              <a:rPr lang="kk-KZ" sz="1000" dirty="0">
                <a:effectLst/>
                <a:latin typeface="Times New Roman" panose="02020603050405020304" pitchFamily="18" charset="0"/>
                <a:ea typeface="Times New Roman" panose="02020603050405020304" pitchFamily="18" charset="0"/>
              </a:rPr>
              <a:t>. Кез-келген әлеуметтік дау-дамайда, ол тұлға аралық немесе мемлекет аралық дау-дамай </a:t>
            </a:r>
            <a:r>
              <a:rPr lang="kk-KZ" sz="1000" dirty="0" err="1">
                <a:effectLst/>
                <a:latin typeface="Times New Roman" panose="02020603050405020304" pitchFamily="18" charset="0"/>
                <a:ea typeface="Times New Roman" panose="02020603050405020304" pitchFamily="18" charset="0"/>
              </a:rPr>
              <a:t>болсыннегізгі</a:t>
            </a:r>
            <a:r>
              <a:rPr lang="kk-KZ" sz="1000" dirty="0">
                <a:effectLst/>
                <a:latin typeface="Times New Roman" panose="02020603050405020304" pitchFamily="18" charset="0"/>
                <a:ea typeface="Times New Roman" panose="02020603050405020304" pitchFamily="18" charset="0"/>
              </a:rPr>
              <a:t> әрекет етуші тұлғалар адамдар екендігі белгілі. Олардың дау-дамайға қатысу дәрежесі тікелей қарама-қарсы әрекеттесуден дау-дамай барысында жанама  ықпал етуге дейін әр түрлі болуы мүмкін. Осыған сүйене отырып, дау-дамайдың негізгі </a:t>
            </a:r>
            <a:r>
              <a:rPr lang="kk-KZ" sz="1000" dirty="0" err="1">
                <a:effectLst/>
                <a:latin typeface="Times New Roman" panose="02020603050405020304" pitchFamily="18" charset="0"/>
                <a:ea typeface="Times New Roman" panose="02020603050405020304" pitchFamily="18" charset="0"/>
              </a:rPr>
              <a:t>қатысушылары,қолдау</a:t>
            </a:r>
            <a:r>
              <a:rPr lang="kk-KZ" sz="1000" dirty="0">
                <a:effectLst/>
                <a:latin typeface="Times New Roman" panose="02020603050405020304" pitchFamily="18" charset="0"/>
                <a:ea typeface="Times New Roman" panose="02020603050405020304" pitchFamily="18" charset="0"/>
              </a:rPr>
              <a:t> топтары мен басқа да қатысушылар бөліп көрсетіледі. </a:t>
            </a:r>
            <a:endParaRPr lang="ru-RU" sz="1000" dirty="0">
              <a:effectLst/>
              <a:latin typeface="Times New Roman" panose="02020603050405020304" pitchFamily="18" charset="0"/>
              <a:ea typeface="Times New Roman" panose="02020603050405020304" pitchFamily="18" charset="0"/>
            </a:endParaRPr>
          </a:p>
          <a:p>
            <a:r>
              <a:rPr lang="kk-KZ" sz="1000" i="1" dirty="0">
                <a:effectLst/>
                <a:latin typeface="Times New Roman" panose="02020603050405020304" pitchFamily="18" charset="0"/>
                <a:ea typeface="Times New Roman" panose="02020603050405020304" pitchFamily="18" charset="0"/>
              </a:rPr>
              <a:t>    Дау-дамайдың негізгі қатысушылары. </a:t>
            </a:r>
            <a:r>
              <a:rPr lang="kk-KZ" sz="1000" dirty="0">
                <a:effectLst/>
                <a:latin typeface="Times New Roman" panose="02020603050405020304" pitchFamily="18" charset="0"/>
                <a:ea typeface="Times New Roman" panose="02020603050405020304" pitchFamily="18" charset="0"/>
              </a:rPr>
              <a:t>Оларды көбінесе жақтаушылар немесе қарама-қарсы күштер деп те атайды. Бұл дау-дамайдың бір-біріне қарсы белсенді (шабуылшы немесе қорғаушы) әрекеттерді тікелей жасайтын субъектілері. Кейбір авторлар "оппонент", яғни латын тілінен аударғанда  "пікірталастағы қарсылас" деген ұғымды қолданады (</a:t>
            </a:r>
            <a:r>
              <a:rPr lang="kk-KZ" sz="1000" dirty="0" err="1">
                <a:effectLst/>
                <a:latin typeface="Times New Roman" panose="02020603050405020304" pitchFamily="18" charset="0"/>
                <a:ea typeface="Times New Roman" panose="02020603050405020304" pitchFamily="18" charset="0"/>
              </a:rPr>
              <a:t>Бородкин</a:t>
            </a:r>
            <a:r>
              <a:rPr lang="kk-KZ" sz="1000" dirty="0">
                <a:effectLst/>
                <a:latin typeface="Times New Roman" panose="02020603050405020304" pitchFamily="18" charset="0"/>
                <a:ea typeface="Times New Roman" panose="02020603050405020304" pitchFamily="18" charset="0"/>
              </a:rPr>
              <a:t>, </a:t>
            </a:r>
            <a:r>
              <a:rPr lang="kk-KZ" sz="1000" dirty="0" err="1">
                <a:effectLst/>
                <a:latin typeface="Times New Roman" panose="02020603050405020304" pitchFamily="18" charset="0"/>
                <a:ea typeface="Times New Roman" panose="02020603050405020304" pitchFamily="18" charset="0"/>
              </a:rPr>
              <a:t>Коряк</a:t>
            </a:r>
            <a:r>
              <a:rPr lang="kk-KZ" sz="1000" dirty="0">
                <a:effectLst/>
                <a:latin typeface="Times New Roman" panose="02020603050405020304" pitchFamily="18" charset="0"/>
                <a:ea typeface="Times New Roman" panose="02020603050405020304" pitchFamily="18" charset="0"/>
              </a:rPr>
              <a:t>, 1989).</a:t>
            </a:r>
            <a:endParaRPr lang="ru-RU" sz="1000" dirty="0">
              <a:effectLst/>
              <a:latin typeface="Times New Roman" panose="02020603050405020304" pitchFamily="18" charset="0"/>
              <a:ea typeface="Times New Roman" panose="02020603050405020304" pitchFamily="18" charset="0"/>
            </a:endParaRPr>
          </a:p>
          <a:p>
            <a:r>
              <a:rPr lang="kk-KZ" sz="1000" i="1" dirty="0">
                <a:effectLst/>
                <a:latin typeface="Times New Roman" panose="02020603050405020304" pitchFamily="18" charset="0"/>
                <a:ea typeface="Times New Roman" panose="02020603050405020304" pitchFamily="18" charset="0"/>
              </a:rPr>
              <a:t>    Қолдау топтары.</a:t>
            </a:r>
            <a:r>
              <a:rPr lang="kk-KZ" sz="1000" dirty="0">
                <a:effectLst/>
                <a:latin typeface="Times New Roman" panose="02020603050405020304" pitchFamily="18" charset="0"/>
                <a:ea typeface="Times New Roman" panose="02020603050405020304" pitchFamily="18" charset="0"/>
              </a:rPr>
              <a:t> Кез-келген дау-дамайда  үнемі оппоненттердің артында жекелеген индивидтер, топтар және т.б. сияқты күштер тұрады. Олар не белсенді әрекеттерімен, не тек қана өздерінің қатысуымен немесе үнсіз қолдауымен дау-дамайдың дамуына түбегейлі түрде әсерін тигізе алады. Тіпті жекелеген инциденттердің дау-дамай  барысында куәгерлерсіз бетпе-бет өтуі мүмкін болатынын ескеретін болсақ, дау-дамай  нәтижесі көп жағдайда олардың бар болуымен анықталады.</a:t>
            </a:r>
            <a:endParaRPr lang="ru-RU" sz="1000" dirty="0">
              <a:effectLst/>
              <a:latin typeface="Times New Roman" panose="02020603050405020304" pitchFamily="18" charset="0"/>
              <a:ea typeface="Times New Roman" panose="02020603050405020304" pitchFamily="18" charset="0"/>
            </a:endParaRPr>
          </a:p>
          <a:p>
            <a:r>
              <a:rPr lang="kk-KZ" sz="1000" dirty="0">
                <a:effectLst/>
                <a:latin typeface="Times New Roman" panose="02020603050405020304" pitchFamily="18" charset="0"/>
                <a:ea typeface="Times New Roman" panose="02020603050405020304" pitchFamily="18" charset="0"/>
              </a:rPr>
              <a:t>    </a:t>
            </a:r>
            <a:r>
              <a:rPr lang="kk-KZ" sz="1000" i="1" dirty="0">
                <a:effectLst/>
                <a:latin typeface="Times New Roman" panose="02020603050405020304" pitchFamily="18" charset="0"/>
                <a:ea typeface="Times New Roman" panose="02020603050405020304" pitchFamily="18" charset="0"/>
              </a:rPr>
              <a:t>Басқа қатысушылар.</a:t>
            </a:r>
            <a:r>
              <a:rPr lang="kk-KZ" sz="1000" dirty="0">
                <a:effectLst/>
                <a:latin typeface="Times New Roman" panose="02020603050405020304" pitchFamily="18" charset="0"/>
                <a:ea typeface="Times New Roman" panose="02020603050405020304" pitchFamily="18" charset="0"/>
              </a:rPr>
              <a:t> Аталмыш топқа дау-дамайдың барысы мен нәтижесінде эпизодтық ықпалын тигізетін бірқатар субьектілер кіреді. Бұлар арандатушылар мен ұйымдастырушылар. (Дмитриев, Кудрявцев, Кудрявцев, 1993).</a:t>
            </a:r>
            <a:endParaRPr lang="ru-RU" sz="1000" dirty="0">
              <a:effectLst/>
              <a:latin typeface="Times New Roman" panose="02020603050405020304" pitchFamily="18" charset="0"/>
              <a:ea typeface="Times New Roman" panose="02020603050405020304" pitchFamily="18" charset="0"/>
            </a:endParaRPr>
          </a:p>
          <a:p>
            <a:r>
              <a:rPr lang="kk-KZ" sz="1000" dirty="0">
                <a:effectLst/>
                <a:latin typeface="Times New Roman" panose="02020603050405020304" pitchFamily="18" charset="0"/>
                <a:ea typeface="Times New Roman" panose="02020603050405020304" pitchFamily="18" charset="0"/>
              </a:rPr>
              <a:t>    Арандатушы - бұл басқа қатысушыны дау-дамайға итермелейтін адам, ұйым немесе мемлекет. Ұйымдастырушы - дау-дамайды және қатысушыларды қамтамасыз ету мен қорғаудың әр түрлі жолдарын жоспарлаушы адам немесе топ.</a:t>
            </a:r>
            <a:endParaRPr lang="ru-RU" sz="1000" dirty="0">
              <a:effectLst/>
              <a:latin typeface="Times New Roman" panose="02020603050405020304" pitchFamily="18" charset="0"/>
              <a:ea typeface="Times New Roman" panose="02020603050405020304" pitchFamily="18" charset="0"/>
            </a:endParaRPr>
          </a:p>
          <a:p>
            <a:r>
              <a:rPr lang="kk-KZ" sz="1000" dirty="0">
                <a:effectLst/>
                <a:latin typeface="Times New Roman" panose="02020603050405020304" pitchFamily="18" charset="0"/>
                <a:ea typeface="Times New Roman" panose="02020603050405020304" pitchFamily="18" charset="0"/>
              </a:rPr>
              <a:t>    2. </a:t>
            </a:r>
            <a:r>
              <a:rPr lang="kk-KZ" sz="1000" i="1" dirty="0">
                <a:effectLst/>
                <a:latin typeface="Times New Roman" panose="02020603050405020304" pitchFamily="18" charset="0"/>
                <a:ea typeface="Times New Roman" panose="02020603050405020304" pitchFamily="18" charset="0"/>
              </a:rPr>
              <a:t>Дау-дамай  пәні</a:t>
            </a:r>
            <a:r>
              <a:rPr lang="kk-KZ" sz="1000" dirty="0">
                <a:effectLst/>
                <a:latin typeface="Times New Roman" panose="02020603050405020304" pitchFamily="18" charset="0"/>
                <a:ea typeface="Times New Roman" panose="02020603050405020304" pitchFamily="18" charset="0"/>
              </a:rPr>
              <a:t>. Дау-дамайдың пәні екі жақтың қақтығысу көзі болатын  болжам немесе нақты бар екендігі туралы мәселе; дау-дамайдың пайда болуына негізгі қайшылық.</a:t>
            </a:r>
            <a:endParaRPr lang="ru-RU" sz="1000" dirty="0">
              <a:effectLst/>
              <a:latin typeface="Times New Roman" panose="02020603050405020304" pitchFamily="18" charset="0"/>
              <a:ea typeface="Times New Roman" panose="02020603050405020304" pitchFamily="18" charset="0"/>
            </a:endParaRPr>
          </a:p>
          <a:p>
            <a:r>
              <a:rPr lang="kk-KZ" sz="1000" dirty="0">
                <a:effectLst/>
                <a:latin typeface="Times New Roman" panose="02020603050405020304" pitchFamily="18" charset="0"/>
                <a:ea typeface="Times New Roman" panose="02020603050405020304" pitchFamily="18" charset="0"/>
              </a:rPr>
              <a:t>     3. </a:t>
            </a:r>
            <a:r>
              <a:rPr lang="kk-KZ" sz="1000" i="1" dirty="0">
                <a:effectLst/>
                <a:latin typeface="Times New Roman" panose="02020603050405020304" pitchFamily="18" charset="0"/>
                <a:ea typeface="Times New Roman" panose="02020603050405020304" pitchFamily="18" charset="0"/>
              </a:rPr>
              <a:t>Дау - </a:t>
            </a:r>
            <a:r>
              <a:rPr lang="kk-KZ" sz="1000" i="1" dirty="0" err="1">
                <a:effectLst/>
                <a:latin typeface="Times New Roman" panose="02020603050405020304" pitchFamily="18" charset="0"/>
                <a:ea typeface="Times New Roman" panose="02020603050405020304" pitchFamily="18" charset="0"/>
              </a:rPr>
              <a:t>дамайдың</a:t>
            </a:r>
            <a:r>
              <a:rPr lang="kk-KZ" sz="1000" i="1" dirty="0">
                <a:effectLst/>
                <a:latin typeface="Times New Roman" panose="02020603050405020304" pitchFamily="18" charset="0"/>
                <a:ea typeface="Times New Roman" panose="02020603050405020304" pitchFamily="18" charset="0"/>
              </a:rPr>
              <a:t> нысаны.</a:t>
            </a:r>
            <a:r>
              <a:rPr lang="kk-KZ" sz="1000" dirty="0">
                <a:effectLst/>
                <a:latin typeface="Times New Roman" panose="02020603050405020304" pitchFamily="18" charset="0"/>
                <a:ea typeface="Times New Roman" panose="02020603050405020304" pitchFamily="18" charset="0"/>
              </a:rPr>
              <a:t> Оны әрбір жағдайда бірден бөліп көрсету үнемі бола бермейді. Дау-дамай мәселесі мен оның пәні оңай анықталады. Нысан тереңде жататын мәселенің өзегі, даулы жағдаяттың орталық саласы болып табылады. Сондықтан кейде оны дау-дамайға себеп, сылтау ретінде қарастырады. </a:t>
            </a:r>
            <a:r>
              <a:rPr lang="kk-KZ" sz="1000" i="1" dirty="0">
                <a:effectLst/>
                <a:latin typeface="Times New Roman" panose="02020603050405020304" pitchFamily="18" charset="0"/>
                <a:ea typeface="Times New Roman" panose="02020603050405020304" pitchFamily="18" charset="0"/>
              </a:rPr>
              <a:t>Дау-дамай нысаны дегеніміз</a:t>
            </a:r>
            <a:r>
              <a:rPr lang="kk-KZ" sz="1000" dirty="0">
                <a:effectLst/>
                <a:latin typeface="Times New Roman" panose="02020603050405020304" pitchFamily="18" charset="0"/>
                <a:ea typeface="Times New Roman" panose="02020603050405020304" pitchFamily="18" charset="0"/>
              </a:rPr>
              <a:t> - екі оппонент те иемденуге немесе пайдалануға ұмтылатын нақты материалдық (ресурс), әлеуметтік (билік) немесе рухани (идея, норма, принцип) құндылық.</a:t>
            </a:r>
            <a:endParaRPr lang="ru-RU" sz="1000" dirty="0">
              <a:effectLst/>
              <a:latin typeface="Times New Roman" panose="02020603050405020304" pitchFamily="18" charset="0"/>
              <a:ea typeface="Times New Roman" panose="02020603050405020304" pitchFamily="18" charset="0"/>
            </a:endParaRPr>
          </a:p>
          <a:p>
            <a:r>
              <a:rPr lang="kk-KZ" sz="1000" dirty="0">
                <a:effectLst/>
                <a:latin typeface="Times New Roman" panose="02020603050405020304" pitchFamily="18" charset="0"/>
                <a:ea typeface="Times New Roman" panose="02020603050405020304" pitchFamily="18" charset="0"/>
              </a:rPr>
              <a:t>    4</a:t>
            </a:r>
            <a:r>
              <a:rPr lang="kk-KZ" sz="1000" i="1" dirty="0">
                <a:effectLst/>
                <a:latin typeface="Times New Roman" panose="02020603050405020304" pitchFamily="18" charset="0"/>
                <a:ea typeface="Times New Roman" panose="02020603050405020304" pitchFamily="18" charset="0"/>
              </a:rPr>
              <a:t>. Микро және </a:t>
            </a:r>
            <a:r>
              <a:rPr lang="kk-KZ" sz="1000" i="1" dirty="0" err="1">
                <a:effectLst/>
                <a:latin typeface="Times New Roman" panose="02020603050405020304" pitchFamily="18" charset="0"/>
                <a:ea typeface="Times New Roman" panose="02020603050405020304" pitchFamily="18" charset="0"/>
              </a:rPr>
              <a:t>макроорта</a:t>
            </a:r>
            <a:r>
              <a:rPr lang="kk-KZ" sz="1000" dirty="0">
                <a:effectLst/>
                <a:latin typeface="Times New Roman" panose="02020603050405020304" pitchFamily="18" charset="0"/>
                <a:ea typeface="Times New Roman" panose="02020603050405020304" pitchFamily="18" charset="0"/>
              </a:rPr>
              <a:t>. Дау-дамайды талдау кезінде дау-дамайға қатысушылар сол жағдайда болатын және әрекеттесетін элементті, яғни дау-дамай пайда болған микро және </a:t>
            </a:r>
            <a:r>
              <a:rPr lang="kk-KZ" sz="1000" dirty="0" err="1">
                <a:effectLst/>
                <a:latin typeface="Times New Roman" panose="02020603050405020304" pitchFamily="18" charset="0"/>
                <a:ea typeface="Times New Roman" panose="02020603050405020304" pitchFamily="18" charset="0"/>
              </a:rPr>
              <a:t>макроортаны</a:t>
            </a:r>
            <a:r>
              <a:rPr lang="kk-KZ" sz="1000" dirty="0">
                <a:effectLst/>
                <a:latin typeface="Times New Roman" panose="02020603050405020304" pitchFamily="18" charset="0"/>
                <a:ea typeface="Times New Roman" panose="02020603050405020304" pitchFamily="18" charset="0"/>
              </a:rPr>
              <a:t> бөліп көрсетуі қажет. Мұндай бағыт дау-дамайды жеке жүйе ретінде емес, әлеуметтік жағдаят ретінде қарастыруға мүмкіндік береді.</a:t>
            </a:r>
            <a:endParaRPr lang="ru-RU" sz="1000" dirty="0">
              <a:effectLst/>
              <a:latin typeface="Times New Roman" panose="02020603050405020304" pitchFamily="18" charset="0"/>
              <a:ea typeface="Times New Roman" panose="02020603050405020304" pitchFamily="18" charset="0"/>
            </a:endParaRPr>
          </a:p>
        </p:txBody>
      </p:sp>
      <p:sp>
        <p:nvSpPr>
          <p:cNvPr id="3" name="Прямоугольник: скругленные противолежащие углы 2">
            <a:extLst>
              <a:ext uri="{FF2B5EF4-FFF2-40B4-BE49-F238E27FC236}">
                <a16:creationId xmlns="" xmlns:a16="http://schemas.microsoft.com/office/drawing/2014/main" id="{A1ED94BA-17AE-4998-B5F6-AD2D9BF89218}"/>
              </a:ext>
            </a:extLst>
          </p:cNvPr>
          <p:cNvSpPr/>
          <p:nvPr/>
        </p:nvSpPr>
        <p:spPr>
          <a:xfrm>
            <a:off x="6314440" y="579120"/>
            <a:ext cx="5430520" cy="5970786"/>
          </a:xfrm>
          <a:prstGeom prst="round2DiagRect">
            <a:avLst/>
          </a:prstGeom>
        </p:spPr>
        <p:style>
          <a:lnRef idx="1">
            <a:schemeClr val="accent3"/>
          </a:lnRef>
          <a:fillRef idx="2">
            <a:schemeClr val="accent3"/>
          </a:fillRef>
          <a:effectRef idx="1">
            <a:schemeClr val="accent3"/>
          </a:effectRef>
          <a:fontRef idx="minor">
            <a:schemeClr val="dk1"/>
          </a:fontRef>
        </p:style>
        <p:txBody>
          <a:bodyPr rtlCol="0" anchor="ctr"/>
          <a:lstStyle/>
          <a:p>
            <a:pPr algn="just"/>
            <a:r>
              <a:rPr lang="kk-KZ" sz="1000" dirty="0">
                <a:effectLst/>
                <a:latin typeface="Times New Roman" panose="02020603050405020304" pitchFamily="18" charset="0"/>
                <a:ea typeface="Times New Roman" panose="02020603050405020304" pitchFamily="18" charset="0"/>
              </a:rPr>
              <a:t>1.</a:t>
            </a:r>
            <a:r>
              <a:rPr lang="kk-KZ" sz="1000" i="1" dirty="0">
                <a:latin typeface="Times New Roman" panose="02020603050405020304" pitchFamily="18" charset="0"/>
                <a:ea typeface="Times New Roman" panose="02020603050405020304" pitchFamily="18" charset="0"/>
              </a:rPr>
              <a:t>Ә</a:t>
            </a:r>
            <a:r>
              <a:rPr lang="kk-KZ" sz="1000" i="1" dirty="0">
                <a:effectLst/>
                <a:latin typeface="Times New Roman" panose="02020603050405020304" pitchFamily="18" charset="0"/>
                <a:ea typeface="Times New Roman" panose="02020603050405020304" pitchFamily="18" charset="0"/>
              </a:rPr>
              <a:t>р жақтардың түрткілері.</a:t>
            </a:r>
            <a:r>
              <a:rPr lang="kk-KZ" sz="1000" dirty="0">
                <a:effectLst/>
                <a:latin typeface="Times New Roman" panose="02020603050405020304" pitchFamily="18" charset="0"/>
                <a:ea typeface="Times New Roman" panose="02020603050405020304" pitchFamily="18" charset="0"/>
              </a:rPr>
              <a:t> Дау-дамайдың түрткілер - бұл оппоненттің мұқтаждықтарын қанағаттандырумен байланысты болатын дау-дамайға түсуге талаптану, </a:t>
            </a:r>
            <a:r>
              <a:rPr lang="kk-KZ" sz="1000" dirty="0" err="1">
                <a:effectLst/>
                <a:latin typeface="Times New Roman" panose="02020603050405020304" pitchFamily="18" charset="0"/>
                <a:ea typeface="Times New Roman" panose="02020603050405020304" pitchFamily="18" charset="0"/>
              </a:rPr>
              <a:t>субьектінің</a:t>
            </a:r>
            <a:r>
              <a:rPr lang="kk-KZ" sz="1000" dirty="0">
                <a:effectLst/>
                <a:latin typeface="Times New Roman" panose="02020603050405020304" pitchFamily="18" charset="0"/>
                <a:ea typeface="Times New Roman" panose="02020603050405020304" pitchFamily="18" charset="0"/>
              </a:rPr>
              <a:t> даулы белсенділігін туғызатын сыртқы және ішкі жағдайлардың жиынтығы. Дау-дамайда оппоненттердің шынайы түрткілерін анықтау көбінесе қиын, өйткені олар көп жағдайда алғашқы мотивтерден ерекшеленетін дау-дамайға қатысу мотивтерін ұстанымдар мен </a:t>
            </a:r>
            <a:r>
              <a:rPr lang="kk-KZ" sz="1000" dirty="0" err="1">
                <a:effectLst/>
                <a:latin typeface="Times New Roman" panose="02020603050405020304" pitchFamily="18" charset="0"/>
                <a:ea typeface="Times New Roman" panose="02020603050405020304" pitchFamily="18" charset="0"/>
              </a:rPr>
              <a:t>декларацияланатын</a:t>
            </a:r>
            <a:r>
              <a:rPr lang="kk-KZ" sz="1000" dirty="0">
                <a:effectLst/>
                <a:latin typeface="Times New Roman" panose="02020603050405020304" pitchFamily="18" charset="0"/>
                <a:ea typeface="Times New Roman" panose="02020603050405020304" pitchFamily="18" charset="0"/>
              </a:rPr>
              <a:t> мақсаттарда көрсете отырып, оларды жасырады.</a:t>
            </a:r>
            <a:endParaRPr lang="ru-RU" sz="1000" dirty="0">
              <a:effectLst/>
              <a:latin typeface="Times New Roman" panose="02020603050405020304" pitchFamily="18" charset="0"/>
              <a:ea typeface="Times New Roman" panose="02020603050405020304" pitchFamily="18" charset="0"/>
            </a:endParaRPr>
          </a:p>
          <a:p>
            <a:pPr algn="just"/>
            <a:r>
              <a:rPr lang="kk-KZ" sz="1000" dirty="0">
                <a:effectLst/>
                <a:latin typeface="Times New Roman" panose="02020603050405020304" pitchFamily="18" charset="0"/>
                <a:ea typeface="Times New Roman" panose="02020603050405020304" pitchFamily="18" charset="0"/>
              </a:rPr>
              <a:t>    Қарама-қарсы әрекеттесуші жақтардың мотивтері олардың мақсаттарында айқындалады. Оппоненттің басты мақсаты дау-дамайдың нысанын иелену. Оған тактикалық мақсаттар бағынышты болады.</a:t>
            </a:r>
            <a:endParaRPr lang="ru-RU" sz="1000" dirty="0">
              <a:effectLst/>
              <a:latin typeface="Times New Roman" panose="02020603050405020304" pitchFamily="18" charset="0"/>
              <a:ea typeface="Times New Roman" panose="02020603050405020304" pitchFamily="18" charset="0"/>
            </a:endParaRPr>
          </a:p>
          <a:p>
            <a:pPr algn="just"/>
            <a:r>
              <a:rPr lang="kk-KZ" sz="1000" dirty="0">
                <a:effectLst/>
                <a:latin typeface="Times New Roman" panose="02020603050405020304" pitchFamily="18" charset="0"/>
                <a:ea typeface="Times New Roman" panose="02020603050405020304" pitchFamily="18" charset="0"/>
              </a:rPr>
              <a:t>    Адамның, әлеуметтік топтың дау-дамайдағы мақсат ниеттерінің әдетте талданатын және есепке алынатын соңғы элементі, ең көрнекті бөлігі ұстаным (позиция) болып табылады. Бұл даулы жағдаяттың элементтеріне оппоненттің тиісті мінез-құлқы мен қылықтарынан көрінетін қатынастарының жүйесі.</a:t>
            </a:r>
            <a:endParaRPr lang="ru-RU" sz="1000" dirty="0">
              <a:effectLst/>
              <a:latin typeface="Times New Roman" panose="02020603050405020304" pitchFamily="18" charset="0"/>
              <a:ea typeface="Times New Roman" panose="02020603050405020304" pitchFamily="18" charset="0"/>
            </a:endParaRPr>
          </a:p>
          <a:p>
            <a:pPr algn="just"/>
            <a:r>
              <a:rPr lang="kk-KZ" sz="1000" dirty="0">
                <a:effectLst/>
                <a:latin typeface="Times New Roman" panose="02020603050405020304" pitchFamily="18" charset="0"/>
                <a:ea typeface="Times New Roman" panose="02020603050405020304" pitchFamily="18" charset="0"/>
              </a:rPr>
              <a:t>    2. </a:t>
            </a:r>
            <a:r>
              <a:rPr lang="kk-KZ" sz="1000" i="1" dirty="0">
                <a:effectLst/>
                <a:latin typeface="Times New Roman" panose="02020603050405020304" pitchFamily="18" charset="0"/>
                <a:ea typeface="Times New Roman" panose="02020603050405020304" pitchFamily="18" charset="0"/>
              </a:rPr>
              <a:t>Даулы мінез-құлық</a:t>
            </a:r>
            <a:r>
              <a:rPr lang="kk-KZ" sz="1000" dirty="0">
                <a:effectLst/>
                <a:latin typeface="Times New Roman" panose="02020603050405020304" pitchFamily="18" charset="0"/>
                <a:ea typeface="Times New Roman" panose="02020603050405020304" pitchFamily="18" charset="0"/>
              </a:rPr>
              <a:t> дау-дамайға қатысушылардың қарама-қарсы бағытталған әрекеттерінен тұрады. Әрбір жақтың мүдделерін іске асыруға бағытталған реакцияларының кезектесуі мен оппонент мүдделерінің шектеулі дау-дамайдың көзге түсерлік (айқын) әлеуметтік шынайылығын құрайды.</a:t>
            </a:r>
            <a:endParaRPr lang="ru-RU" sz="1000" dirty="0">
              <a:effectLst/>
              <a:latin typeface="Times New Roman" panose="02020603050405020304" pitchFamily="18" charset="0"/>
              <a:ea typeface="Times New Roman" panose="02020603050405020304" pitchFamily="18" charset="0"/>
            </a:endParaRPr>
          </a:p>
          <a:p>
            <a:pPr algn="just"/>
            <a:r>
              <a:rPr lang="kk-KZ" sz="1000" i="1" dirty="0">
                <a:effectLst/>
                <a:latin typeface="Times New Roman" panose="02020603050405020304" pitchFamily="18" charset="0"/>
                <a:ea typeface="Times New Roman" panose="02020603050405020304" pitchFamily="18" charset="0"/>
              </a:rPr>
              <a:t>    Дау-дамайдағы мінез-құлық стратегиясы</a:t>
            </a:r>
            <a:r>
              <a:rPr lang="kk-KZ" sz="1000" dirty="0">
                <a:effectLst/>
                <a:latin typeface="Times New Roman" panose="02020603050405020304" pitchFamily="18" charset="0"/>
                <a:ea typeface="Times New Roman" panose="02020603050405020304" pitchFamily="18" charset="0"/>
              </a:rPr>
              <a:t> тұлғаның (топтың) дау-дамайға қатысты бағытталуы, дау-дамай </a:t>
            </a:r>
            <a:r>
              <a:rPr lang="kk-KZ" sz="1000" dirty="0" err="1">
                <a:effectLst/>
                <a:latin typeface="Times New Roman" panose="02020603050405020304" pitchFamily="18" charset="0"/>
                <a:ea typeface="Times New Roman" panose="02020603050405020304" pitchFamily="18" charset="0"/>
              </a:rPr>
              <a:t>ситуациясындағы</a:t>
            </a:r>
            <a:r>
              <a:rPr lang="kk-KZ" sz="1000" dirty="0">
                <a:effectLst/>
                <a:latin typeface="Times New Roman" panose="02020603050405020304" pitchFamily="18" charset="0"/>
                <a:ea typeface="Times New Roman" panose="02020603050405020304" pitchFamily="18" charset="0"/>
              </a:rPr>
              <a:t> мінез-құлықтың белгілі бір формаларына (түрлеріне) бағдар ретінде қарастырылады. Стратегиялар дау-дамайда әр түрлі тактикалар арқылы жүзеге асады. Тактика (грек тілінен алғанда  </a:t>
            </a:r>
            <a:r>
              <a:rPr lang="kk-KZ" sz="1000" dirty="0" err="1">
                <a:effectLst/>
                <a:latin typeface="Times New Roman" panose="02020603050405020304" pitchFamily="18" charset="0"/>
                <a:ea typeface="Times New Roman" panose="02020603050405020304" pitchFamily="18" charset="0"/>
              </a:rPr>
              <a:t>tasso</a:t>
            </a:r>
            <a:r>
              <a:rPr lang="kk-KZ" sz="1000" dirty="0">
                <a:effectLst/>
                <a:latin typeface="Times New Roman" panose="02020603050405020304" pitchFamily="18" charset="0"/>
                <a:ea typeface="Times New Roman" panose="02020603050405020304" pitchFamily="18" charset="0"/>
              </a:rPr>
              <a:t> - әсерлі сапқа тұрғызу) бұл оппонентке ықпал ету тәсілдерінің жиынтығы, стратегияларды жүзеге асыру құралы. Бір тактика стратегияның түрлі шеңберінде қолданылуы мүмкін. </a:t>
            </a:r>
            <a:r>
              <a:rPr lang="kk-KZ" sz="1000" i="1" dirty="0">
                <a:effectLst/>
                <a:latin typeface="Times New Roman" panose="02020603050405020304" pitchFamily="18" charset="0"/>
                <a:ea typeface="Times New Roman" panose="02020603050405020304" pitchFamily="18" charset="0"/>
              </a:rPr>
              <a:t>3.Даулы жағдаяттың ақпараттық модельдері.</a:t>
            </a:r>
            <a:r>
              <a:rPr lang="kk-KZ" sz="1000" dirty="0">
                <a:effectLst/>
                <a:latin typeface="Times New Roman" panose="02020603050405020304" pitchFamily="18" charset="0"/>
                <a:ea typeface="Times New Roman" panose="02020603050405020304" pitchFamily="18" charset="0"/>
              </a:rPr>
              <a:t> Даулы жағдаяттың осы субъективті компонентін басқаша "дау-дамайды оппоненттердің қабылдауы" деп атайды. Ол дау - </a:t>
            </a:r>
            <a:r>
              <a:rPr lang="kk-KZ" sz="1000" dirty="0" err="1">
                <a:effectLst/>
                <a:latin typeface="Times New Roman" panose="02020603050405020304" pitchFamily="18" charset="0"/>
                <a:ea typeface="Times New Roman" panose="02020603050405020304" pitchFamily="18" charset="0"/>
              </a:rPr>
              <a:t>дамайдың</a:t>
            </a:r>
            <a:r>
              <a:rPr lang="kk-KZ" sz="1000" dirty="0">
                <a:effectLst/>
                <a:latin typeface="Times New Roman" panose="02020603050405020304" pitchFamily="18" charset="0"/>
                <a:ea typeface="Times New Roman" panose="02020603050405020304" pitchFamily="18" charset="0"/>
              </a:rPr>
              <a:t> пайда болуы мен дамуын түсіну үшін ерекше маңызды болып табылады.</a:t>
            </a:r>
            <a:endParaRPr lang="ru-RU" sz="1000" dirty="0">
              <a:effectLst/>
              <a:latin typeface="Times New Roman" panose="02020603050405020304" pitchFamily="18" charset="0"/>
              <a:ea typeface="Times New Roman" panose="02020603050405020304" pitchFamily="18" charset="0"/>
            </a:endParaRPr>
          </a:p>
          <a:p>
            <a:pPr algn="just"/>
            <a:r>
              <a:rPr lang="kk-KZ" sz="1000" dirty="0">
                <a:effectLst/>
                <a:latin typeface="Times New Roman" panose="02020603050405020304" pitchFamily="18" charset="0"/>
                <a:ea typeface="Times New Roman" panose="02020603050405020304" pitchFamily="18" charset="0"/>
              </a:rPr>
              <a:t>    Осы келтірілген құрылым дау-дамай психологиясындағы ең қолайлысы болып табылады. Сонымен бірге психологтар арасында дау-дамайдың құрылымы жөнінде үзілді-кесілді бірыңғай түсінік әлі жоқ. Қазіргі уақытта дау-дамайлар функциясы тақырыбы да біршама проблемалы болып келеді.</a:t>
            </a:r>
            <a:endParaRPr lang="ru-RU" sz="1000" dirty="0">
              <a:effectLst/>
              <a:latin typeface="Times New Roman" panose="02020603050405020304" pitchFamily="18" charset="0"/>
              <a:ea typeface="Times New Roman" panose="02020603050405020304" pitchFamily="18" charset="0"/>
            </a:endParaRPr>
          </a:p>
          <a:p>
            <a:pPr algn="just"/>
            <a:r>
              <a:rPr lang="kk-KZ" sz="1000" dirty="0">
                <a:effectLst/>
                <a:latin typeface="Times New Roman" panose="02020603050405020304" pitchFamily="18" charset="0"/>
                <a:ea typeface="Times New Roman" panose="02020603050405020304" pitchFamily="18" charset="0"/>
              </a:rPr>
              <a:t>    </a:t>
            </a:r>
            <a:r>
              <a:rPr lang="kk-KZ" sz="1000" i="1" dirty="0">
                <a:effectLst/>
                <a:latin typeface="Times New Roman" panose="02020603050405020304" pitchFamily="18" charset="0"/>
                <a:ea typeface="Times New Roman" panose="02020603050405020304" pitchFamily="18" charset="0"/>
              </a:rPr>
              <a:t>Дау-дамайлардың қызметі.</a:t>
            </a:r>
            <a:r>
              <a:rPr lang="kk-KZ" sz="1000" dirty="0">
                <a:effectLst/>
                <a:latin typeface="Times New Roman" panose="02020603050405020304" pitchFamily="18" charset="0"/>
                <a:ea typeface="Times New Roman" panose="02020603050405020304" pitchFamily="18" charset="0"/>
              </a:rPr>
              <a:t> Дау-дамайларды жүйелі функционалдық талдау олардың қатысушылар мен әлеуметтік ортаға қатысты рөл атқаратындығын көрсетеді. Бұл ықпал көп мағыналы және дау-дамайдың функционалды ретінде де қарастырылуы мүмкін. Дау-дамай оның дамуының әлеуметтік және психологиялық үрдістері оппоненттердің де және айналасындағылардың да психикасын мінез-</a:t>
            </a:r>
            <a:r>
              <a:rPr lang="kk-KZ" sz="1000" dirty="0" err="1">
                <a:effectLst/>
                <a:latin typeface="Times New Roman" panose="02020603050405020304" pitchFamily="18" charset="0"/>
                <a:ea typeface="Times New Roman" panose="02020603050405020304" pitchFamily="18" charset="0"/>
              </a:rPr>
              <a:t>құлұына</a:t>
            </a:r>
            <a:r>
              <a:rPr lang="kk-KZ" sz="1000" dirty="0">
                <a:effectLst/>
                <a:latin typeface="Times New Roman" panose="02020603050405020304" pitchFamily="18" charset="0"/>
                <a:ea typeface="Times New Roman" panose="02020603050405020304" pitchFamily="18" charset="0"/>
              </a:rPr>
              <a:t>, іс-әрекетіне әсер  </a:t>
            </a:r>
            <a:r>
              <a:rPr lang="kk-KZ" sz="1000" dirty="0" err="1">
                <a:effectLst/>
                <a:latin typeface="Times New Roman" panose="02020603050405020304" pitchFamily="18" charset="0"/>
                <a:ea typeface="Times New Roman" panose="02020603050405020304" pitchFamily="18" charset="0"/>
              </a:rPr>
              <a:t>ететнің</a:t>
            </a:r>
            <a:r>
              <a:rPr lang="kk-KZ" sz="1000" dirty="0">
                <a:effectLst/>
                <a:latin typeface="Times New Roman" panose="02020603050405020304" pitchFamily="18" charset="0"/>
                <a:ea typeface="Times New Roman" panose="02020603050405020304" pitchFamily="18" charset="0"/>
              </a:rPr>
              <a:t> жағдайда функционалды болады.</a:t>
            </a:r>
            <a:endParaRPr lang="ru-RU" sz="1000" dirty="0">
              <a:effectLst/>
              <a:latin typeface="Times New Roman" panose="02020603050405020304" pitchFamily="18" charset="0"/>
              <a:ea typeface="Times New Roman" panose="02020603050405020304" pitchFamily="18" charset="0"/>
            </a:endParaRPr>
          </a:p>
        </p:txBody>
      </p:sp>
      <p:sp>
        <p:nvSpPr>
          <p:cNvPr id="5" name="TextBox 4">
            <a:extLst>
              <a:ext uri="{FF2B5EF4-FFF2-40B4-BE49-F238E27FC236}">
                <a16:creationId xmlns="" xmlns:a16="http://schemas.microsoft.com/office/drawing/2014/main" id="{88CCEAF3-B827-4954-8AA8-F366CE260E23}"/>
              </a:ext>
            </a:extLst>
          </p:cNvPr>
          <p:cNvSpPr txBox="1"/>
          <p:nvPr/>
        </p:nvSpPr>
        <p:spPr>
          <a:xfrm>
            <a:off x="792480" y="199629"/>
            <a:ext cx="4338320" cy="276999"/>
          </a:xfrm>
          <a:prstGeom prst="rect">
            <a:avLst/>
          </a:prstGeom>
        </p:spPr>
        <p:style>
          <a:lnRef idx="1">
            <a:schemeClr val="accent5"/>
          </a:lnRef>
          <a:fillRef idx="2">
            <a:schemeClr val="accent5"/>
          </a:fillRef>
          <a:effectRef idx="1">
            <a:schemeClr val="accent5"/>
          </a:effectRef>
          <a:fontRef idx="minor">
            <a:schemeClr val="dk1"/>
          </a:fontRef>
        </p:style>
        <p:txBody>
          <a:bodyPr wrap="square">
            <a:spAutoFit/>
          </a:bodyPr>
          <a:lstStyle/>
          <a:p>
            <a:r>
              <a:rPr lang="kk-KZ" sz="1200" dirty="0">
                <a:effectLst/>
                <a:latin typeface="Times New Roman" panose="02020603050405020304" pitchFamily="18" charset="0"/>
                <a:ea typeface="Times New Roman" panose="02020603050405020304" pitchFamily="18" charset="0"/>
              </a:rPr>
              <a:t>            А. Даулы жағдаяттың нақты мазмұны.</a:t>
            </a:r>
            <a:endParaRPr lang="ru-RU" sz="1200" dirty="0"/>
          </a:p>
        </p:txBody>
      </p:sp>
      <p:sp>
        <p:nvSpPr>
          <p:cNvPr id="7" name="TextBox 6">
            <a:extLst>
              <a:ext uri="{FF2B5EF4-FFF2-40B4-BE49-F238E27FC236}">
                <a16:creationId xmlns="" xmlns:a16="http://schemas.microsoft.com/office/drawing/2014/main" id="{F803B5A8-E407-46DA-9103-47F161ECF918}"/>
              </a:ext>
            </a:extLst>
          </p:cNvPr>
          <p:cNvSpPr txBox="1"/>
          <p:nvPr/>
        </p:nvSpPr>
        <p:spPr>
          <a:xfrm>
            <a:off x="6197600" y="209789"/>
            <a:ext cx="5201920" cy="276999"/>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r>
              <a:rPr lang="kk-KZ" sz="1200" dirty="0">
                <a:effectLst/>
                <a:latin typeface="Times New Roman" panose="02020603050405020304" pitchFamily="18" charset="0"/>
                <a:ea typeface="Times New Roman" panose="02020603050405020304" pitchFamily="18" charset="0"/>
              </a:rPr>
              <a:t>              </a:t>
            </a:r>
            <a:r>
              <a:rPr lang="kk-KZ" sz="1200" dirty="0" err="1">
                <a:effectLst/>
                <a:latin typeface="Times New Roman" panose="02020603050405020304" pitchFamily="18" charset="0"/>
                <a:ea typeface="Times New Roman" panose="02020603050405020304" pitchFamily="18" charset="0"/>
              </a:rPr>
              <a:t>Б.Дау-дамайдың</a:t>
            </a:r>
            <a:r>
              <a:rPr lang="kk-KZ" sz="1200" dirty="0">
                <a:effectLst/>
                <a:latin typeface="Times New Roman" panose="02020603050405020304" pitchFamily="18" charset="0"/>
                <a:ea typeface="Times New Roman" panose="02020603050405020304" pitchFamily="18" charset="0"/>
              </a:rPr>
              <a:t> психологиялық құрам бөліктері.</a:t>
            </a:r>
            <a:endParaRPr lang="ru-RU" sz="1200" dirty="0"/>
          </a:p>
        </p:txBody>
      </p:sp>
    </p:spTree>
    <p:extLst>
      <p:ext uri="{BB962C8B-B14F-4D97-AF65-F5344CB8AC3E}">
        <p14:creationId xmlns="" xmlns:p14="http://schemas.microsoft.com/office/powerpoint/2010/main" val="25612680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 xmlns:a16="http://schemas.microsoft.com/office/drawing/2014/main" id="{DC774E0C-6C9E-420C-83FA-F07571A31D61}"/>
              </a:ext>
            </a:extLst>
          </p:cNvPr>
          <p:cNvSpPr txBox="1"/>
          <p:nvPr/>
        </p:nvSpPr>
        <p:spPr>
          <a:xfrm>
            <a:off x="2924408" y="71299"/>
            <a:ext cx="7568890" cy="307777"/>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r>
              <a:rPr lang="kk-KZ" sz="1400" dirty="0">
                <a:effectLst/>
                <a:latin typeface="Times New Roman" panose="02020603050405020304" pitchFamily="18" charset="0"/>
                <a:ea typeface="Times New Roman" panose="02020603050405020304" pitchFamily="18" charset="0"/>
              </a:rPr>
              <a:t>Конфликтінің негізгі қатысушыларға қатысты конструктивті функциялары</a:t>
            </a:r>
            <a:endParaRPr lang="ru-RU" sz="1400" dirty="0"/>
          </a:p>
        </p:txBody>
      </p:sp>
      <p:sp>
        <p:nvSpPr>
          <p:cNvPr id="4" name="Прямоугольник: скругленные противолежащие углы 3">
            <a:extLst>
              <a:ext uri="{FF2B5EF4-FFF2-40B4-BE49-F238E27FC236}">
                <a16:creationId xmlns="" xmlns:a16="http://schemas.microsoft.com/office/drawing/2014/main" id="{9F5CE884-34C4-45C1-B4EE-D9D0AEF6B16F}"/>
              </a:ext>
            </a:extLst>
          </p:cNvPr>
          <p:cNvSpPr/>
          <p:nvPr/>
        </p:nvSpPr>
        <p:spPr>
          <a:xfrm>
            <a:off x="379141" y="446407"/>
            <a:ext cx="11184673" cy="950121"/>
          </a:xfrm>
          <a:prstGeom prst="round2DiagRect">
            <a:avLst/>
          </a:prstGeom>
        </p:spPr>
        <p:style>
          <a:lnRef idx="1">
            <a:schemeClr val="accent6"/>
          </a:lnRef>
          <a:fillRef idx="2">
            <a:schemeClr val="accent6"/>
          </a:fillRef>
          <a:effectRef idx="1">
            <a:schemeClr val="accent6"/>
          </a:effectRef>
          <a:fontRef idx="minor">
            <a:schemeClr val="dk1"/>
          </a:fontRef>
        </p:style>
        <p:txBody>
          <a:bodyPr rtlCol="0" anchor="ctr"/>
          <a:lstStyle/>
          <a:p>
            <a:r>
              <a:rPr lang="kk-KZ" sz="1400" dirty="0">
                <a:effectLst/>
                <a:latin typeface="Times New Roman" panose="02020603050405020304" pitchFamily="18" charset="0"/>
                <a:ea typeface="Times New Roman" panose="02020603050405020304" pitchFamily="18" charset="0"/>
              </a:rPr>
              <a:t>1) Дау-дамай іс-әрекетті ұйымдастырудың жетілмеуіне қарай пайда болатын қайшылықты, басқарудағы қателіктерді жекелеген қызметкерлердің </a:t>
            </a:r>
            <a:r>
              <a:rPr lang="kk-KZ" sz="1200" dirty="0" err="1">
                <a:effectLst/>
                <a:latin typeface="Times New Roman" panose="02020603050405020304" pitchFamily="18" charset="0"/>
                <a:ea typeface="Times New Roman" panose="02020603050405020304" pitchFamily="18" charset="0"/>
              </a:rPr>
              <a:t>ұқыпсыздығын</a:t>
            </a:r>
            <a:r>
              <a:rPr lang="kk-KZ" sz="1400" dirty="0">
                <a:effectLst/>
                <a:latin typeface="Times New Roman" panose="02020603050405020304" pitchFamily="18" charset="0"/>
                <a:ea typeface="Times New Roman" panose="02020603050405020304" pitchFamily="18" charset="0"/>
              </a:rPr>
              <a:t> және т.б. толығымен немесе біртіндеп жояды. Дау-дамай кемшіліктердің жеткіліксіз іскерлік пен парасаттылық фактілерін айқын көрсетеді. 75%-дан көп жағдайларда дау-дамайлар аяқталған кезде олардың негізінде жатқан қайшылықтарды толығымен немесе жарым жартылай шешу мүмкін болады.</a:t>
            </a:r>
            <a:endParaRPr lang="ru-RU" sz="1400" dirty="0">
              <a:effectLst/>
              <a:latin typeface="Times New Roman" panose="02020603050405020304" pitchFamily="18" charset="0"/>
              <a:ea typeface="Times New Roman" panose="02020603050405020304" pitchFamily="18" charset="0"/>
            </a:endParaRPr>
          </a:p>
        </p:txBody>
      </p:sp>
      <p:sp>
        <p:nvSpPr>
          <p:cNvPr id="5" name="Прямоугольник: скругленные противолежащие углы 4">
            <a:extLst>
              <a:ext uri="{FF2B5EF4-FFF2-40B4-BE49-F238E27FC236}">
                <a16:creationId xmlns="" xmlns:a16="http://schemas.microsoft.com/office/drawing/2014/main" id="{5BE04C5E-4AFC-4F37-A34C-063BF5513E9C}"/>
              </a:ext>
            </a:extLst>
          </p:cNvPr>
          <p:cNvSpPr/>
          <p:nvPr/>
        </p:nvSpPr>
        <p:spPr>
          <a:xfrm>
            <a:off x="379141" y="1563592"/>
            <a:ext cx="11184672" cy="950121"/>
          </a:xfrm>
          <a:prstGeom prst="round2DiagRect">
            <a:avLst/>
          </a:prstGeom>
        </p:spPr>
        <p:style>
          <a:lnRef idx="1">
            <a:schemeClr val="accent4"/>
          </a:lnRef>
          <a:fillRef idx="2">
            <a:schemeClr val="accent4"/>
          </a:fillRef>
          <a:effectRef idx="1">
            <a:schemeClr val="accent4"/>
          </a:effectRef>
          <a:fontRef idx="minor">
            <a:schemeClr val="dk1"/>
          </a:fontRef>
        </p:style>
        <p:txBody>
          <a:bodyPr rtlCol="0" anchor="ctr"/>
          <a:lstStyle/>
          <a:p>
            <a:pPr algn="just"/>
            <a:r>
              <a:rPr lang="kk-KZ" sz="1400" dirty="0">
                <a:effectLst/>
                <a:latin typeface="Times New Roman" panose="02020603050405020304" pitchFamily="18" charset="0"/>
                <a:ea typeface="Times New Roman" panose="02020603050405020304" pitchFamily="18" charset="0"/>
              </a:rPr>
              <a:t>2) Дау-дамай оған қатысушы адамдардың жеке психологиялық ерекшеліктерін анағұрлым терең бағалауға мүмкіндік береді. Дау-дамай адамның құндылық бағаларын, оның іс-</a:t>
            </a:r>
            <a:r>
              <a:rPr lang="kk-KZ" sz="1400" dirty="0" err="1">
                <a:effectLst/>
                <a:latin typeface="Times New Roman" panose="02020603050405020304" pitchFamily="18" charset="0"/>
                <a:ea typeface="Times New Roman" panose="02020603050405020304" pitchFamily="18" charset="0"/>
              </a:rPr>
              <a:t>әретке</a:t>
            </a:r>
            <a:r>
              <a:rPr lang="kk-KZ" sz="1400" dirty="0">
                <a:effectLst/>
                <a:latin typeface="Times New Roman" panose="02020603050405020304" pitchFamily="18" charset="0"/>
                <a:ea typeface="Times New Roman" panose="02020603050405020304" pitchFamily="18" charset="0"/>
              </a:rPr>
              <a:t>, өзіне немесе өзара қатынастарға бағытталған мотивтерінің салыстырмалы күштерін, қиын жағдаяттың күйзелісті факторларына психологиялық </a:t>
            </a:r>
            <a:r>
              <a:rPr lang="kk-KZ" sz="1400" dirty="0" err="1">
                <a:effectLst/>
                <a:latin typeface="Times New Roman" panose="02020603050405020304" pitchFamily="18" charset="0"/>
                <a:ea typeface="Times New Roman" panose="02020603050405020304" pitchFamily="18" charset="0"/>
              </a:rPr>
              <a:t>тұрақтылғын</a:t>
            </a:r>
            <a:r>
              <a:rPr lang="kk-KZ" sz="1400" dirty="0">
                <a:effectLst/>
                <a:latin typeface="Times New Roman" panose="02020603050405020304" pitchFamily="18" charset="0"/>
                <a:ea typeface="Times New Roman" panose="02020603050405020304" pitchFamily="18" charset="0"/>
              </a:rPr>
              <a:t> анықтайды.</a:t>
            </a:r>
            <a:endParaRPr lang="ru-RU" sz="1400" dirty="0">
              <a:effectLst/>
              <a:latin typeface="Times New Roman" panose="02020603050405020304" pitchFamily="18" charset="0"/>
              <a:ea typeface="Times New Roman" panose="02020603050405020304" pitchFamily="18" charset="0"/>
            </a:endParaRPr>
          </a:p>
        </p:txBody>
      </p:sp>
      <p:sp>
        <p:nvSpPr>
          <p:cNvPr id="6" name="Прямоугольник: скругленные противолежащие углы 5">
            <a:extLst>
              <a:ext uri="{FF2B5EF4-FFF2-40B4-BE49-F238E27FC236}">
                <a16:creationId xmlns="" xmlns:a16="http://schemas.microsoft.com/office/drawing/2014/main" id="{B1644FB6-BE4F-4AD8-81AA-DB10E05AA4D4}"/>
              </a:ext>
            </a:extLst>
          </p:cNvPr>
          <p:cNvSpPr/>
          <p:nvPr/>
        </p:nvSpPr>
        <p:spPr>
          <a:xfrm>
            <a:off x="408879" y="2630006"/>
            <a:ext cx="11154934" cy="524024"/>
          </a:xfrm>
          <a:prstGeom prst="round2DiagRect">
            <a:avLst/>
          </a:prstGeom>
        </p:spPr>
        <p:style>
          <a:lnRef idx="1">
            <a:schemeClr val="accent6"/>
          </a:lnRef>
          <a:fillRef idx="2">
            <a:schemeClr val="accent6"/>
          </a:fillRef>
          <a:effectRef idx="1">
            <a:schemeClr val="accent6"/>
          </a:effectRef>
          <a:fontRef idx="minor">
            <a:schemeClr val="dk1"/>
          </a:fontRef>
        </p:style>
        <p:txBody>
          <a:bodyPr rtlCol="0" anchor="ctr"/>
          <a:lstStyle/>
          <a:p>
            <a:pPr algn="just"/>
            <a:r>
              <a:rPr lang="kk-KZ" sz="1200" dirty="0">
                <a:effectLst/>
                <a:latin typeface="Times New Roman" panose="02020603050405020304" pitchFamily="18" charset="0"/>
                <a:ea typeface="Times New Roman" panose="02020603050405020304" pitchFamily="18" charset="0"/>
              </a:rPr>
              <a:t>3) Дау-дамай қатысушылардың даулы жағдаятқа қарсы әрекеті болып табылатын психикалық шиеленісті азайтуға мүмкіндік береді. Даулы өзара әрекеттесу адамдағы мүмкін боларлық жағымсыз салдардан басқа, әсіресе </a:t>
            </a:r>
            <a:r>
              <a:rPr lang="kk-KZ" sz="1200" dirty="0" err="1">
                <a:effectLst/>
                <a:latin typeface="Times New Roman" panose="02020603050405020304" pitchFamily="18" charset="0"/>
                <a:ea typeface="Times New Roman" panose="02020603050405020304" pitchFamily="18" charset="0"/>
              </a:rPr>
              <a:t>эмоционалдық</a:t>
            </a:r>
            <a:r>
              <a:rPr lang="kk-KZ" sz="1200" dirty="0">
                <a:effectLst/>
                <a:latin typeface="Times New Roman" panose="02020603050405020304" pitchFamily="18" charset="0"/>
                <a:ea typeface="Times New Roman" panose="02020603050405020304" pitchFamily="18" charset="0"/>
              </a:rPr>
              <a:t> қарқынды қарсылыққа ұштасатын </a:t>
            </a:r>
            <a:r>
              <a:rPr lang="kk-KZ" sz="1200" dirty="0" err="1">
                <a:effectLst/>
                <a:latin typeface="Times New Roman" panose="02020603050405020304" pitchFamily="18" charset="0"/>
                <a:ea typeface="Times New Roman" panose="02020603050405020304" pitchFamily="18" charset="0"/>
              </a:rPr>
              <a:t>эмоционалдық</a:t>
            </a:r>
            <a:r>
              <a:rPr lang="kk-KZ" sz="1200" dirty="0">
                <a:effectLst/>
                <a:latin typeface="Times New Roman" panose="02020603050405020304" pitchFamily="18" charset="0"/>
                <a:ea typeface="Times New Roman" panose="02020603050405020304" pitchFamily="18" charset="0"/>
              </a:rPr>
              <a:t> шиеленісушілікті төмендетеді.</a:t>
            </a:r>
            <a:endParaRPr lang="ru-RU" sz="1200" dirty="0">
              <a:effectLst/>
              <a:latin typeface="Times New Roman" panose="02020603050405020304" pitchFamily="18" charset="0"/>
              <a:ea typeface="Times New Roman" panose="02020603050405020304" pitchFamily="18" charset="0"/>
            </a:endParaRPr>
          </a:p>
        </p:txBody>
      </p:sp>
      <p:sp>
        <p:nvSpPr>
          <p:cNvPr id="7" name="Прямоугольник: скругленные противолежащие углы 6">
            <a:extLst>
              <a:ext uri="{FF2B5EF4-FFF2-40B4-BE49-F238E27FC236}">
                <a16:creationId xmlns="" xmlns:a16="http://schemas.microsoft.com/office/drawing/2014/main" id="{60991F95-AF22-4BBB-B827-5693BDF09E15}"/>
              </a:ext>
            </a:extLst>
          </p:cNvPr>
          <p:cNvSpPr/>
          <p:nvPr/>
        </p:nvSpPr>
        <p:spPr>
          <a:xfrm>
            <a:off x="408879" y="3315771"/>
            <a:ext cx="11232994" cy="532069"/>
          </a:xfrm>
          <a:prstGeom prst="round2DiagRect">
            <a:avLst/>
          </a:prstGeom>
        </p:spPr>
        <p:style>
          <a:lnRef idx="1">
            <a:schemeClr val="accent1"/>
          </a:lnRef>
          <a:fillRef idx="2">
            <a:schemeClr val="accent1"/>
          </a:fillRef>
          <a:effectRef idx="1">
            <a:schemeClr val="accent1"/>
          </a:effectRef>
          <a:fontRef idx="minor">
            <a:schemeClr val="dk1"/>
          </a:fontRef>
        </p:style>
        <p:txBody>
          <a:bodyPr rtlCol="0" anchor="ctr"/>
          <a:lstStyle/>
          <a:p>
            <a:pPr algn="just"/>
            <a:r>
              <a:rPr lang="kk-KZ" sz="1400" dirty="0">
                <a:effectLst/>
                <a:latin typeface="Times New Roman" panose="02020603050405020304" pitchFamily="18" charset="0"/>
                <a:ea typeface="Times New Roman" panose="02020603050405020304" pitchFamily="18" charset="0"/>
              </a:rPr>
              <a:t>4) Дау-дамай тұлғаның тұлға аралық қатынастардың даму көзі болып табылады. Дау-дамайды оны конструктивті шешу адамға қоршағандармен өзара әрекеттесу тәсілдерін кеңейтуге мүмкіндік береді. Тұлға қиын жағдаяттарды шешудің әлеуметтік тәжірибесін меңгереді. </a:t>
            </a:r>
            <a:endParaRPr lang="ru-RU" sz="1400" dirty="0">
              <a:effectLst/>
              <a:latin typeface="Times New Roman" panose="02020603050405020304" pitchFamily="18" charset="0"/>
              <a:ea typeface="Times New Roman" panose="02020603050405020304" pitchFamily="18" charset="0"/>
            </a:endParaRPr>
          </a:p>
        </p:txBody>
      </p:sp>
      <p:sp>
        <p:nvSpPr>
          <p:cNvPr id="8" name="Прямоугольник: скругленные противолежащие углы 7">
            <a:extLst>
              <a:ext uri="{FF2B5EF4-FFF2-40B4-BE49-F238E27FC236}">
                <a16:creationId xmlns="" xmlns:a16="http://schemas.microsoft.com/office/drawing/2014/main" id="{A9DD3FA9-3A46-4010-AA35-AC4E00172336}"/>
              </a:ext>
            </a:extLst>
          </p:cNvPr>
          <p:cNvSpPr/>
          <p:nvPr/>
        </p:nvSpPr>
        <p:spPr>
          <a:xfrm>
            <a:off x="353121" y="5830215"/>
            <a:ext cx="11288752" cy="759794"/>
          </a:xfrm>
          <a:prstGeom prst="round2DiagRect">
            <a:avLst/>
          </a:prstGeom>
        </p:spPr>
        <p:style>
          <a:lnRef idx="1">
            <a:schemeClr val="accent1"/>
          </a:lnRef>
          <a:fillRef idx="2">
            <a:schemeClr val="accent1"/>
          </a:fillRef>
          <a:effectRef idx="1">
            <a:schemeClr val="accent1"/>
          </a:effectRef>
          <a:fontRef idx="minor">
            <a:schemeClr val="dk1"/>
          </a:fontRef>
        </p:style>
        <p:txBody>
          <a:bodyPr rtlCol="0" anchor="ctr"/>
          <a:lstStyle/>
          <a:p>
            <a:pPr algn="just"/>
            <a:r>
              <a:rPr lang="kk-KZ" sz="1800" dirty="0">
                <a:effectLst/>
                <a:latin typeface="Times New Roman" panose="02020603050405020304" pitchFamily="18" charset="0"/>
                <a:ea typeface="Times New Roman" panose="02020603050405020304" pitchFamily="18" charset="0"/>
              </a:rPr>
              <a:t>7) Әлеуметтену үрдісі қайшылықтарының көрінісі болатын тұлға аралық дау-дамайлар тұлғаның өзін таныту, қоршағандармен өзара әрекеттесуде белсенді ұстанымын қалыптастырудың құралы ретінде анықталуы мүмкін (Первышева 1990).</a:t>
            </a:r>
            <a:endParaRPr lang="ru-RU" sz="1800" dirty="0">
              <a:effectLst/>
              <a:latin typeface="Times New Roman" panose="02020603050405020304" pitchFamily="18" charset="0"/>
              <a:ea typeface="Times New Roman" panose="02020603050405020304" pitchFamily="18" charset="0"/>
            </a:endParaRPr>
          </a:p>
        </p:txBody>
      </p:sp>
      <p:sp>
        <p:nvSpPr>
          <p:cNvPr id="9" name="Прямоугольник: скругленные противолежащие углы 8">
            <a:extLst>
              <a:ext uri="{FF2B5EF4-FFF2-40B4-BE49-F238E27FC236}">
                <a16:creationId xmlns="" xmlns:a16="http://schemas.microsoft.com/office/drawing/2014/main" id="{BAC4D1E9-C7BB-4696-98E3-50FF9F11B3BF}"/>
              </a:ext>
            </a:extLst>
          </p:cNvPr>
          <p:cNvSpPr/>
          <p:nvPr/>
        </p:nvSpPr>
        <p:spPr>
          <a:xfrm>
            <a:off x="379141" y="4812763"/>
            <a:ext cx="11262732" cy="890461"/>
          </a:xfrm>
          <a:prstGeom prst="round2DiagRect">
            <a:avLst/>
          </a:prstGeom>
        </p:spPr>
        <p:style>
          <a:lnRef idx="1">
            <a:schemeClr val="accent4"/>
          </a:lnRef>
          <a:fillRef idx="2">
            <a:schemeClr val="accent4"/>
          </a:fillRef>
          <a:effectRef idx="1">
            <a:schemeClr val="accent4"/>
          </a:effectRef>
          <a:fontRef idx="minor">
            <a:schemeClr val="dk1"/>
          </a:fontRef>
        </p:style>
        <p:txBody>
          <a:bodyPr rtlCol="0" anchor="ctr"/>
          <a:lstStyle/>
          <a:p>
            <a:pPr algn="just"/>
            <a:r>
              <a:rPr lang="kk-KZ" sz="1800" dirty="0">
                <a:effectLst/>
                <a:latin typeface="Times New Roman" panose="02020603050405020304" pitchFamily="18" charset="0"/>
                <a:ea typeface="Times New Roman" panose="02020603050405020304" pitchFamily="18" charset="0"/>
              </a:rPr>
              <a:t>6) Дау-дамайда әділ мақсаттарды жақтау кезінде оппонент қоршағандар арасында өзінің беделін арттырады.</a:t>
            </a:r>
            <a:endParaRPr lang="ru-RU" sz="1800" dirty="0">
              <a:effectLst/>
              <a:latin typeface="Times New Roman" panose="02020603050405020304" pitchFamily="18" charset="0"/>
              <a:ea typeface="Times New Roman" panose="02020603050405020304" pitchFamily="18" charset="0"/>
            </a:endParaRPr>
          </a:p>
        </p:txBody>
      </p:sp>
      <p:sp>
        <p:nvSpPr>
          <p:cNvPr id="10" name="Прямоугольник: скругленные противолежащие углы 9">
            <a:extLst>
              <a:ext uri="{FF2B5EF4-FFF2-40B4-BE49-F238E27FC236}">
                <a16:creationId xmlns="" xmlns:a16="http://schemas.microsoft.com/office/drawing/2014/main" id="{9EFB2661-B55D-4D54-A571-FE8062236532}"/>
              </a:ext>
            </a:extLst>
          </p:cNvPr>
          <p:cNvSpPr/>
          <p:nvPr/>
        </p:nvSpPr>
        <p:spPr>
          <a:xfrm>
            <a:off x="379141" y="3956087"/>
            <a:ext cx="11262732" cy="729685"/>
          </a:xfrm>
          <a:prstGeom prst="round2DiagRect">
            <a:avLst/>
          </a:prstGeom>
        </p:spPr>
        <p:style>
          <a:lnRef idx="1">
            <a:schemeClr val="dk1"/>
          </a:lnRef>
          <a:fillRef idx="2">
            <a:schemeClr val="dk1"/>
          </a:fillRef>
          <a:effectRef idx="1">
            <a:schemeClr val="dk1"/>
          </a:effectRef>
          <a:fontRef idx="minor">
            <a:schemeClr val="dk1"/>
          </a:fontRef>
        </p:style>
        <p:txBody>
          <a:bodyPr rtlCol="0" anchor="ctr"/>
          <a:lstStyle/>
          <a:p>
            <a:pPr algn="just"/>
            <a:r>
              <a:rPr lang="kk-KZ" sz="1800" dirty="0">
                <a:effectLst/>
                <a:latin typeface="Times New Roman" panose="02020603050405020304" pitchFamily="18" charset="0"/>
                <a:ea typeface="Times New Roman" panose="02020603050405020304" pitchFamily="18" charset="0"/>
              </a:rPr>
              <a:t>5) Дау-дамай дербес іс-әрекеттің сапасын жақсарта алады.</a:t>
            </a:r>
            <a:endParaRPr lang="ru-RU" sz="1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 xmlns:p14="http://schemas.microsoft.com/office/powerpoint/2010/main" val="74299093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скругленные противолежащие углы 1">
            <a:extLst>
              <a:ext uri="{FF2B5EF4-FFF2-40B4-BE49-F238E27FC236}">
                <a16:creationId xmlns="" xmlns:a16="http://schemas.microsoft.com/office/drawing/2014/main" id="{7794A0ED-E3C9-4D51-B824-046AB4CC2323}"/>
              </a:ext>
            </a:extLst>
          </p:cNvPr>
          <p:cNvSpPr/>
          <p:nvPr/>
        </p:nvSpPr>
        <p:spPr>
          <a:xfrm>
            <a:off x="754566" y="1126274"/>
            <a:ext cx="10853854" cy="5330282"/>
          </a:xfrm>
          <a:prstGeom prst="round2DiagRect">
            <a:avLst/>
          </a:prstGeom>
        </p:spPr>
        <p:style>
          <a:lnRef idx="1">
            <a:schemeClr val="accent1"/>
          </a:lnRef>
          <a:fillRef idx="2">
            <a:schemeClr val="accent1"/>
          </a:fillRef>
          <a:effectRef idx="1">
            <a:schemeClr val="accent1"/>
          </a:effectRef>
          <a:fontRef idx="minor">
            <a:schemeClr val="dk1"/>
          </a:fontRef>
        </p:style>
        <p:txBody>
          <a:bodyPr rtlCol="0" anchor="ctr"/>
          <a:lstStyle/>
          <a:p>
            <a:pPr algn="just"/>
            <a:r>
              <a:rPr lang="kk-KZ" sz="1800" dirty="0">
                <a:effectLst/>
                <a:latin typeface="Times New Roman" panose="02020603050405020304" pitchFamily="18" charset="0"/>
                <a:ea typeface="Times New Roman" panose="02020603050405020304" pitchFamily="18" charset="0"/>
              </a:rPr>
              <a:t>1.Дау-дамайлардың көпшілігі оған қатысушылардың психикалық күйіне жағымсыз әсерін тигізеді.</a:t>
            </a:r>
            <a:endParaRPr lang="ru-RU" sz="1800" dirty="0">
              <a:effectLst/>
              <a:latin typeface="Times New Roman" panose="02020603050405020304" pitchFamily="18" charset="0"/>
              <a:ea typeface="Times New Roman" panose="02020603050405020304" pitchFamily="18" charset="0"/>
            </a:endParaRPr>
          </a:p>
          <a:p>
            <a:pPr algn="just"/>
            <a:r>
              <a:rPr lang="kk-KZ" sz="1800" dirty="0">
                <a:effectLst/>
                <a:latin typeface="Times New Roman" panose="02020603050405020304" pitchFamily="18" charset="0"/>
                <a:ea typeface="Times New Roman" panose="02020603050405020304" pitchFamily="18" charset="0"/>
              </a:rPr>
              <a:t>2. Сәтті дамыған дау-дамайлар психологиялық және дене күшін көрсетуге, демек оппоненттерге зақым келтіруге ұштасуы мүмкін.</a:t>
            </a:r>
            <a:endParaRPr lang="ru-RU" sz="1800" dirty="0">
              <a:effectLst/>
              <a:latin typeface="Times New Roman" panose="02020603050405020304" pitchFamily="18" charset="0"/>
              <a:ea typeface="Times New Roman" panose="02020603050405020304" pitchFamily="18" charset="0"/>
            </a:endParaRPr>
          </a:p>
          <a:p>
            <a:pPr algn="just"/>
            <a:r>
              <a:rPr lang="kk-KZ" sz="1800" dirty="0">
                <a:effectLst/>
                <a:latin typeface="Times New Roman" panose="02020603050405020304" pitchFamily="18" charset="0"/>
                <a:ea typeface="Times New Roman" panose="02020603050405020304" pitchFamily="18" charset="0"/>
              </a:rPr>
              <a:t>3.Дау-дамай  қиын жағдаят ретінде үнемі күйзеліспен қатарласа жүреді. Жиі және </a:t>
            </a:r>
            <a:r>
              <a:rPr lang="kk-KZ" sz="1800" dirty="0" err="1">
                <a:effectLst/>
                <a:latin typeface="Times New Roman" panose="02020603050405020304" pitchFamily="18" charset="0"/>
                <a:ea typeface="Times New Roman" panose="02020603050405020304" pitchFamily="18" charset="0"/>
              </a:rPr>
              <a:t>эмоционалды</a:t>
            </a:r>
            <a:r>
              <a:rPr lang="kk-KZ" sz="1800" dirty="0">
                <a:effectLst/>
                <a:latin typeface="Times New Roman" panose="02020603050405020304" pitchFamily="18" charset="0"/>
                <a:ea typeface="Times New Roman" panose="02020603050405020304" pitchFamily="18" charset="0"/>
              </a:rPr>
              <a:t> түрде шиеленіскен дау-дамайлар кезінде жүрек-қантамыр ауруларының, сондай-ақ асқазан-ішек жолы жұмысының созылмалы бұзылуларының мүмкіндігі шұғыл артады (Иванов, 1965, Судаков,1974).</a:t>
            </a:r>
            <a:endParaRPr lang="ru-RU" sz="1800" dirty="0">
              <a:effectLst/>
              <a:latin typeface="Times New Roman" panose="02020603050405020304" pitchFamily="18" charset="0"/>
              <a:ea typeface="Times New Roman" panose="02020603050405020304" pitchFamily="18" charset="0"/>
            </a:endParaRPr>
          </a:p>
          <a:p>
            <a:pPr algn="just"/>
            <a:r>
              <a:rPr lang="kk-KZ" sz="1800" dirty="0">
                <a:effectLst/>
                <a:latin typeface="Times New Roman" panose="02020603050405020304" pitchFamily="18" charset="0"/>
                <a:ea typeface="Times New Roman" panose="02020603050405020304" pitchFamily="18" charset="0"/>
              </a:rPr>
              <a:t>4. Дау-дамай - бұл өзара әрекеттесуші субъектілердің арасында оның басталуына дейін қалыптасқан тұлға аралық қатынастар жүйесінің бұзылуы. Қарсы жаққа пайда болған жек көрушілік, өшпенділік, қастық дау-дамайға дейін қалыптасқан өзара ізгі байланыстарды бұзады. Кейде дау-дамай нәтижесінде қатысушылардың өзара қатынастары мүлде тыйылады.</a:t>
            </a:r>
            <a:endParaRPr lang="ru-RU" sz="1800" dirty="0">
              <a:effectLst/>
              <a:latin typeface="Times New Roman" panose="02020603050405020304" pitchFamily="18" charset="0"/>
              <a:ea typeface="Times New Roman" panose="02020603050405020304" pitchFamily="18" charset="0"/>
            </a:endParaRPr>
          </a:p>
          <a:p>
            <a:pPr algn="just"/>
            <a:r>
              <a:rPr lang="kk-KZ" sz="1800" dirty="0">
                <a:effectLst/>
                <a:latin typeface="Times New Roman" panose="02020603050405020304" pitchFamily="18" charset="0"/>
                <a:ea typeface="Times New Roman" panose="02020603050405020304" pitchFamily="18" charset="0"/>
              </a:rPr>
              <a:t>5.Дау-дамай басқаның жағымсыз бейнесін, яғни "жаудың бейнесін" қалыптастырады, ал ол өз кезегінде оппонент жөнінде жағымсыз бағдардың қалыптасуына </a:t>
            </a:r>
            <a:r>
              <a:rPr lang="kk-KZ" sz="1800" dirty="0" err="1">
                <a:effectLst/>
                <a:latin typeface="Times New Roman" panose="02020603050405020304" pitchFamily="18" charset="0"/>
                <a:ea typeface="Times New Roman" panose="02020603050405020304" pitchFamily="18" charset="0"/>
              </a:rPr>
              <a:t>ммкіндік</a:t>
            </a:r>
            <a:r>
              <a:rPr lang="kk-KZ" sz="1800" dirty="0">
                <a:effectLst/>
                <a:latin typeface="Times New Roman" panose="02020603050405020304" pitchFamily="18" charset="0"/>
                <a:ea typeface="Times New Roman" panose="02020603050405020304" pitchFamily="18" charset="0"/>
              </a:rPr>
              <a:t> береді.</a:t>
            </a:r>
            <a:endParaRPr lang="ru-RU" sz="1800" dirty="0">
              <a:effectLst/>
              <a:latin typeface="Times New Roman" panose="02020603050405020304" pitchFamily="18" charset="0"/>
              <a:ea typeface="Times New Roman" panose="02020603050405020304" pitchFamily="18" charset="0"/>
            </a:endParaRPr>
          </a:p>
          <a:p>
            <a:pPr algn="just"/>
            <a:r>
              <a:rPr lang="kk-KZ" sz="1800" dirty="0">
                <a:effectLst/>
                <a:latin typeface="Times New Roman" panose="02020603050405020304" pitchFamily="18" charset="0"/>
                <a:ea typeface="Times New Roman" panose="02020603050405020304" pitchFamily="18" charset="0"/>
              </a:rPr>
              <a:t>6. Дау-дамайлар оппоненттерінің жеке іс-әрекеттерінің тиімділігіне жағымсыз әсер етуі мүмкін.</a:t>
            </a:r>
            <a:endParaRPr lang="ru-RU" sz="1800" dirty="0">
              <a:effectLst/>
              <a:latin typeface="Times New Roman" panose="02020603050405020304" pitchFamily="18" charset="0"/>
              <a:ea typeface="Times New Roman" panose="02020603050405020304" pitchFamily="18" charset="0"/>
            </a:endParaRPr>
          </a:p>
          <a:p>
            <a:pPr algn="just"/>
            <a:r>
              <a:rPr lang="kk-KZ" sz="1800" dirty="0">
                <a:effectLst/>
                <a:latin typeface="Times New Roman" panose="02020603050405020304" pitchFamily="18" charset="0"/>
                <a:ea typeface="Times New Roman" panose="02020603050405020304" pitchFamily="18" charset="0"/>
              </a:rPr>
              <a:t>7.Дау-дамай тұлға мен топтың әлеуметтік тәжірибесінде проблемаларды шешудің күш көрсететін тәсілдерін орнықтырады. Бір жолы күш көрсетудің көмегімен жеңе отырып, адам аталмыш тәжірибені әлеуметтік өзара әрекеттесудің басқа осыған ұқсас жағдаяттарында қайта жаңғыртылады.</a:t>
            </a:r>
            <a:endParaRPr lang="ru-RU" sz="1800" dirty="0">
              <a:effectLst/>
              <a:latin typeface="Times New Roman" panose="02020603050405020304" pitchFamily="18" charset="0"/>
              <a:ea typeface="Times New Roman" panose="02020603050405020304" pitchFamily="18" charset="0"/>
            </a:endParaRPr>
          </a:p>
          <a:p>
            <a:pPr algn="just"/>
            <a:r>
              <a:rPr lang="kk-KZ" sz="1800" dirty="0">
                <a:effectLst/>
                <a:latin typeface="Times New Roman" panose="02020603050405020304" pitchFamily="18" charset="0"/>
                <a:ea typeface="Times New Roman" panose="02020603050405020304" pitchFamily="18" charset="0"/>
              </a:rPr>
              <a:t>8. Дау-дамайлар көбінесе тұлғаның дамуына жағымсыз ықпалын тигізеді.</a:t>
            </a:r>
            <a:endParaRPr lang="ru-RU" sz="1800" dirty="0">
              <a:effectLst/>
              <a:latin typeface="Times New Roman" panose="02020603050405020304" pitchFamily="18" charset="0"/>
              <a:ea typeface="Times New Roman" panose="02020603050405020304" pitchFamily="18" charset="0"/>
            </a:endParaRPr>
          </a:p>
        </p:txBody>
      </p:sp>
      <p:sp>
        <p:nvSpPr>
          <p:cNvPr id="3" name="Прямоугольник: скругленные углы 2">
            <a:extLst>
              <a:ext uri="{FF2B5EF4-FFF2-40B4-BE49-F238E27FC236}">
                <a16:creationId xmlns="" xmlns:a16="http://schemas.microsoft.com/office/drawing/2014/main" id="{0BC80C15-DC4F-40DC-ABB6-68892086D64E}"/>
              </a:ext>
            </a:extLst>
          </p:cNvPr>
          <p:cNvSpPr/>
          <p:nvPr/>
        </p:nvSpPr>
        <p:spPr>
          <a:xfrm>
            <a:off x="754566" y="234176"/>
            <a:ext cx="10998819" cy="669073"/>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kk-KZ" sz="1800" dirty="0">
                <a:effectLst/>
                <a:latin typeface="Times New Roman" panose="02020603050405020304" pitchFamily="18" charset="0"/>
                <a:ea typeface="Times New Roman" panose="02020603050405020304" pitchFamily="18" charset="0"/>
              </a:rPr>
              <a:t>Дау-дамайдың конструктивті функцияларынан басқа, деструктивті салдары да бар.</a:t>
            </a:r>
            <a:endParaRPr lang="ru-RU" sz="1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 xmlns:p14="http://schemas.microsoft.com/office/powerpoint/2010/main" val="415602673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 xmlns:a16="http://schemas.microsoft.com/office/drawing/2014/main" id="{30EDCD4F-8D62-4AED-A280-03AF20510B44}"/>
              </a:ext>
            </a:extLst>
          </p:cNvPr>
          <p:cNvSpPr txBox="1"/>
          <p:nvPr/>
        </p:nvSpPr>
        <p:spPr>
          <a:xfrm>
            <a:off x="2247900" y="647028"/>
            <a:ext cx="6766466" cy="381671"/>
          </a:xfrm>
          <a:prstGeom prst="rect">
            <a:avLst/>
          </a:prstGeom>
        </p:spPr>
        <p:style>
          <a:lnRef idx="1">
            <a:schemeClr val="accent4"/>
          </a:lnRef>
          <a:fillRef idx="2">
            <a:schemeClr val="accent4"/>
          </a:fillRef>
          <a:effectRef idx="1">
            <a:schemeClr val="accent4"/>
          </a:effectRef>
          <a:fontRef idx="minor">
            <a:schemeClr val="dk1"/>
          </a:fontRef>
        </p:style>
        <p:txBody>
          <a:bodyPr wrap="square">
            <a:spAutoFit/>
          </a:bodyPr>
          <a:lstStyle/>
          <a:p>
            <a:pPr algn="ctr"/>
            <a:r>
              <a:rPr lang="kk-KZ" sz="1800" b="1" dirty="0">
                <a:effectLst/>
                <a:latin typeface="Times New Roman" panose="02020603050405020304" pitchFamily="18" charset="0"/>
                <a:ea typeface="Times New Roman" panose="02020603050405020304" pitchFamily="18" charset="0"/>
              </a:rPr>
              <a:t>Тұлға аралық дау-дамайлардың өзгермелілігі</a:t>
            </a:r>
            <a:endParaRPr lang="ru-RU" dirty="0"/>
          </a:p>
        </p:txBody>
      </p:sp>
      <p:pic>
        <p:nvPicPr>
          <p:cNvPr id="9" name="Рисунок 8">
            <a:extLst>
              <a:ext uri="{FF2B5EF4-FFF2-40B4-BE49-F238E27FC236}">
                <a16:creationId xmlns="" xmlns:a16="http://schemas.microsoft.com/office/drawing/2014/main" id="{277506E1-20EF-4D32-92D9-6E531F8DD132}"/>
              </a:ext>
            </a:extLst>
          </p:cNvPr>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1572322" y="1887577"/>
            <a:ext cx="8257939" cy="4033721"/>
          </a:xfrm>
          <a:prstGeom prst="rect">
            <a:avLst/>
          </a:prstGeom>
        </p:spPr>
        <p:style>
          <a:lnRef idx="1">
            <a:schemeClr val="accent4"/>
          </a:lnRef>
          <a:fillRef idx="2">
            <a:schemeClr val="accent4"/>
          </a:fillRef>
          <a:effectRef idx="1">
            <a:schemeClr val="accent4"/>
          </a:effectRef>
          <a:fontRef idx="minor">
            <a:schemeClr val="dk1"/>
          </a:fontRef>
        </p:style>
      </p:pic>
      <p:sp>
        <p:nvSpPr>
          <p:cNvPr id="11" name="TextBox 10">
            <a:extLst>
              <a:ext uri="{FF2B5EF4-FFF2-40B4-BE49-F238E27FC236}">
                <a16:creationId xmlns="" xmlns:a16="http://schemas.microsoft.com/office/drawing/2014/main" id="{01F688B6-1AD6-40D3-B0BA-5089C8E8A35C}"/>
              </a:ext>
            </a:extLst>
          </p:cNvPr>
          <p:cNvSpPr txBox="1"/>
          <p:nvPr/>
        </p:nvSpPr>
        <p:spPr>
          <a:xfrm>
            <a:off x="2783621" y="1240671"/>
            <a:ext cx="6094140" cy="307777"/>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pPr algn="ctr"/>
            <a:r>
              <a:rPr lang="ru-RU" sz="1400" b="1" dirty="0">
                <a:latin typeface="Times New Roman" panose="02020603050405020304" pitchFamily="18" charset="0"/>
                <a:cs typeface="Times New Roman" panose="02020603050405020304" pitchFamily="18" charset="0"/>
              </a:rPr>
              <a:t>Дау-</a:t>
            </a:r>
            <a:r>
              <a:rPr lang="ru-RU" sz="1400" b="1" dirty="0" err="1">
                <a:latin typeface="Times New Roman" panose="02020603050405020304" pitchFamily="18" charset="0"/>
                <a:cs typeface="Times New Roman" panose="02020603050405020304" pitchFamily="18" charset="0"/>
              </a:rPr>
              <a:t>дамай</a:t>
            </a:r>
            <a:r>
              <a:rPr lang="ru-RU" sz="1400" b="1" dirty="0">
                <a:latin typeface="Times New Roman" panose="02020603050405020304" pitchFamily="18" charset="0"/>
                <a:cs typeface="Times New Roman" panose="02020603050405020304" pitchFamily="18" charset="0"/>
              </a:rPr>
              <a:t> </a:t>
            </a:r>
            <a:r>
              <a:rPr lang="ru-RU" sz="1400" b="1" dirty="0" err="1">
                <a:latin typeface="Times New Roman" panose="02020603050405020304" pitchFamily="18" charset="0"/>
                <a:cs typeface="Times New Roman" panose="02020603050405020304" pitchFamily="18" charset="0"/>
              </a:rPr>
              <a:t>өзгерісінің</a:t>
            </a:r>
            <a:r>
              <a:rPr lang="ru-RU" sz="1400" b="1" dirty="0">
                <a:latin typeface="Times New Roman" panose="02020603050405020304" pitchFamily="18" charset="0"/>
                <a:cs typeface="Times New Roman" panose="02020603050405020304" pitchFamily="18" charset="0"/>
              </a:rPr>
              <a:t> </a:t>
            </a:r>
            <a:r>
              <a:rPr lang="ru-RU" sz="1400" b="1" dirty="0" err="1">
                <a:latin typeface="Times New Roman" panose="02020603050405020304" pitchFamily="18" charset="0"/>
                <a:cs typeface="Times New Roman" panose="02020603050405020304" pitchFamily="18" charset="0"/>
              </a:rPr>
              <a:t>негізгі</a:t>
            </a:r>
            <a:r>
              <a:rPr lang="ru-RU" sz="1400" b="1" dirty="0">
                <a:latin typeface="Times New Roman" panose="02020603050405020304" pitchFamily="18" charset="0"/>
                <a:cs typeface="Times New Roman" panose="02020603050405020304" pitchFamily="18" charset="0"/>
              </a:rPr>
              <a:t> </a:t>
            </a:r>
            <a:r>
              <a:rPr lang="ru-RU" sz="1400" b="1" dirty="0" err="1">
                <a:latin typeface="Times New Roman" panose="02020603050405020304" pitchFamily="18" charset="0"/>
                <a:cs typeface="Times New Roman" panose="02020603050405020304" pitchFamily="18" charset="0"/>
              </a:rPr>
              <a:t>кезеңдері</a:t>
            </a:r>
            <a:r>
              <a:rPr lang="ru-RU" sz="1400" b="1" dirty="0">
                <a:latin typeface="Times New Roman" panose="02020603050405020304" pitchFamily="18" charset="0"/>
                <a:cs typeface="Times New Roman" panose="02020603050405020304" pitchFamily="18" charset="0"/>
              </a:rPr>
              <a:t> мен </a:t>
            </a:r>
            <a:r>
              <a:rPr lang="ru-RU" sz="1400" b="1" dirty="0" err="1">
                <a:latin typeface="Times New Roman" panose="02020603050405020304" pitchFamily="18" charset="0"/>
                <a:cs typeface="Times New Roman" panose="02020603050405020304" pitchFamily="18" charset="0"/>
              </a:rPr>
              <a:t>сатылары</a:t>
            </a:r>
            <a:r>
              <a:rPr lang="ru-RU" sz="1400" b="1" dirty="0">
                <a:latin typeface="Times New Roman" panose="02020603050405020304" pitchFamily="18" charset="0"/>
                <a:cs typeface="Times New Roman" panose="02020603050405020304" pitchFamily="18" charset="0"/>
              </a:rPr>
              <a:t> </a:t>
            </a:r>
          </a:p>
        </p:txBody>
      </p:sp>
    </p:spTree>
    <p:extLst>
      <p:ext uri="{BB962C8B-B14F-4D97-AF65-F5344CB8AC3E}">
        <p14:creationId xmlns="" xmlns:p14="http://schemas.microsoft.com/office/powerpoint/2010/main" val="34347462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Схема 2">
            <a:extLst>
              <a:ext uri="{FF2B5EF4-FFF2-40B4-BE49-F238E27FC236}">
                <a16:creationId xmlns="" xmlns:a16="http://schemas.microsoft.com/office/drawing/2014/main" id="{A059B66B-E3B8-456A-BCFD-25C83E3AC207}"/>
              </a:ext>
            </a:extLst>
          </p:cNvPr>
          <p:cNvGraphicFramePr/>
          <p:nvPr>
            <p:extLst>
              <p:ext uri="{D42A27DB-BD31-4B8C-83A1-F6EECF244321}">
                <p14:modId xmlns="" xmlns:p14="http://schemas.microsoft.com/office/powerpoint/2010/main" val="645452509"/>
              </p:ext>
            </p:extLst>
          </p:nvPr>
        </p:nvGraphicFramePr>
        <p:xfrm>
          <a:off x="0" y="0"/>
          <a:ext cx="12032166" cy="659036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 xmlns:p14="http://schemas.microsoft.com/office/powerpoint/2010/main" val="414812852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 xmlns:a16="http://schemas.microsoft.com/office/drawing/2014/main" id="{A70F201B-56A0-4DA3-8984-C385E80F3506}"/>
              </a:ext>
            </a:extLst>
          </p:cNvPr>
          <p:cNvSpPr txBox="1"/>
          <p:nvPr/>
        </p:nvSpPr>
        <p:spPr>
          <a:xfrm>
            <a:off x="3794203" y="1097727"/>
            <a:ext cx="6094140" cy="369332"/>
          </a:xfrm>
          <a:prstGeom prst="rect">
            <a:avLst/>
          </a:prstGeom>
        </p:spPr>
        <p:style>
          <a:lnRef idx="1">
            <a:schemeClr val="accent2"/>
          </a:lnRef>
          <a:fillRef idx="2">
            <a:schemeClr val="accent2"/>
          </a:fillRef>
          <a:effectRef idx="1">
            <a:schemeClr val="accent2"/>
          </a:effectRef>
          <a:fontRef idx="minor">
            <a:schemeClr val="dk1"/>
          </a:fontRef>
        </p:style>
        <p:txBody>
          <a:bodyPr wrap="square">
            <a:spAutoFit/>
          </a:bodyPr>
          <a:lstStyle/>
          <a:p>
            <a:pPr algn="just"/>
            <a:r>
              <a:rPr lang="kk-KZ" sz="1800" b="1" dirty="0">
                <a:effectLst/>
                <a:latin typeface="Times New Roman" panose="02020603050405020304" pitchFamily="18" charset="0"/>
                <a:ea typeface="Times New Roman" panose="02020603050405020304" pitchFamily="18" charset="0"/>
              </a:rPr>
              <a:t>Тұлға ішілік дау-дамайлар психологиясы</a:t>
            </a:r>
            <a:endParaRPr lang="ru-RU" sz="1400" dirty="0">
              <a:effectLst/>
              <a:latin typeface="Times New Roman" panose="02020603050405020304" pitchFamily="18" charset="0"/>
              <a:ea typeface="Times New Roman" panose="02020603050405020304" pitchFamily="18" charset="0"/>
            </a:endParaRPr>
          </a:p>
        </p:txBody>
      </p:sp>
      <p:sp>
        <p:nvSpPr>
          <p:cNvPr id="4" name="Прямоугольник: скругленные противолежащие углы 3">
            <a:extLst>
              <a:ext uri="{FF2B5EF4-FFF2-40B4-BE49-F238E27FC236}">
                <a16:creationId xmlns="" xmlns:a16="http://schemas.microsoft.com/office/drawing/2014/main" id="{8BC44AE7-491E-44F9-AC32-07785BBE1194}"/>
              </a:ext>
            </a:extLst>
          </p:cNvPr>
          <p:cNvSpPr/>
          <p:nvPr/>
        </p:nvSpPr>
        <p:spPr>
          <a:xfrm>
            <a:off x="1200614" y="1845524"/>
            <a:ext cx="10084420" cy="3730083"/>
          </a:xfrm>
          <a:prstGeom prst="round2DiagRect">
            <a:avLst/>
          </a:prstGeom>
        </p:spPr>
        <p:style>
          <a:lnRef idx="1">
            <a:schemeClr val="accent3"/>
          </a:lnRef>
          <a:fillRef idx="2">
            <a:schemeClr val="accent3"/>
          </a:fillRef>
          <a:effectRef idx="1">
            <a:schemeClr val="accent3"/>
          </a:effectRef>
          <a:fontRef idx="minor">
            <a:schemeClr val="dk1"/>
          </a:fontRef>
        </p:style>
        <p:txBody>
          <a:bodyPr rtlCol="0" anchor="ctr"/>
          <a:lstStyle/>
          <a:p>
            <a:pPr algn="just"/>
            <a:r>
              <a:rPr lang="kk-KZ" sz="1800" dirty="0">
                <a:effectLst/>
                <a:latin typeface="Times New Roman" panose="02020603050405020304" pitchFamily="18" charset="0"/>
                <a:ea typeface="Times New Roman" panose="02020603050405020304" pitchFamily="18" charset="0"/>
              </a:rPr>
              <a:t>              Тұлға ішілік дау-дамайларды ғылыми зерттеу ХІХ ғасырдың соңында бастады. Моральдық тұлға ішілік дау-дамай категориясы философиялық әдебиеттерде айтарлықтай көрнекті көрініс тапқандықтан, философ-</a:t>
            </a:r>
            <a:r>
              <a:rPr lang="kk-KZ" sz="1800" dirty="0" err="1">
                <a:effectLst/>
                <a:latin typeface="Times New Roman" panose="02020603050405020304" pitchFamily="18" charset="0"/>
                <a:ea typeface="Times New Roman" panose="02020603050405020304" pitchFamily="18" charset="0"/>
              </a:rPr>
              <a:t>этиктер</a:t>
            </a:r>
            <a:r>
              <a:rPr lang="kk-KZ" sz="1800" dirty="0">
                <a:effectLst/>
                <a:latin typeface="Times New Roman" panose="02020603050405020304" pitchFamily="18" charset="0"/>
                <a:ea typeface="Times New Roman" panose="02020603050405020304" pitchFamily="18" charset="0"/>
              </a:rPr>
              <a:t> бұл тұрғыда психологтардан көш ілгері деп саналады. Сыни жағдаяттарды бастан кешіру нәтижесінде адамның психикасы мен ағзасындағы патологиялық өзгерістер проблемалары психиатрия мен биологияда бұрыннан қарастырылып келеді (</a:t>
            </a:r>
            <a:r>
              <a:rPr lang="kk-KZ" sz="1800" dirty="0" err="1">
                <a:effectLst/>
                <a:latin typeface="Times New Roman" panose="02020603050405020304" pitchFamily="18" charset="0"/>
                <a:ea typeface="Times New Roman" panose="02020603050405020304" pitchFamily="18" charset="0"/>
              </a:rPr>
              <a:t>Донченко</a:t>
            </a:r>
            <a:r>
              <a:rPr lang="kk-KZ" sz="1800" dirty="0">
                <a:effectLst/>
                <a:latin typeface="Times New Roman" panose="02020603050405020304" pitchFamily="18" charset="0"/>
                <a:ea typeface="Times New Roman" panose="02020603050405020304" pitchFamily="18" charset="0"/>
              </a:rPr>
              <a:t>, Титаренко,1989).  Психологияда жиырмасыншы ғасырдың ішінде тұлға ішілік дау-дамайлар мәселесіне байланысты бірқатар теориялық және </a:t>
            </a:r>
            <a:r>
              <a:rPr lang="kk-KZ" sz="1800" dirty="0" err="1">
                <a:effectLst/>
                <a:latin typeface="Times New Roman" panose="02020603050405020304" pitchFamily="18" charset="0"/>
                <a:ea typeface="Times New Roman" panose="02020603050405020304" pitchFamily="18" charset="0"/>
              </a:rPr>
              <a:t>эмпирикалық</a:t>
            </a:r>
            <a:r>
              <a:rPr lang="kk-KZ" sz="1800" dirty="0">
                <a:effectLst/>
                <a:latin typeface="Times New Roman" panose="02020603050405020304" pitchFamily="18" charset="0"/>
                <a:ea typeface="Times New Roman" panose="02020603050405020304" pitchFamily="18" charset="0"/>
              </a:rPr>
              <a:t> материал жинақталған.</a:t>
            </a:r>
            <a:endParaRPr lang="ru-RU" sz="1800" dirty="0">
              <a:effectLst/>
              <a:latin typeface="Times New Roman" panose="02020603050405020304" pitchFamily="18" charset="0"/>
              <a:ea typeface="Times New Roman" panose="02020603050405020304" pitchFamily="18" charset="0"/>
            </a:endParaRPr>
          </a:p>
          <a:p>
            <a:r>
              <a:rPr lang="kk-KZ" sz="1800" dirty="0">
                <a:effectLst/>
                <a:latin typeface="Times New Roman" panose="02020603050405020304" pitchFamily="18" charset="0"/>
                <a:ea typeface="Times New Roman" panose="02020603050405020304" pitchFamily="18" charset="0"/>
              </a:rPr>
              <a:t>            Тұлға ішілік дау-дамайлар мәселесі шетел психологиясында белсенді түрде қарастырылып келеді. Шетел зерттеулерінің ерекшелігі сол, тұлға ішілік дау-дамайлар тұлға түсініктеріне сүйене отырып, белгілі қалыптасқан психологиялық мектептердің шеңберінде қарастырылады</a:t>
            </a:r>
            <a:endParaRPr lang="ru-RU" dirty="0"/>
          </a:p>
        </p:txBody>
      </p:sp>
      <p:sp>
        <p:nvSpPr>
          <p:cNvPr id="5" name="Стрелка: вниз 4">
            <a:extLst>
              <a:ext uri="{FF2B5EF4-FFF2-40B4-BE49-F238E27FC236}">
                <a16:creationId xmlns="" xmlns:a16="http://schemas.microsoft.com/office/drawing/2014/main" id="{3F9A7181-C474-44B9-BA13-A5DFF0F7CC7B}"/>
              </a:ext>
            </a:extLst>
          </p:cNvPr>
          <p:cNvSpPr/>
          <p:nvPr/>
        </p:nvSpPr>
        <p:spPr>
          <a:xfrm>
            <a:off x="4386146" y="5754029"/>
            <a:ext cx="3713356" cy="28993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 xmlns:p14="http://schemas.microsoft.com/office/powerpoint/2010/main" val="34224658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скругленные противолежащие углы 1">
            <a:extLst>
              <a:ext uri="{FF2B5EF4-FFF2-40B4-BE49-F238E27FC236}">
                <a16:creationId xmlns="" xmlns:a16="http://schemas.microsoft.com/office/drawing/2014/main" id="{332B77B3-0752-4615-B767-9BF8620412CC}"/>
              </a:ext>
            </a:extLst>
          </p:cNvPr>
          <p:cNvSpPr/>
          <p:nvPr/>
        </p:nvSpPr>
        <p:spPr>
          <a:xfrm>
            <a:off x="936703" y="412595"/>
            <a:ext cx="9891132" cy="836342"/>
          </a:xfrm>
          <a:prstGeom prst="round2Diag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kk-KZ" dirty="0">
                <a:latin typeface="Times New Roman" panose="02020603050405020304" pitchFamily="18" charset="0"/>
                <a:ea typeface="Times New Roman" panose="02020603050405020304" pitchFamily="18" charset="0"/>
              </a:rPr>
              <a:t>Т</a:t>
            </a:r>
            <a:r>
              <a:rPr lang="kk-KZ" sz="1800" dirty="0">
                <a:effectLst/>
                <a:latin typeface="Times New Roman" panose="02020603050405020304" pitchFamily="18" charset="0"/>
                <a:ea typeface="Times New Roman" panose="02020603050405020304" pitchFamily="18" charset="0"/>
              </a:rPr>
              <a:t>ұлға ішілік дау-дамайлар тұлға түсініктеріне сүйене отырып,  психологиялық мектептердің қарастырылу шеңбері</a:t>
            </a:r>
            <a:endParaRPr lang="ru-RU" dirty="0"/>
          </a:p>
        </p:txBody>
      </p:sp>
      <p:sp>
        <p:nvSpPr>
          <p:cNvPr id="3" name="Прямоугольник: скругленные противолежащие углы 2">
            <a:extLst>
              <a:ext uri="{FF2B5EF4-FFF2-40B4-BE49-F238E27FC236}">
                <a16:creationId xmlns="" xmlns:a16="http://schemas.microsoft.com/office/drawing/2014/main" id="{D2D46791-0AC4-4B79-BD80-99E0FF676290}"/>
              </a:ext>
            </a:extLst>
          </p:cNvPr>
          <p:cNvSpPr/>
          <p:nvPr/>
        </p:nvSpPr>
        <p:spPr>
          <a:xfrm>
            <a:off x="246442" y="1438510"/>
            <a:ext cx="2183409" cy="4728114"/>
          </a:xfrm>
          <a:prstGeom prst="round2Diag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kk-KZ" sz="1400" dirty="0" err="1">
                <a:effectLst/>
                <a:latin typeface="Times New Roman" panose="02020603050405020304" pitchFamily="18" charset="0"/>
                <a:ea typeface="Times New Roman" panose="02020603050405020304" pitchFamily="18" charset="0"/>
              </a:rPr>
              <a:t>Психоаналиталық</a:t>
            </a:r>
            <a:r>
              <a:rPr lang="kk-KZ" sz="1400" dirty="0">
                <a:effectLst/>
                <a:latin typeface="Times New Roman" panose="02020603050405020304" pitchFamily="18" charset="0"/>
                <a:ea typeface="Times New Roman" panose="02020603050405020304" pitchFamily="18" charset="0"/>
              </a:rPr>
              <a:t> бағыт шеңберіндегі тұлға ішілік дау-дамай  тұжырымдамасында оның </a:t>
            </a:r>
            <a:r>
              <a:rPr lang="kk-KZ" sz="1400" dirty="0" err="1">
                <a:effectLst/>
                <a:latin typeface="Times New Roman" panose="02020603050405020304" pitchFamily="18" charset="0"/>
                <a:ea typeface="Times New Roman" panose="02020603050405020304" pitchFamily="18" charset="0"/>
              </a:rPr>
              <a:t>биопсихологиялық</a:t>
            </a:r>
            <a:r>
              <a:rPr lang="kk-KZ" sz="1400" dirty="0">
                <a:effectLst/>
                <a:latin typeface="Times New Roman" panose="02020603050405020304" pitchFamily="18" charset="0"/>
                <a:ea typeface="Times New Roman" panose="02020603050405020304" pitchFamily="18" charset="0"/>
              </a:rPr>
              <a:t> түсіндірмесіне ерекше көңіл бөлінеді. Тұлға ішілік дау-дамай адамның тілек-қалауларының қайшылығынан туындайды, тұлғаның бір бөлігі талап-тілекті орынды деп тапса, екіншісі оларды қабылдамайды (Фрейд. 1991). </a:t>
            </a:r>
            <a:endParaRPr lang="ru-RU" sz="1400" dirty="0"/>
          </a:p>
        </p:txBody>
      </p:sp>
      <p:sp>
        <p:nvSpPr>
          <p:cNvPr id="4" name="Прямоугольник: скругленные противолежащие углы 3">
            <a:extLst>
              <a:ext uri="{FF2B5EF4-FFF2-40B4-BE49-F238E27FC236}">
                <a16:creationId xmlns="" xmlns:a16="http://schemas.microsoft.com/office/drawing/2014/main" id="{E71383FB-1516-436A-8162-24EDD0349B72}"/>
              </a:ext>
            </a:extLst>
          </p:cNvPr>
          <p:cNvSpPr/>
          <p:nvPr/>
        </p:nvSpPr>
        <p:spPr>
          <a:xfrm>
            <a:off x="2565891" y="1416208"/>
            <a:ext cx="2183409" cy="4739265"/>
          </a:xfrm>
          <a:prstGeom prst="round2Diag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kk-KZ" sz="1200" dirty="0" err="1">
                <a:effectLst/>
                <a:latin typeface="Times New Roman" panose="02020603050405020304" pitchFamily="18" charset="0"/>
                <a:ea typeface="Times New Roman" panose="02020603050405020304" pitchFamily="18" charset="0"/>
              </a:rPr>
              <a:t>К.Юнг</a:t>
            </a:r>
            <a:r>
              <a:rPr lang="kk-KZ" sz="1200" dirty="0">
                <a:effectLst/>
                <a:latin typeface="Times New Roman" panose="02020603050405020304" pitchFamily="18" charset="0"/>
                <a:ea typeface="Times New Roman" panose="02020603050405020304" pitchFamily="18" charset="0"/>
              </a:rPr>
              <a:t> теориясында (1967) </a:t>
            </a:r>
            <a:r>
              <a:rPr lang="kk-KZ" sz="1200" dirty="0" err="1">
                <a:effectLst/>
                <a:latin typeface="Times New Roman" panose="02020603050405020304" pitchFamily="18" charset="0"/>
                <a:ea typeface="Times New Roman" panose="02020603050405020304" pitchFamily="18" charset="0"/>
              </a:rPr>
              <a:t>тұлғаішілік</a:t>
            </a:r>
            <a:r>
              <a:rPr lang="kk-KZ" sz="1200" dirty="0">
                <a:effectLst/>
                <a:latin typeface="Times New Roman" panose="02020603050405020304" pitchFamily="18" charset="0"/>
                <a:ea typeface="Times New Roman" panose="02020603050405020304" pitchFamily="18" charset="0"/>
              </a:rPr>
              <a:t> дау-дамай бұл психиканың тым төмен деңгейдегі кері кетушілігі, яғни, ол санадан тыс аймақта жүреді. К. </a:t>
            </a:r>
            <a:r>
              <a:rPr lang="kk-KZ" sz="1200" dirty="0" err="1">
                <a:effectLst/>
                <a:latin typeface="Times New Roman" panose="02020603050405020304" pitchFamily="18" charset="0"/>
                <a:ea typeface="Times New Roman" panose="02020603050405020304" pitchFamily="18" charset="0"/>
              </a:rPr>
              <a:t>Хорниде</a:t>
            </a:r>
            <a:r>
              <a:rPr lang="kk-KZ" sz="1200" dirty="0">
                <a:effectLst/>
                <a:latin typeface="Times New Roman" panose="02020603050405020304" pitchFamily="18" charset="0"/>
                <a:ea typeface="Times New Roman" panose="02020603050405020304" pitchFamily="18" charset="0"/>
              </a:rPr>
              <a:t> тұлға  ішілік дау-дамай екі ұстанымда талданады. Біріншіден, бұл тілектерді қанағаттандыру </a:t>
            </a:r>
            <a:r>
              <a:rPr lang="kk-KZ" sz="1200" dirty="0" err="1">
                <a:effectLst/>
                <a:latin typeface="Times New Roman" panose="02020603050405020304" pitchFamily="18" charset="0"/>
                <a:ea typeface="Times New Roman" panose="02020603050405020304" pitchFamily="18" charset="0"/>
              </a:rPr>
              <a:t>менкауіпсіздікке</a:t>
            </a:r>
            <a:r>
              <a:rPr lang="kk-KZ" sz="1200" dirty="0">
                <a:effectLst/>
                <a:latin typeface="Times New Roman" panose="02020603050405020304" pitchFamily="18" charset="0"/>
                <a:ea typeface="Times New Roman" panose="02020603050405020304" pitchFamily="18" charset="0"/>
              </a:rPr>
              <a:t> деген ұмтылыстардың қайшы келуі. Екіншіден, тұлға  ішілік дау-дамай «</a:t>
            </a:r>
            <a:r>
              <a:rPr lang="kk-KZ" sz="1200" dirty="0" err="1">
                <a:effectLst/>
                <a:latin typeface="Times New Roman" panose="02020603050405020304" pitchFamily="18" charset="0"/>
                <a:ea typeface="Times New Roman" panose="02020603050405020304" pitchFamily="18" charset="0"/>
              </a:rPr>
              <a:t>невротикалық</a:t>
            </a:r>
            <a:r>
              <a:rPr lang="kk-KZ" sz="1200" dirty="0">
                <a:effectLst/>
                <a:latin typeface="Times New Roman" panose="02020603050405020304" pitchFamily="18" charset="0"/>
                <a:ea typeface="Times New Roman" panose="02020603050405020304" pitchFamily="18" charset="0"/>
              </a:rPr>
              <a:t> қажеттіліктердің» қайшылығы болып табылады, оларды қанағаттандыру басқалардың фрустрациясына әкеп соқтырады (1993).</a:t>
            </a:r>
            <a:endParaRPr lang="ru-RU" sz="1200" dirty="0">
              <a:effectLst/>
              <a:latin typeface="Times New Roman" panose="02020603050405020304" pitchFamily="18" charset="0"/>
              <a:ea typeface="Times New Roman" panose="02020603050405020304" pitchFamily="18" charset="0"/>
            </a:endParaRPr>
          </a:p>
        </p:txBody>
      </p:sp>
      <p:sp>
        <p:nvSpPr>
          <p:cNvPr id="5" name="Прямоугольник: скругленные противолежащие углы 4">
            <a:extLst>
              <a:ext uri="{FF2B5EF4-FFF2-40B4-BE49-F238E27FC236}">
                <a16:creationId xmlns="" xmlns:a16="http://schemas.microsoft.com/office/drawing/2014/main" id="{4EFD5D0B-9974-4215-B95C-27F18C850817}"/>
              </a:ext>
            </a:extLst>
          </p:cNvPr>
          <p:cNvSpPr/>
          <p:nvPr/>
        </p:nvSpPr>
        <p:spPr>
          <a:xfrm>
            <a:off x="4910618" y="1405056"/>
            <a:ext cx="2183409" cy="4761568"/>
          </a:xfrm>
          <a:prstGeom prst="round2Diag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kk-KZ" sz="1200" dirty="0">
                <a:effectLst/>
                <a:latin typeface="Times New Roman" panose="02020603050405020304" pitchFamily="18" charset="0"/>
                <a:ea typeface="Times New Roman" panose="02020603050405020304" pitchFamily="18" charset="0"/>
              </a:rPr>
              <a:t>Гуманистік психология аясында тұлға ішілік дау-дамайдың басқа теориясы ұсынылады.  К. Роджерс (1994) бойынша дау-дамайдың негізінде тұлғада саналы, бірақ тіршілік ету барысында ол </a:t>
            </a:r>
            <a:r>
              <a:rPr lang="kk-KZ" sz="1200" dirty="0" err="1">
                <a:effectLst/>
                <a:latin typeface="Times New Roman" panose="02020603050405020304" pitchFamily="18" charset="0"/>
                <a:ea typeface="Times New Roman" panose="02020603050405020304" pitchFamily="18" charset="0"/>
              </a:rPr>
              <a:t>меңгеоген</a:t>
            </a:r>
            <a:r>
              <a:rPr lang="kk-KZ" sz="1200" dirty="0">
                <a:effectLst/>
                <a:latin typeface="Times New Roman" panose="02020603050405020304" pitchFamily="18" charset="0"/>
                <a:ea typeface="Times New Roman" panose="02020603050405020304" pitchFamily="18" charset="0"/>
              </a:rPr>
              <a:t> жалған және саналы түрде </a:t>
            </a:r>
            <a:r>
              <a:rPr lang="kk-KZ" sz="1200" dirty="0" err="1">
                <a:effectLst/>
                <a:latin typeface="Times New Roman" panose="02020603050405020304" pitchFamily="18" charset="0"/>
                <a:ea typeface="Times New Roman" panose="02020603050405020304" pitchFamily="18" charset="0"/>
              </a:rPr>
              <a:t>меңгерілмейтін</a:t>
            </a:r>
            <a:r>
              <a:rPr lang="kk-KZ" sz="1200" dirty="0">
                <a:effectLst/>
                <a:latin typeface="Times New Roman" panose="02020603050405020304" pitchFamily="18" charset="0"/>
                <a:ea typeface="Times New Roman" panose="02020603050405020304" pitchFamily="18" charset="0"/>
              </a:rPr>
              <a:t> деңгейдегі өзіндік бағалау арасында пайда болатын қайшылық жатыр. Аталмыш бағыттың </a:t>
            </a:r>
            <a:r>
              <a:rPr lang="kk-KZ" sz="1200" dirty="0" err="1">
                <a:effectLst/>
                <a:latin typeface="Times New Roman" panose="02020603050405020304" pitchFamily="18" charset="0"/>
                <a:ea typeface="Times New Roman" panose="02020603050405020304" pitchFamily="18" charset="0"/>
              </a:rPr>
              <a:t>екіші</a:t>
            </a:r>
            <a:r>
              <a:rPr lang="kk-KZ" sz="1200" dirty="0">
                <a:effectLst/>
                <a:latin typeface="Times New Roman" panose="02020603050405020304" pitchFamily="18" charset="0"/>
                <a:ea typeface="Times New Roman" panose="02020603050405020304" pitchFamily="18" charset="0"/>
              </a:rPr>
              <a:t> бір өкілі </a:t>
            </a:r>
            <a:r>
              <a:rPr lang="kk-KZ" sz="1200" dirty="0" err="1">
                <a:effectLst/>
                <a:latin typeface="Times New Roman" panose="02020603050405020304" pitchFamily="18" charset="0"/>
                <a:ea typeface="Times New Roman" panose="02020603050405020304" pitchFamily="18" charset="0"/>
              </a:rPr>
              <a:t>А.Маслоу</a:t>
            </a:r>
            <a:r>
              <a:rPr lang="kk-KZ" sz="1200" dirty="0">
                <a:effectLst/>
                <a:latin typeface="Times New Roman" panose="02020603050405020304" pitchFamily="18" charset="0"/>
                <a:ea typeface="Times New Roman" panose="02020603050405020304" pitchFamily="18" charset="0"/>
              </a:rPr>
              <a:t>, тұлға ішілік дау-дамайдың мәнін адамның өздігінен маңызды етіп (1965)  жүзеге аспаған қажеттілігі ретінде қарастырады.</a:t>
            </a:r>
            <a:endParaRPr lang="ru-RU" sz="1200" dirty="0">
              <a:effectLst/>
              <a:latin typeface="Times New Roman" panose="02020603050405020304" pitchFamily="18" charset="0"/>
              <a:ea typeface="Times New Roman" panose="02020603050405020304" pitchFamily="18" charset="0"/>
            </a:endParaRPr>
          </a:p>
        </p:txBody>
      </p:sp>
      <p:sp>
        <p:nvSpPr>
          <p:cNvPr id="6" name="Прямоугольник: скругленные противолежащие углы 5">
            <a:extLst>
              <a:ext uri="{FF2B5EF4-FFF2-40B4-BE49-F238E27FC236}">
                <a16:creationId xmlns="" xmlns:a16="http://schemas.microsoft.com/office/drawing/2014/main" id="{7D256D20-5D18-4673-9B82-25629ACD8530}"/>
              </a:ext>
            </a:extLst>
          </p:cNvPr>
          <p:cNvSpPr/>
          <p:nvPr/>
        </p:nvSpPr>
        <p:spPr>
          <a:xfrm>
            <a:off x="7204800" y="1405057"/>
            <a:ext cx="2183409" cy="4750416"/>
          </a:xfrm>
          <a:prstGeom prst="round2Diag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kk-KZ" sz="1400" dirty="0" err="1">
                <a:effectLst/>
                <a:latin typeface="Times New Roman" panose="02020603050405020304" pitchFamily="18" charset="0"/>
                <a:ea typeface="Times New Roman" panose="02020603050405020304" pitchFamily="18" charset="0"/>
              </a:rPr>
              <a:t>К.Левин</a:t>
            </a:r>
            <a:r>
              <a:rPr lang="kk-KZ" sz="1400" dirty="0">
                <a:effectLst/>
                <a:latin typeface="Times New Roman" panose="02020603050405020304" pitchFamily="18" charset="0"/>
                <a:ea typeface="Times New Roman" panose="02020603050405020304" pitchFamily="18" charset="0"/>
              </a:rPr>
              <a:t> бойынша, тұлға  ішілік дау-дамай бұл субъектіге бір мезетте бірдей мөлшердегі қарама-қарсы бағытталған күштер әрекет етеді де, субъект жағымды мен жағымсыз бағыттар арасында жағымсыз бен жағымсыз бағыттар арасында таңдау жасауға мәжбүр болатын жағдаят (1926).</a:t>
            </a:r>
            <a:endParaRPr lang="ru-RU" sz="1400" dirty="0">
              <a:effectLst/>
              <a:latin typeface="Times New Roman" panose="02020603050405020304" pitchFamily="18" charset="0"/>
              <a:ea typeface="Times New Roman" panose="02020603050405020304" pitchFamily="18" charset="0"/>
            </a:endParaRPr>
          </a:p>
        </p:txBody>
      </p:sp>
      <p:sp>
        <p:nvSpPr>
          <p:cNvPr id="7" name="Прямоугольник: скругленные противолежащие углы 6">
            <a:extLst>
              <a:ext uri="{FF2B5EF4-FFF2-40B4-BE49-F238E27FC236}">
                <a16:creationId xmlns="" xmlns:a16="http://schemas.microsoft.com/office/drawing/2014/main" id="{67FD6A14-D972-465B-BDF1-54CA494BBFA1}"/>
              </a:ext>
            </a:extLst>
          </p:cNvPr>
          <p:cNvSpPr/>
          <p:nvPr/>
        </p:nvSpPr>
        <p:spPr>
          <a:xfrm>
            <a:off x="9487832" y="1382755"/>
            <a:ext cx="2183409" cy="4750416"/>
          </a:xfrm>
          <a:prstGeom prst="round2Diag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kk-KZ" sz="1400" dirty="0">
                <a:effectLst/>
                <a:latin typeface="Times New Roman" panose="02020603050405020304" pitchFamily="18" charset="0"/>
                <a:ea typeface="Times New Roman" panose="02020603050405020304" pitchFamily="18" charset="0"/>
              </a:rPr>
              <a:t>Тұлға  ішілік дау-дамайдың мәні </a:t>
            </a:r>
            <a:r>
              <a:rPr lang="kk-KZ" sz="1400" dirty="0" err="1">
                <a:effectLst/>
                <a:latin typeface="Times New Roman" panose="02020603050405020304" pitchFamily="18" charset="0"/>
                <a:ea typeface="Times New Roman" panose="02020603050405020304" pitchFamily="18" charset="0"/>
              </a:rPr>
              <a:t>логотерапияның</a:t>
            </a:r>
            <a:r>
              <a:rPr lang="kk-KZ" sz="1400" dirty="0">
                <a:effectLst/>
                <a:latin typeface="Times New Roman" panose="02020603050405020304" pitchFamily="18" charset="0"/>
                <a:ea typeface="Times New Roman" panose="02020603050405020304" pitchFamily="18" charset="0"/>
              </a:rPr>
              <a:t> негізін салушы </a:t>
            </a:r>
            <a:r>
              <a:rPr lang="kk-KZ" sz="1400" dirty="0" err="1">
                <a:effectLst/>
                <a:latin typeface="Times New Roman" panose="02020603050405020304" pitchFamily="18" charset="0"/>
                <a:ea typeface="Times New Roman" panose="02020603050405020304" pitchFamily="18" charset="0"/>
              </a:rPr>
              <a:t>Ф.Франклдің</a:t>
            </a:r>
            <a:r>
              <a:rPr lang="kk-KZ" sz="1400" dirty="0">
                <a:effectLst/>
                <a:latin typeface="Times New Roman" panose="02020603050405020304" pitchFamily="18" charset="0"/>
                <a:ea typeface="Times New Roman" panose="02020603050405020304" pitchFamily="18" charset="0"/>
              </a:rPr>
              <a:t> пікірінше, өмірдің мәнін жоғалту болып табылады (1969).</a:t>
            </a:r>
            <a:endParaRPr lang="ru-RU" sz="1400" dirty="0"/>
          </a:p>
        </p:txBody>
      </p:sp>
      <p:sp>
        <p:nvSpPr>
          <p:cNvPr id="8" name="Стрелка: вниз 7">
            <a:extLst>
              <a:ext uri="{FF2B5EF4-FFF2-40B4-BE49-F238E27FC236}">
                <a16:creationId xmlns="" xmlns:a16="http://schemas.microsoft.com/office/drawing/2014/main" id="{09925191-F6DD-499A-AF66-FB735995CDB2}"/>
              </a:ext>
            </a:extLst>
          </p:cNvPr>
          <p:cNvSpPr/>
          <p:nvPr/>
        </p:nvSpPr>
        <p:spPr>
          <a:xfrm>
            <a:off x="3929307" y="6322743"/>
            <a:ext cx="4367197" cy="27878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 xmlns:p14="http://schemas.microsoft.com/office/powerpoint/2010/main" val="383642830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скругленные противолежащие углы 1">
            <a:extLst>
              <a:ext uri="{FF2B5EF4-FFF2-40B4-BE49-F238E27FC236}">
                <a16:creationId xmlns="" xmlns:a16="http://schemas.microsoft.com/office/drawing/2014/main" id="{C3D5D16C-F1A4-4BA1-BF48-34D2E48C1D30}"/>
              </a:ext>
            </a:extLst>
          </p:cNvPr>
          <p:cNvSpPr/>
          <p:nvPr/>
        </p:nvSpPr>
        <p:spPr>
          <a:xfrm>
            <a:off x="501807" y="535259"/>
            <a:ext cx="2018370" cy="5597912"/>
          </a:xfrm>
          <a:prstGeom prst="round2Diag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kk-KZ" sz="1400" dirty="0" err="1">
                <a:effectLst/>
                <a:latin typeface="Times New Roman" panose="02020603050405020304" pitchFamily="18" charset="0"/>
                <a:ea typeface="Times New Roman" panose="02020603050405020304" pitchFamily="18" charset="0"/>
              </a:rPr>
              <a:t>Когнитивті</a:t>
            </a:r>
            <a:r>
              <a:rPr lang="kk-KZ" sz="1400" dirty="0">
                <a:effectLst/>
                <a:latin typeface="Times New Roman" panose="02020603050405020304" pitchFamily="18" charset="0"/>
                <a:ea typeface="Times New Roman" panose="02020603050405020304" pitchFamily="18" charset="0"/>
              </a:rPr>
              <a:t> психология тұлға  ішілік дау-дамайды </a:t>
            </a:r>
            <a:r>
              <a:rPr lang="kk-KZ" sz="1400" dirty="0" err="1">
                <a:effectLst/>
                <a:latin typeface="Times New Roman" panose="02020603050405020304" pitchFamily="18" charset="0"/>
                <a:ea typeface="Times New Roman" panose="02020603050405020304" pitchFamily="18" charset="0"/>
              </a:rPr>
              <a:t>когнитивті</a:t>
            </a:r>
            <a:r>
              <a:rPr lang="kk-KZ" sz="1400" dirty="0">
                <a:effectLst/>
                <a:latin typeface="Times New Roman" panose="02020603050405020304" pitchFamily="18" charset="0"/>
                <a:ea typeface="Times New Roman" panose="02020603050405020304" pitchFamily="18" charset="0"/>
              </a:rPr>
              <a:t> диссонанс арқылы қарастырады (</a:t>
            </a:r>
            <a:r>
              <a:rPr lang="kk-KZ" sz="1400" dirty="0" err="1">
                <a:effectLst/>
                <a:latin typeface="Times New Roman" panose="02020603050405020304" pitchFamily="18" charset="0"/>
                <a:ea typeface="Times New Roman" panose="02020603050405020304" pitchFamily="18" charset="0"/>
              </a:rPr>
              <a:t>Фестингер</a:t>
            </a:r>
            <a:r>
              <a:rPr lang="kk-KZ" sz="1400" dirty="0">
                <a:effectLst/>
                <a:latin typeface="Times New Roman" panose="02020603050405020304" pitchFamily="18" charset="0"/>
                <a:ea typeface="Times New Roman" panose="02020603050405020304" pitchFamily="18" charset="0"/>
              </a:rPr>
              <a:t>, 1967). Диссонанс- білім мен мінез-құлықтың сәйкессіздігі немесе екі білімнің үйлеспеу жағдаяттарында пайда болатын жағымсыз күй. Субъективті </a:t>
            </a:r>
            <a:r>
              <a:rPr lang="kk-KZ" sz="1400" dirty="0" err="1">
                <a:effectLst/>
                <a:latin typeface="Times New Roman" panose="02020603050405020304" pitchFamily="18" charset="0"/>
                <a:ea typeface="Times New Roman" panose="02020603050405020304" pitchFamily="18" charset="0"/>
              </a:rPr>
              <a:t>когнитивті</a:t>
            </a:r>
            <a:r>
              <a:rPr lang="kk-KZ" sz="1400" dirty="0">
                <a:effectLst/>
                <a:latin typeface="Times New Roman" panose="02020603050405020304" pitchFamily="18" charset="0"/>
                <a:ea typeface="Times New Roman" panose="02020603050405020304" pitchFamily="18" charset="0"/>
              </a:rPr>
              <a:t> диссонанс жайсыздық ретінде бастан өтеді. Сондықтан тұлға оны жоюға тырысады.</a:t>
            </a:r>
            <a:endParaRPr lang="ru-RU" sz="1400" dirty="0">
              <a:effectLst/>
              <a:latin typeface="Times New Roman" panose="02020603050405020304" pitchFamily="18" charset="0"/>
              <a:ea typeface="Times New Roman" panose="02020603050405020304" pitchFamily="18" charset="0"/>
            </a:endParaRPr>
          </a:p>
        </p:txBody>
      </p:sp>
      <p:sp>
        <p:nvSpPr>
          <p:cNvPr id="3" name="Прямоугольник: скругленные противолежащие углы 2">
            <a:extLst>
              <a:ext uri="{FF2B5EF4-FFF2-40B4-BE49-F238E27FC236}">
                <a16:creationId xmlns="" xmlns:a16="http://schemas.microsoft.com/office/drawing/2014/main" id="{852C14B8-7C66-4B1C-B979-F0AECCF6A7FF}"/>
              </a:ext>
            </a:extLst>
          </p:cNvPr>
          <p:cNvSpPr/>
          <p:nvPr/>
        </p:nvSpPr>
        <p:spPr>
          <a:xfrm>
            <a:off x="2691166" y="551986"/>
            <a:ext cx="2018370" cy="5503126"/>
          </a:xfrm>
          <a:prstGeom prst="round2Diag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kk-KZ" sz="1400" dirty="0">
                <a:effectLst/>
                <a:latin typeface="Times New Roman" panose="02020603050405020304" pitchFamily="18" charset="0"/>
                <a:ea typeface="Times New Roman" panose="02020603050405020304" pitchFamily="18" charset="0"/>
              </a:rPr>
              <a:t>Бихевиоризм аясында тұлға ішілік дау әдет, қате тәрбие </a:t>
            </a:r>
            <a:r>
              <a:rPr lang="kk-KZ" sz="1400" dirty="0" err="1">
                <a:effectLst/>
                <a:latin typeface="Times New Roman" panose="02020603050405020304" pitchFamily="18" charset="0"/>
                <a:ea typeface="Times New Roman" panose="02020603050405020304" pitchFamily="18" charset="0"/>
              </a:rPr>
              <a:t>нәтижесіретінде</a:t>
            </a:r>
            <a:r>
              <a:rPr lang="kk-KZ" sz="1400" dirty="0">
                <a:effectLst/>
                <a:latin typeface="Times New Roman" panose="02020603050405020304" pitchFamily="18" charset="0"/>
                <a:ea typeface="Times New Roman" panose="02020603050405020304" pitchFamily="18" charset="0"/>
              </a:rPr>
              <a:t> түсіндіріледі (</a:t>
            </a:r>
            <a:r>
              <a:rPr lang="kk-KZ" sz="1400" dirty="0" err="1">
                <a:effectLst/>
                <a:latin typeface="Times New Roman" panose="02020603050405020304" pitchFamily="18" charset="0"/>
                <a:ea typeface="Times New Roman" panose="02020603050405020304" pitchFamily="18" charset="0"/>
              </a:rPr>
              <a:t>Скинер</a:t>
            </a:r>
            <a:r>
              <a:rPr lang="kk-KZ" sz="1400" dirty="0">
                <a:effectLst/>
                <a:latin typeface="Times New Roman" panose="02020603050405020304" pitchFamily="18" charset="0"/>
                <a:ea typeface="Times New Roman" panose="02020603050405020304" pitchFamily="18" charset="0"/>
              </a:rPr>
              <a:t>, 1986). </a:t>
            </a:r>
            <a:r>
              <a:rPr lang="kk-KZ" sz="1400" dirty="0" err="1">
                <a:effectLst/>
                <a:latin typeface="Times New Roman" panose="02020603050405020304" pitchFamily="18" charset="0"/>
                <a:ea typeface="Times New Roman" panose="02020603050405020304" pitchFamily="18" charset="0"/>
              </a:rPr>
              <a:t>Необихевиористер</a:t>
            </a:r>
            <a:r>
              <a:rPr lang="kk-KZ" sz="1400" dirty="0">
                <a:effectLst/>
                <a:latin typeface="Times New Roman" panose="02020603050405020304" pitchFamily="18" charset="0"/>
                <a:ea typeface="Times New Roman" panose="02020603050405020304" pitchFamily="18" charset="0"/>
              </a:rPr>
              <a:t> </a:t>
            </a:r>
            <a:r>
              <a:rPr lang="kk-KZ" sz="1400" dirty="0" err="1">
                <a:effectLst/>
                <a:latin typeface="Times New Roman" panose="02020603050405020304" pitchFamily="18" charset="0"/>
                <a:ea typeface="Times New Roman" panose="02020603050405020304" pitchFamily="18" charset="0"/>
              </a:rPr>
              <a:t>Н.Миллер</a:t>
            </a:r>
            <a:r>
              <a:rPr lang="kk-KZ" sz="1400" dirty="0">
                <a:effectLst/>
                <a:latin typeface="Times New Roman" panose="02020603050405020304" pitchFamily="18" charset="0"/>
                <a:ea typeface="Times New Roman" panose="02020603050405020304" pitchFamily="18" charset="0"/>
              </a:rPr>
              <a:t> мен </a:t>
            </a:r>
            <a:r>
              <a:rPr lang="kk-KZ" sz="1400" dirty="0" err="1">
                <a:effectLst/>
                <a:latin typeface="Times New Roman" panose="02020603050405020304" pitchFamily="18" charset="0"/>
                <a:ea typeface="Times New Roman" panose="02020603050405020304" pitchFamily="18" charset="0"/>
              </a:rPr>
              <a:t>Дж.Доллардтың</a:t>
            </a:r>
            <a:r>
              <a:rPr lang="kk-KZ" sz="1400" dirty="0">
                <a:effectLst/>
                <a:latin typeface="Times New Roman" panose="02020603050405020304" pitchFamily="18" charset="0"/>
                <a:ea typeface="Times New Roman" panose="02020603050405020304" pitchFamily="18" charset="0"/>
              </a:rPr>
              <a:t> (1941) еңбектерінде дау-дамай  фрустрация, яғни кедергіге кері әсер ретінде анықталады.</a:t>
            </a:r>
            <a:endParaRPr lang="ru-RU" sz="1400" dirty="0">
              <a:effectLst/>
              <a:latin typeface="Times New Roman" panose="02020603050405020304" pitchFamily="18" charset="0"/>
              <a:ea typeface="Times New Roman" panose="02020603050405020304" pitchFamily="18" charset="0"/>
            </a:endParaRPr>
          </a:p>
        </p:txBody>
      </p:sp>
      <p:sp>
        <p:nvSpPr>
          <p:cNvPr id="4" name="Прямоугольник: скругленные противолежащие углы 3">
            <a:extLst>
              <a:ext uri="{FF2B5EF4-FFF2-40B4-BE49-F238E27FC236}">
                <a16:creationId xmlns="" xmlns:a16="http://schemas.microsoft.com/office/drawing/2014/main" id="{F9491937-ED2F-4D81-817B-BF63158BE21A}"/>
              </a:ext>
            </a:extLst>
          </p:cNvPr>
          <p:cNvSpPr/>
          <p:nvPr/>
        </p:nvSpPr>
        <p:spPr>
          <a:xfrm>
            <a:off x="4936272" y="535258"/>
            <a:ext cx="2018369" cy="5503125"/>
          </a:xfrm>
          <a:prstGeom prst="round2Diag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kk-KZ" sz="1400">
                <a:effectLst/>
                <a:latin typeface="Times New Roman" panose="02020603050405020304" pitchFamily="18" charset="0"/>
                <a:ea typeface="Times New Roman" panose="02020603050405020304" pitchFamily="18" charset="0"/>
              </a:rPr>
              <a:t>Интеракционизм тұлға ішілік дау-дамайды талдау кезінде оның рөлдер дауы ретіндегі түсініктеріне сүйенеді (Голднер, 1955).</a:t>
            </a:r>
            <a:endParaRPr lang="ru-RU" sz="1400">
              <a:effectLst/>
              <a:latin typeface="Times New Roman" panose="02020603050405020304" pitchFamily="18" charset="0"/>
              <a:ea typeface="Times New Roman" panose="02020603050405020304" pitchFamily="18" charset="0"/>
            </a:endParaRPr>
          </a:p>
        </p:txBody>
      </p:sp>
      <p:sp>
        <p:nvSpPr>
          <p:cNvPr id="5" name="Прямоугольник: скругленные противолежащие углы 4">
            <a:extLst>
              <a:ext uri="{FF2B5EF4-FFF2-40B4-BE49-F238E27FC236}">
                <a16:creationId xmlns="" xmlns:a16="http://schemas.microsoft.com/office/drawing/2014/main" id="{A9A73CBE-F7D1-4A34-8663-3FF3C8E70532}"/>
              </a:ext>
            </a:extLst>
          </p:cNvPr>
          <p:cNvSpPr/>
          <p:nvPr/>
        </p:nvSpPr>
        <p:spPr>
          <a:xfrm>
            <a:off x="9500834" y="551985"/>
            <a:ext cx="2226521" cy="5564457"/>
          </a:xfrm>
          <a:prstGeom prst="round2Diag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kk-KZ" sz="1200" dirty="0">
                <a:effectLst/>
                <a:latin typeface="Times New Roman" panose="02020603050405020304" pitchFamily="18" charset="0"/>
                <a:ea typeface="Times New Roman" panose="02020603050405020304" pitchFamily="18" charset="0"/>
              </a:rPr>
              <a:t>ТМД елдерінің психологтардың арасында ішкі дау-дамайларды алғашқы боп зерттегендердің бірі </a:t>
            </a:r>
            <a:r>
              <a:rPr lang="kk-KZ" sz="1200" dirty="0" err="1">
                <a:effectLst/>
                <a:latin typeface="Times New Roman" panose="02020603050405020304" pitchFamily="18" charset="0"/>
                <a:ea typeface="Times New Roman" panose="02020603050405020304" pitchFamily="18" charset="0"/>
              </a:rPr>
              <a:t>А.Лурия</a:t>
            </a:r>
            <a:r>
              <a:rPr lang="kk-KZ" sz="1200" dirty="0">
                <a:effectLst/>
                <a:latin typeface="Times New Roman" panose="02020603050405020304" pitchFamily="18" charset="0"/>
                <a:ea typeface="Times New Roman" panose="02020603050405020304" pitchFamily="18" charset="0"/>
              </a:rPr>
              <a:t>(1930) болды. Тұлға ішілік дау-дамай ретінде ол жеке адамның мінез-құлқында екі күшті, бірақ  қарама-қарсы  бағыттағы </a:t>
            </a:r>
            <a:r>
              <a:rPr lang="kk-KZ" sz="1200" dirty="0" err="1">
                <a:effectLst/>
                <a:latin typeface="Times New Roman" panose="02020603050405020304" pitchFamily="18" charset="0"/>
                <a:ea typeface="Times New Roman" panose="02020603050405020304" pitchFamily="18" charset="0"/>
              </a:rPr>
              <a:t>қақтыгысып</a:t>
            </a:r>
            <a:r>
              <a:rPr lang="kk-KZ" sz="1200" dirty="0">
                <a:effectLst/>
                <a:latin typeface="Times New Roman" panose="02020603050405020304" pitchFamily="18" charset="0"/>
                <a:ea typeface="Times New Roman" panose="02020603050405020304" pitchFamily="18" charset="0"/>
              </a:rPr>
              <a:t> қалатын жағдаятты түсінді.</a:t>
            </a:r>
            <a:endParaRPr lang="ru-RU" sz="1200" dirty="0">
              <a:effectLst/>
              <a:latin typeface="Times New Roman" panose="02020603050405020304" pitchFamily="18" charset="0"/>
              <a:ea typeface="Times New Roman" panose="02020603050405020304" pitchFamily="18" charset="0"/>
            </a:endParaRPr>
          </a:p>
          <a:p>
            <a:pPr algn="ctr"/>
            <a:r>
              <a:rPr lang="kk-KZ" sz="1200" dirty="0">
                <a:effectLst/>
                <a:latin typeface="Times New Roman" panose="02020603050405020304" pitchFamily="18" charset="0"/>
                <a:ea typeface="Times New Roman" panose="02020603050405020304" pitchFamily="18" charset="0"/>
              </a:rPr>
              <a:t>Тұлға ішілік дау-дамай теориясын дамытуға психологтар </a:t>
            </a:r>
            <a:r>
              <a:rPr lang="kk-KZ" sz="1200" dirty="0" err="1">
                <a:effectLst/>
                <a:latin typeface="Times New Roman" panose="02020603050405020304" pitchFamily="18" charset="0"/>
                <a:ea typeface="Times New Roman" panose="02020603050405020304" pitchFamily="18" charset="0"/>
              </a:rPr>
              <a:t>С.Мерлин</a:t>
            </a:r>
            <a:r>
              <a:rPr lang="kk-KZ" sz="1200" dirty="0">
                <a:effectLst/>
                <a:latin typeface="Times New Roman" panose="02020603050405020304" pitchFamily="18" charset="0"/>
                <a:ea typeface="Times New Roman" panose="02020603050405020304" pitchFamily="18" charset="0"/>
              </a:rPr>
              <a:t> (1951), </a:t>
            </a:r>
            <a:r>
              <a:rPr lang="kk-KZ" sz="1200" dirty="0" err="1">
                <a:effectLst/>
                <a:latin typeface="Times New Roman" panose="02020603050405020304" pitchFamily="18" charset="0"/>
                <a:ea typeface="Times New Roman" panose="02020603050405020304" pitchFamily="18" charset="0"/>
              </a:rPr>
              <a:t>В.Мясищев</a:t>
            </a:r>
            <a:r>
              <a:rPr lang="kk-KZ" sz="1200" dirty="0">
                <a:effectLst/>
                <a:latin typeface="Times New Roman" panose="02020603050405020304" pitchFamily="18" charset="0"/>
                <a:ea typeface="Times New Roman" panose="02020603050405020304" pitchFamily="18" charset="0"/>
              </a:rPr>
              <a:t> (1960), </a:t>
            </a:r>
            <a:r>
              <a:rPr lang="kk-KZ" sz="1200" dirty="0" err="1">
                <a:effectLst/>
                <a:latin typeface="Times New Roman" panose="02020603050405020304" pitchFamily="18" charset="0"/>
                <a:ea typeface="Times New Roman" panose="02020603050405020304" pitchFamily="18" charset="0"/>
              </a:rPr>
              <a:t>Н.Левитов</a:t>
            </a:r>
            <a:r>
              <a:rPr lang="kk-KZ" sz="1200" dirty="0">
                <a:effectLst/>
                <a:latin typeface="Times New Roman" panose="02020603050405020304" pitchFamily="18" charset="0"/>
                <a:ea typeface="Times New Roman" panose="02020603050405020304" pitchFamily="18" charset="0"/>
              </a:rPr>
              <a:t> (1964), </a:t>
            </a:r>
            <a:r>
              <a:rPr lang="kk-KZ" sz="1200" dirty="0" err="1">
                <a:effectLst/>
                <a:latin typeface="Times New Roman" panose="02020603050405020304" pitchFamily="18" charset="0"/>
                <a:ea typeface="Times New Roman" panose="02020603050405020304" pitchFamily="18" charset="0"/>
              </a:rPr>
              <a:t>Л.Славина</a:t>
            </a:r>
            <a:r>
              <a:rPr lang="kk-KZ" sz="1200" dirty="0">
                <a:effectLst/>
                <a:latin typeface="Times New Roman" panose="02020603050405020304" pitchFamily="18" charset="0"/>
                <a:ea typeface="Times New Roman" panose="02020603050405020304" pitchFamily="18" charset="0"/>
              </a:rPr>
              <a:t> (1966) елеулі үлес қосты. В Мерлин тұлға ішілік дау-дамайды «тұлғаның терең және басты түрткілері мен </a:t>
            </a:r>
            <a:r>
              <a:rPr lang="kk-KZ" sz="1200" dirty="0" err="1">
                <a:effectLst/>
                <a:latin typeface="Times New Roman" panose="02020603050405020304" pitchFamily="18" charset="0"/>
                <a:ea typeface="Times New Roman" panose="02020603050405020304" pitchFamily="18" charset="0"/>
              </a:rPr>
              <a:t>қатынасытарын</a:t>
            </a:r>
            <a:r>
              <a:rPr lang="kk-KZ" sz="1200" dirty="0">
                <a:effectLst/>
                <a:latin typeface="Times New Roman" panose="02020603050405020304" pitchFamily="18" charset="0"/>
                <a:ea typeface="Times New Roman" panose="02020603050405020304" pitchFamily="18" charset="0"/>
              </a:rPr>
              <a:t> қанағаттандырмау нәтижесі» ретінде қарастырады.</a:t>
            </a:r>
            <a:endParaRPr lang="ru-RU" sz="1200" dirty="0">
              <a:effectLst/>
              <a:latin typeface="Times New Roman" panose="02020603050405020304" pitchFamily="18" charset="0"/>
              <a:ea typeface="Times New Roman" panose="02020603050405020304" pitchFamily="18" charset="0"/>
            </a:endParaRPr>
          </a:p>
        </p:txBody>
      </p:sp>
      <p:sp>
        <p:nvSpPr>
          <p:cNvPr id="6" name="Прямоугольник: скругленные противолежащие углы 5">
            <a:extLst>
              <a:ext uri="{FF2B5EF4-FFF2-40B4-BE49-F238E27FC236}">
                <a16:creationId xmlns="" xmlns:a16="http://schemas.microsoft.com/office/drawing/2014/main" id="{8AC352B5-AAD4-46D7-8F01-99A20746AE0F}"/>
              </a:ext>
            </a:extLst>
          </p:cNvPr>
          <p:cNvSpPr/>
          <p:nvPr/>
        </p:nvSpPr>
        <p:spPr>
          <a:xfrm>
            <a:off x="7125631" y="535258"/>
            <a:ext cx="2185629" cy="5581185"/>
          </a:xfrm>
          <a:prstGeom prst="round2Diag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kk-KZ" sz="1400">
                <a:effectLst/>
                <a:latin typeface="Times New Roman" panose="02020603050405020304" pitchFamily="18" charset="0"/>
                <a:ea typeface="Times New Roman" panose="02020603050405020304" pitchFamily="18" charset="0"/>
              </a:rPr>
              <a:t>Психосинтез тұжырымдамасының негізін слушы Р.Ассаджоли (1994) тұлға ішілік дауін тұлға ішінде «Мен» тұтастығын төмендететін өткір қайшылқтардың болуынан көреді.</a:t>
            </a:r>
            <a:endParaRPr lang="ru-RU" sz="1400">
              <a:effectLst/>
              <a:latin typeface="Times New Roman" panose="02020603050405020304" pitchFamily="18" charset="0"/>
              <a:ea typeface="Times New Roman" panose="02020603050405020304" pitchFamily="18" charset="0"/>
            </a:endParaRPr>
          </a:p>
        </p:txBody>
      </p:sp>
    </p:spTree>
    <p:extLst>
      <p:ext uri="{BB962C8B-B14F-4D97-AF65-F5344CB8AC3E}">
        <p14:creationId xmlns="" xmlns:p14="http://schemas.microsoft.com/office/powerpoint/2010/main" val="51953610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Схема 1">
            <a:extLst>
              <a:ext uri="{FF2B5EF4-FFF2-40B4-BE49-F238E27FC236}">
                <a16:creationId xmlns="" xmlns:a16="http://schemas.microsoft.com/office/drawing/2014/main" id="{6799CD8C-8C6E-4ACA-910D-E3A0FC136503}"/>
              </a:ext>
            </a:extLst>
          </p:cNvPr>
          <p:cNvGraphicFramePr/>
          <p:nvPr>
            <p:extLst>
              <p:ext uri="{D42A27DB-BD31-4B8C-83A1-F6EECF244321}">
                <p14:modId xmlns="" xmlns:p14="http://schemas.microsoft.com/office/powerpoint/2010/main" val="701802737"/>
              </p:ext>
            </p:extLst>
          </p:nvPr>
        </p:nvGraphicFramePr>
        <p:xfrm>
          <a:off x="747132" y="167268"/>
          <a:ext cx="11117766" cy="669073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extBox 2">
            <a:extLst>
              <a:ext uri="{FF2B5EF4-FFF2-40B4-BE49-F238E27FC236}">
                <a16:creationId xmlns="" xmlns:a16="http://schemas.microsoft.com/office/drawing/2014/main" id="{EDB5D85E-8A8D-4B09-93DC-3F954D95FF56}"/>
              </a:ext>
            </a:extLst>
          </p:cNvPr>
          <p:cNvSpPr txBox="1"/>
          <p:nvPr/>
        </p:nvSpPr>
        <p:spPr>
          <a:xfrm>
            <a:off x="6857999" y="4059043"/>
            <a:ext cx="3590693" cy="954107"/>
          </a:xfrm>
          <a:prstGeom prst="rect">
            <a:avLst/>
          </a:prstGeom>
          <a:noFill/>
        </p:spPr>
        <p:txBody>
          <a:bodyPr wrap="square" rtlCol="0">
            <a:spAutoFit/>
          </a:bodyPr>
          <a:lstStyle/>
          <a:p>
            <a:r>
              <a:rPr lang="kk-KZ" sz="1400" dirty="0">
                <a:effectLst/>
                <a:latin typeface="Times New Roman" panose="02020603050405020304" pitchFamily="18" charset="0"/>
                <a:ea typeface="Times New Roman" panose="02020603050405020304" pitchFamily="18" charset="0"/>
              </a:rPr>
              <a:t>Интеграциялық көрсеткіштер: бейімделулің қалыпты механизмінің бұзылуы; психологиялық </a:t>
            </a:r>
            <a:r>
              <a:rPr lang="kk-KZ" sz="1400" dirty="0" err="1">
                <a:effectLst/>
                <a:latin typeface="Times New Roman" panose="02020603050405020304" pitchFamily="18" charset="0"/>
                <a:ea typeface="Times New Roman" panose="02020603050405020304" pitchFamily="18" charset="0"/>
              </a:rPr>
              <a:t>стрестің</a:t>
            </a:r>
            <a:r>
              <a:rPr lang="kk-KZ" sz="1400" dirty="0">
                <a:effectLst/>
                <a:latin typeface="Times New Roman" panose="02020603050405020304" pitchFamily="18" charset="0"/>
                <a:ea typeface="Times New Roman" panose="02020603050405020304" pitchFamily="18" charset="0"/>
              </a:rPr>
              <a:t> күшеюі.</a:t>
            </a:r>
            <a:endParaRPr lang="ru-RU" sz="1400" dirty="0">
              <a:effectLst/>
              <a:latin typeface="Times New Roman" panose="02020603050405020304" pitchFamily="18" charset="0"/>
              <a:ea typeface="Times New Roman" panose="02020603050405020304" pitchFamily="18" charset="0"/>
            </a:endParaRPr>
          </a:p>
          <a:p>
            <a:endParaRPr lang="ru-RU" sz="1400" dirty="0"/>
          </a:p>
        </p:txBody>
      </p:sp>
    </p:spTree>
    <p:extLst>
      <p:ext uri="{BB962C8B-B14F-4D97-AF65-F5344CB8AC3E}">
        <p14:creationId xmlns="" xmlns:p14="http://schemas.microsoft.com/office/powerpoint/2010/main" val="15516887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E4172CEE-C66D-4CE8-BA0B-2B8B9420AAEA}"/>
              </a:ext>
            </a:extLst>
          </p:cNvPr>
          <p:cNvSpPr>
            <a:spLocks noGrp="1"/>
          </p:cNvSpPr>
          <p:nvPr>
            <p:ph type="title"/>
          </p:nvPr>
        </p:nvSpPr>
        <p:spPr>
          <a:xfrm>
            <a:off x="2106984" y="458376"/>
            <a:ext cx="9331036" cy="872548"/>
          </a:xfrm>
        </p:spPr>
        <p:txBody>
          <a:bodyPr/>
          <a:lstStyle/>
          <a:p>
            <a:r>
              <a:rPr lang="kk-KZ" sz="3500" b="1" dirty="0">
                <a:solidFill>
                  <a:srgbClr val="002060"/>
                </a:solidFill>
                <a:latin typeface="Times New Roman" panose="02020603050405020304" pitchFamily="18" charset="0"/>
                <a:cs typeface="Times New Roman" panose="02020603050405020304" pitchFamily="18" charset="0"/>
              </a:rPr>
              <a:t>ҚАРАСТЫРЫЛАТЫН СҰРАҚТАР</a:t>
            </a:r>
            <a:r>
              <a:rPr lang="kk-KZ" b="1" dirty="0">
                <a:solidFill>
                  <a:srgbClr val="002060"/>
                </a:solidFill>
                <a:latin typeface="+mn-lt"/>
              </a:rPr>
              <a:t>.</a:t>
            </a:r>
            <a:endParaRPr lang="ru-RU" b="1" dirty="0">
              <a:solidFill>
                <a:srgbClr val="002060"/>
              </a:solidFill>
              <a:latin typeface="+mn-lt"/>
            </a:endParaRPr>
          </a:p>
        </p:txBody>
      </p:sp>
      <p:grpSp>
        <p:nvGrpSpPr>
          <p:cNvPr id="3" name="Group 7">
            <a:extLst>
              <a:ext uri="{FF2B5EF4-FFF2-40B4-BE49-F238E27FC236}">
                <a16:creationId xmlns="" xmlns:a16="http://schemas.microsoft.com/office/drawing/2014/main" id="{365A2DB8-0969-4898-A2AF-794FC185BE8D}"/>
              </a:ext>
            </a:extLst>
          </p:cNvPr>
          <p:cNvGrpSpPr>
            <a:grpSpLocks/>
          </p:cNvGrpSpPr>
          <p:nvPr/>
        </p:nvGrpSpPr>
        <p:grpSpPr bwMode="auto">
          <a:xfrm>
            <a:off x="2038909" y="1644980"/>
            <a:ext cx="9810763" cy="830263"/>
            <a:chOff x="1248" y="1999"/>
            <a:chExt cx="6180" cy="523"/>
          </a:xfrm>
        </p:grpSpPr>
        <p:sp>
          <p:nvSpPr>
            <p:cNvPr id="11" name="Rectangle 9">
              <a:extLst>
                <a:ext uri="{FF2B5EF4-FFF2-40B4-BE49-F238E27FC236}">
                  <a16:creationId xmlns="" xmlns:a16="http://schemas.microsoft.com/office/drawing/2014/main" id="{F59B59F4-C52A-4989-BD2F-5347CF4C95C0}"/>
                </a:ext>
              </a:extLst>
            </p:cNvPr>
            <p:cNvSpPr>
              <a:spLocks noChangeArrowheads="1"/>
            </p:cNvSpPr>
            <p:nvPr/>
          </p:nvSpPr>
          <p:spPr bwMode="gray">
            <a:xfrm rot="3419336">
              <a:off x="1261" y="2017"/>
              <a:ext cx="302" cy="328"/>
            </a:xfrm>
            <a:prstGeom prst="rect">
              <a:avLst/>
            </a:prstGeom>
            <a:gradFill rotWithShape="1">
              <a:gsLst>
                <a:gs pos="0">
                  <a:srgbClr val="99CC00"/>
                </a:gs>
                <a:gs pos="100000">
                  <a:srgbClr val="99CC00">
                    <a:gamma/>
                    <a:shade val="46275"/>
                    <a:invGamma/>
                  </a:srgbClr>
                </a:gs>
              </a:gsLst>
              <a:lin ang="5400000" scaled="1"/>
            </a:gradFill>
            <a:ln w="9525">
              <a:miter lim="800000"/>
              <a:headEnd/>
              <a:tailEnd/>
            </a:ln>
            <a:effectLst/>
            <a:scene3d>
              <a:camera prst="legacyPerspectiveFront">
                <a:rot lat="0" lon="1500000" rev="0"/>
              </a:camera>
              <a:lightRig rig="legacyFlat4" dir="b"/>
            </a:scene3d>
            <a:sp3d extrusionH="430200" prstMaterial="legacyMatte">
              <a:bevelT w="13500" h="13500" prst="angle"/>
              <a:bevelB w="13500" h="13500" prst="angle"/>
              <a:extrusionClr>
                <a:srgbClr val="99CC00"/>
              </a:extrusionClr>
            </a:sp3d>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flatTx/>
            </a:bodyPr>
            <a:lstStyle/>
            <a:p>
              <a:endParaRPr lang="en-US"/>
            </a:p>
          </p:txBody>
        </p:sp>
        <p:sp>
          <p:nvSpPr>
            <p:cNvPr id="12" name="Text Box 10">
              <a:extLst>
                <a:ext uri="{FF2B5EF4-FFF2-40B4-BE49-F238E27FC236}">
                  <a16:creationId xmlns="" xmlns:a16="http://schemas.microsoft.com/office/drawing/2014/main" id="{1E8D681B-0481-4518-8A08-67643CB04761}"/>
                </a:ext>
              </a:extLst>
            </p:cNvPr>
            <p:cNvSpPr txBox="1">
              <a:spLocks noChangeArrowheads="1"/>
            </p:cNvSpPr>
            <p:nvPr/>
          </p:nvSpPr>
          <p:spPr bwMode="gray">
            <a:xfrm>
              <a:off x="1716" y="1999"/>
              <a:ext cx="5712" cy="52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square">
              <a:spAutoFit/>
            </a:bodyPr>
            <a:lstStyle/>
            <a:p>
              <a:r>
                <a:rPr lang="kk-KZ" sz="2400" dirty="0" smtClean="0">
                  <a:effectLst>
                    <a:outerShdw blurRad="38100" dist="38100" dir="2700000" algn="tl">
                      <a:srgbClr val="000000">
                        <a:alpha val="43137"/>
                      </a:srgbClr>
                    </a:outerShdw>
                  </a:effectLst>
                  <a:latin typeface="Times New Roman" pitchFamily="18" charset="0"/>
                  <a:cs typeface="Times New Roman" pitchFamily="18" charset="0"/>
                </a:rPr>
                <a:t> Фромм және басқа ғалымдар ұсынған жеке тұлға типтері.</a:t>
              </a:r>
              <a:endParaRPr lang="ru-RU" sz="2400" dirty="0" smtClean="0">
                <a:effectLst>
                  <a:outerShdw blurRad="38100" dist="38100" dir="2700000" algn="tl">
                    <a:srgbClr val="000000">
                      <a:alpha val="43137"/>
                    </a:srgbClr>
                  </a:outerShdw>
                </a:effectLst>
                <a:latin typeface="Times New Roman" pitchFamily="18" charset="0"/>
                <a:cs typeface="Times New Roman" pitchFamily="18" charset="0"/>
              </a:endParaRPr>
            </a:p>
            <a:p>
              <a:endParaRPr lang="ru-RU" sz="2400" dirty="0" smtClean="0">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13" name="Text Box 11">
              <a:extLst>
                <a:ext uri="{FF2B5EF4-FFF2-40B4-BE49-F238E27FC236}">
                  <a16:creationId xmlns="" xmlns:a16="http://schemas.microsoft.com/office/drawing/2014/main" id="{9B2AFEEB-2407-4E5F-9C06-522D2A5DB80D}"/>
                </a:ext>
              </a:extLst>
            </p:cNvPr>
            <p:cNvSpPr txBox="1">
              <a:spLocks noChangeArrowheads="1"/>
            </p:cNvSpPr>
            <p:nvPr/>
          </p:nvSpPr>
          <p:spPr bwMode="gray">
            <a:xfrm>
              <a:off x="1296" y="2044"/>
              <a:ext cx="223" cy="28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p>
              <a:r>
                <a:rPr lang="en-US" sz="2400" b="1">
                  <a:solidFill>
                    <a:srgbClr val="FFFFFF"/>
                  </a:solidFill>
                </a:rPr>
                <a:t>1</a:t>
              </a:r>
            </a:p>
          </p:txBody>
        </p:sp>
      </p:grpSp>
      <p:grpSp>
        <p:nvGrpSpPr>
          <p:cNvPr id="4" name="Group 12">
            <a:extLst>
              <a:ext uri="{FF2B5EF4-FFF2-40B4-BE49-F238E27FC236}">
                <a16:creationId xmlns="" xmlns:a16="http://schemas.microsoft.com/office/drawing/2014/main" id="{7DFF61E6-22C4-4368-833F-36AFBA60F677}"/>
              </a:ext>
            </a:extLst>
          </p:cNvPr>
          <p:cNvGrpSpPr>
            <a:grpSpLocks/>
          </p:cNvGrpSpPr>
          <p:nvPr/>
        </p:nvGrpSpPr>
        <p:grpSpPr bwMode="auto">
          <a:xfrm>
            <a:off x="2022526" y="3209394"/>
            <a:ext cx="7824115" cy="659327"/>
            <a:chOff x="1197" y="2654"/>
            <a:chExt cx="4986" cy="351"/>
          </a:xfrm>
        </p:grpSpPr>
        <p:sp>
          <p:nvSpPr>
            <p:cNvPr id="15" name="Line 13">
              <a:extLst>
                <a:ext uri="{FF2B5EF4-FFF2-40B4-BE49-F238E27FC236}">
                  <a16:creationId xmlns="" xmlns:a16="http://schemas.microsoft.com/office/drawing/2014/main" id="{FFEA4EA2-5CDE-495D-82F2-ACB14C765C68}"/>
                </a:ext>
              </a:extLst>
            </p:cNvPr>
            <p:cNvSpPr>
              <a:spLocks noChangeShapeType="1"/>
            </p:cNvSpPr>
            <p:nvPr/>
          </p:nvSpPr>
          <p:spPr bwMode="gray">
            <a:xfrm flipH="1">
              <a:off x="1408" y="2990"/>
              <a:ext cx="32" cy="15"/>
            </a:xfrm>
            <a:prstGeom prst="line">
              <a:avLst/>
            </a:prstGeom>
            <a:noFill/>
            <a:ln w="25400">
              <a:solidFill>
                <a:srgbClr val="969696"/>
              </a:solidFill>
              <a:prstDash val="sysDot"/>
              <a:round/>
              <a:headEnd/>
              <a:tailEnd type="oval"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16" name="Rectangle 14">
              <a:extLst>
                <a:ext uri="{FF2B5EF4-FFF2-40B4-BE49-F238E27FC236}">
                  <a16:creationId xmlns="" xmlns:a16="http://schemas.microsoft.com/office/drawing/2014/main" id="{F3A97DA9-E108-4073-841F-339B666B9D4E}"/>
                </a:ext>
              </a:extLst>
            </p:cNvPr>
            <p:cNvSpPr>
              <a:spLocks noChangeArrowheads="1"/>
            </p:cNvSpPr>
            <p:nvPr/>
          </p:nvSpPr>
          <p:spPr bwMode="gray">
            <a:xfrm rot="3419336">
              <a:off x="1226" y="2625"/>
              <a:ext cx="281" cy="340"/>
            </a:xfrm>
            <a:prstGeom prst="rect">
              <a:avLst/>
            </a:prstGeom>
            <a:gradFill rotWithShape="1">
              <a:gsLst>
                <a:gs pos="0">
                  <a:srgbClr val="006699"/>
                </a:gs>
                <a:gs pos="100000">
                  <a:srgbClr val="006699">
                    <a:gamma/>
                    <a:shade val="46275"/>
                    <a:invGamma/>
                  </a:srgbClr>
                </a:gs>
              </a:gsLst>
              <a:lin ang="5400000" scaled="1"/>
            </a:gradFill>
            <a:ln w="9525">
              <a:miter lim="800000"/>
              <a:headEnd/>
              <a:tailEnd/>
            </a:ln>
            <a:effectLst/>
            <a:scene3d>
              <a:camera prst="legacyPerspectiveFront">
                <a:rot lat="0" lon="1500000" rev="0"/>
              </a:camera>
              <a:lightRig rig="legacyFlat4" dir="b"/>
            </a:scene3d>
            <a:sp3d extrusionH="430200" prstMaterial="legacyMatte">
              <a:bevelT w="13500" h="13500" prst="angle"/>
              <a:bevelB w="13500" h="13500" prst="angle"/>
              <a:extrusionClr>
                <a:srgbClr val="006699"/>
              </a:extrusionClr>
            </a:sp3d>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flatTx/>
            </a:bodyPr>
            <a:lstStyle/>
            <a:p>
              <a:endParaRPr lang="en-US" dirty="0"/>
            </a:p>
          </p:txBody>
        </p:sp>
        <p:sp>
          <p:nvSpPr>
            <p:cNvPr id="17" name="Text Box 15">
              <a:extLst>
                <a:ext uri="{FF2B5EF4-FFF2-40B4-BE49-F238E27FC236}">
                  <a16:creationId xmlns="" xmlns:a16="http://schemas.microsoft.com/office/drawing/2014/main" id="{007AB378-35B2-4699-B9D5-2CCDD2A86956}"/>
                </a:ext>
              </a:extLst>
            </p:cNvPr>
            <p:cNvSpPr txBox="1">
              <a:spLocks noChangeArrowheads="1"/>
            </p:cNvSpPr>
            <p:nvPr/>
          </p:nvSpPr>
          <p:spPr bwMode="gray">
            <a:xfrm>
              <a:off x="1780" y="2689"/>
              <a:ext cx="4403" cy="246"/>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square">
              <a:spAutoFit/>
            </a:bodyPr>
            <a:lstStyle/>
            <a:p>
              <a:pPr algn="l"/>
              <a:endParaRPr lang="kk-KZ" sz="2400" b="1" dirty="0">
                <a:solidFill>
                  <a:srgbClr val="000000"/>
                </a:solidFill>
                <a:latin typeface="Times New Roman" panose="02020603050405020304" pitchFamily="18" charset="0"/>
                <a:cs typeface="Times New Roman" panose="02020603050405020304" pitchFamily="18" charset="0"/>
              </a:endParaRPr>
            </a:p>
          </p:txBody>
        </p:sp>
        <p:sp>
          <p:nvSpPr>
            <p:cNvPr id="18" name="Text Box 16">
              <a:extLst>
                <a:ext uri="{FF2B5EF4-FFF2-40B4-BE49-F238E27FC236}">
                  <a16:creationId xmlns="" xmlns:a16="http://schemas.microsoft.com/office/drawing/2014/main" id="{4537AEEB-10BA-44C1-917F-1D763B8E21A4}"/>
                </a:ext>
              </a:extLst>
            </p:cNvPr>
            <p:cNvSpPr txBox="1">
              <a:spLocks noChangeArrowheads="1"/>
            </p:cNvSpPr>
            <p:nvPr/>
          </p:nvSpPr>
          <p:spPr bwMode="gray">
            <a:xfrm>
              <a:off x="1296" y="2654"/>
              <a:ext cx="349" cy="246"/>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square">
              <a:spAutoFit/>
            </a:bodyPr>
            <a:lstStyle/>
            <a:p>
              <a:r>
                <a:rPr lang="en-US" sz="2400" b="1" dirty="0">
                  <a:solidFill>
                    <a:srgbClr val="FFFFFF"/>
                  </a:solidFill>
                </a:rPr>
                <a:t>2</a:t>
              </a:r>
            </a:p>
          </p:txBody>
        </p:sp>
      </p:grpSp>
      <p:grpSp>
        <p:nvGrpSpPr>
          <p:cNvPr id="5" name="Group 17">
            <a:extLst>
              <a:ext uri="{FF2B5EF4-FFF2-40B4-BE49-F238E27FC236}">
                <a16:creationId xmlns="" xmlns:a16="http://schemas.microsoft.com/office/drawing/2014/main" id="{09086323-450B-4D9F-B21E-E49DA524AF19}"/>
              </a:ext>
            </a:extLst>
          </p:cNvPr>
          <p:cNvGrpSpPr>
            <a:grpSpLocks/>
          </p:cNvGrpSpPr>
          <p:nvPr/>
        </p:nvGrpSpPr>
        <p:grpSpPr bwMode="auto">
          <a:xfrm>
            <a:off x="2115109" y="4876617"/>
            <a:ext cx="8285171" cy="554038"/>
            <a:chOff x="1248" y="3230"/>
            <a:chExt cx="5219" cy="349"/>
          </a:xfrm>
        </p:grpSpPr>
        <p:sp>
          <p:nvSpPr>
            <p:cNvPr id="20" name="Line 18">
              <a:extLst>
                <a:ext uri="{FF2B5EF4-FFF2-40B4-BE49-F238E27FC236}">
                  <a16:creationId xmlns="" xmlns:a16="http://schemas.microsoft.com/office/drawing/2014/main" id="{79743CA4-9B6D-4229-9CA0-FF082860C52E}"/>
                </a:ext>
              </a:extLst>
            </p:cNvPr>
            <p:cNvSpPr>
              <a:spLocks noChangeShapeType="1"/>
            </p:cNvSpPr>
            <p:nvPr/>
          </p:nvSpPr>
          <p:spPr bwMode="gray">
            <a:xfrm flipV="1">
              <a:off x="1441" y="3532"/>
              <a:ext cx="9" cy="47"/>
            </a:xfrm>
            <a:prstGeom prst="line">
              <a:avLst/>
            </a:prstGeom>
            <a:noFill/>
            <a:ln w="25400">
              <a:solidFill>
                <a:srgbClr val="969696"/>
              </a:solidFill>
              <a:prstDash val="sysDot"/>
              <a:round/>
              <a:headEnd/>
              <a:tailEnd type="oval"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1" name="Rectangle 19">
              <a:extLst>
                <a:ext uri="{FF2B5EF4-FFF2-40B4-BE49-F238E27FC236}">
                  <a16:creationId xmlns="" xmlns:a16="http://schemas.microsoft.com/office/drawing/2014/main" id="{42B8D6C0-6BE7-4CF2-9F2C-FB8F692FA75E}"/>
                </a:ext>
              </a:extLst>
            </p:cNvPr>
            <p:cNvSpPr>
              <a:spLocks noChangeArrowheads="1"/>
            </p:cNvSpPr>
            <p:nvPr/>
          </p:nvSpPr>
          <p:spPr bwMode="gray">
            <a:xfrm rot="3419336">
              <a:off x="1261" y="3217"/>
              <a:ext cx="302" cy="328"/>
            </a:xfrm>
            <a:prstGeom prst="rect">
              <a:avLst/>
            </a:prstGeom>
            <a:gradFill rotWithShape="1">
              <a:gsLst>
                <a:gs pos="0">
                  <a:srgbClr val="FF9933"/>
                </a:gs>
                <a:gs pos="100000">
                  <a:srgbClr val="FF9933">
                    <a:gamma/>
                    <a:shade val="46275"/>
                    <a:invGamma/>
                  </a:srgbClr>
                </a:gs>
              </a:gsLst>
              <a:lin ang="5400000" scaled="1"/>
            </a:gradFill>
            <a:ln w="9525">
              <a:miter lim="800000"/>
              <a:headEnd/>
              <a:tailEnd/>
            </a:ln>
            <a:effectLst/>
            <a:scene3d>
              <a:camera prst="legacyPerspectiveFront">
                <a:rot lat="0" lon="1500000" rev="0"/>
              </a:camera>
              <a:lightRig rig="legacyFlat4" dir="b"/>
            </a:scene3d>
            <a:sp3d extrusionH="430200" prstMaterial="legacyMatte">
              <a:bevelT w="13500" h="13500" prst="angle"/>
              <a:bevelB w="13500" h="13500" prst="angle"/>
              <a:extrusionClr>
                <a:srgbClr val="FF9933"/>
              </a:extrusionClr>
            </a:sp3d>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flatTx/>
            </a:bodyPr>
            <a:lstStyle/>
            <a:p>
              <a:endParaRPr lang="en-US"/>
            </a:p>
          </p:txBody>
        </p:sp>
        <p:sp>
          <p:nvSpPr>
            <p:cNvPr id="22" name="Text Box 20">
              <a:extLst>
                <a:ext uri="{FF2B5EF4-FFF2-40B4-BE49-F238E27FC236}">
                  <a16:creationId xmlns="" xmlns:a16="http://schemas.microsoft.com/office/drawing/2014/main" id="{1498D8D1-5DE9-4307-A81B-DB8B6D3BDEA6}"/>
                </a:ext>
              </a:extLst>
            </p:cNvPr>
            <p:cNvSpPr txBox="1">
              <a:spLocks noChangeArrowheads="1"/>
            </p:cNvSpPr>
            <p:nvPr/>
          </p:nvSpPr>
          <p:spPr bwMode="gray">
            <a:xfrm>
              <a:off x="1800" y="3237"/>
              <a:ext cx="4667" cy="29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square">
              <a:spAutoFit/>
            </a:bodyPr>
            <a:lstStyle/>
            <a:p>
              <a:r>
                <a:rPr lang="kk-KZ" sz="2400" b="1" dirty="0" smtClean="0">
                  <a:effectLst>
                    <a:outerShdw blurRad="38100" dist="38100" dir="2700000" algn="tl">
                      <a:srgbClr val="000000">
                        <a:alpha val="43137"/>
                      </a:srgbClr>
                    </a:outerShdw>
                  </a:effectLst>
                </a:rPr>
                <a:t>Тұлға ішілік дау-дамайлар психологиясы</a:t>
              </a:r>
              <a:endParaRPr lang="en-US" sz="2400" b="1" dirty="0">
                <a:solidFill>
                  <a:srgbClr val="0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23" name="Text Box 21">
              <a:extLst>
                <a:ext uri="{FF2B5EF4-FFF2-40B4-BE49-F238E27FC236}">
                  <a16:creationId xmlns="" xmlns:a16="http://schemas.microsoft.com/office/drawing/2014/main" id="{0F4CFD02-BFC4-4CCB-A266-3084892A9627}"/>
                </a:ext>
              </a:extLst>
            </p:cNvPr>
            <p:cNvSpPr txBox="1">
              <a:spLocks noChangeArrowheads="1"/>
            </p:cNvSpPr>
            <p:nvPr/>
          </p:nvSpPr>
          <p:spPr bwMode="gray">
            <a:xfrm>
              <a:off x="1296" y="3244"/>
              <a:ext cx="223" cy="28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p>
              <a:r>
                <a:rPr lang="en-US" sz="2400" b="1">
                  <a:solidFill>
                    <a:srgbClr val="FFFFFF"/>
                  </a:solidFill>
                </a:rPr>
                <a:t>3</a:t>
              </a:r>
            </a:p>
          </p:txBody>
        </p:sp>
      </p:grpSp>
      <p:sp>
        <p:nvSpPr>
          <p:cNvPr id="19" name="Прямоугольник 18"/>
          <p:cNvSpPr/>
          <p:nvPr/>
        </p:nvSpPr>
        <p:spPr>
          <a:xfrm>
            <a:off x="2952750" y="3162300"/>
            <a:ext cx="7715249" cy="523220"/>
          </a:xfrm>
          <a:prstGeom prst="rect">
            <a:avLst/>
          </a:prstGeom>
        </p:spPr>
        <p:txBody>
          <a:bodyPr wrap="square">
            <a:spAutoFit/>
          </a:bodyPr>
          <a:lstStyle/>
          <a:p>
            <a:r>
              <a:rPr lang="kk-KZ" sz="2800" b="1" dirty="0" smtClean="0">
                <a:effectLst>
                  <a:outerShdw blurRad="38100" dist="38100" dir="2700000" algn="tl">
                    <a:srgbClr val="000000">
                      <a:alpha val="43137"/>
                    </a:srgbClr>
                  </a:outerShdw>
                </a:effectLst>
                <a:latin typeface="Times New Roman" pitchFamily="18" charset="0"/>
                <a:cs typeface="Times New Roman" pitchFamily="18" charset="0"/>
              </a:rPr>
              <a:t>Мінез-құлық моделі.</a:t>
            </a:r>
            <a:endParaRPr lang="ru-RU" sz="2800" b="1" dirty="0">
              <a:effectLst>
                <a:outerShdw blurRad="38100" dist="38100" dir="2700000" algn="tl">
                  <a:srgbClr val="000000">
                    <a:alpha val="43137"/>
                  </a:srgbClr>
                </a:outerShdw>
              </a:effectLst>
              <a:latin typeface="Times New Roman" pitchFamily="18" charset="0"/>
              <a:cs typeface="Times New Roman" pitchFamily="18" charset="0"/>
            </a:endParaRPr>
          </a:p>
        </p:txBody>
      </p:sp>
    </p:spTree>
    <p:extLst>
      <p:ext uri="{BB962C8B-B14F-4D97-AF65-F5344CB8AC3E}">
        <p14:creationId xmlns="" xmlns:p14="http://schemas.microsoft.com/office/powerpoint/2010/main" val="15379657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 xmlns:a16="http://schemas.microsoft.com/office/drawing/2014/main" id="{4CB6AD46-E0E6-4DC0-8E69-87D1146A3A1A}"/>
              </a:ext>
            </a:extLst>
          </p:cNvPr>
          <p:cNvSpPr txBox="1"/>
          <p:nvPr/>
        </p:nvSpPr>
        <p:spPr>
          <a:xfrm>
            <a:off x="2152184" y="300412"/>
            <a:ext cx="8363415" cy="366338"/>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pPr algn="ctr"/>
            <a:r>
              <a:rPr lang="kk-KZ" dirty="0">
                <a:latin typeface="Times New Roman" panose="02020603050405020304" pitchFamily="18" charset="0"/>
                <a:ea typeface="Times New Roman" panose="02020603050405020304" pitchFamily="18" charset="0"/>
              </a:rPr>
              <a:t>Т</a:t>
            </a:r>
            <a:r>
              <a:rPr lang="kk-KZ" sz="1800" dirty="0">
                <a:effectLst/>
                <a:latin typeface="Times New Roman" panose="02020603050405020304" pitchFamily="18" charset="0"/>
                <a:ea typeface="Times New Roman" panose="02020603050405020304" pitchFamily="18" charset="0"/>
              </a:rPr>
              <a:t>ұлғаның  дау-дамайға түсетін ішкі негізгі құрылымдары </a:t>
            </a:r>
            <a:endParaRPr lang="ru-RU" sz="1400" dirty="0">
              <a:effectLst/>
              <a:latin typeface="Times New Roman" panose="02020603050405020304" pitchFamily="18" charset="0"/>
              <a:ea typeface="Times New Roman" panose="02020603050405020304" pitchFamily="18" charset="0"/>
            </a:endParaRPr>
          </a:p>
        </p:txBody>
      </p:sp>
      <p:sp>
        <p:nvSpPr>
          <p:cNvPr id="4" name="Прямоугольник: скругленные противолежащие углы 3">
            <a:extLst>
              <a:ext uri="{FF2B5EF4-FFF2-40B4-BE49-F238E27FC236}">
                <a16:creationId xmlns="" xmlns:a16="http://schemas.microsoft.com/office/drawing/2014/main" id="{39D322A8-382E-44A7-B876-7D535DF58659}"/>
              </a:ext>
            </a:extLst>
          </p:cNvPr>
          <p:cNvSpPr/>
          <p:nvPr/>
        </p:nvSpPr>
        <p:spPr>
          <a:xfrm>
            <a:off x="802888" y="1037063"/>
            <a:ext cx="3178097" cy="4939991"/>
          </a:xfrm>
          <a:prstGeom prst="round2Diag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kk-KZ" sz="1800" dirty="0">
                <a:effectLst/>
                <a:latin typeface="Times New Roman" panose="02020603050405020304" pitchFamily="18" charset="0"/>
                <a:ea typeface="Times New Roman" panose="02020603050405020304" pitchFamily="18" charset="0"/>
              </a:rPr>
              <a:t>А. Әр түрлі деңгейдегі  тұлға ұмтылыстарын көрсететін (қажеттіліктер, қызығушылықтар, мүдделер, тілектер, құштарлықтар </a:t>
            </a:r>
            <a:r>
              <a:rPr lang="kk-KZ" sz="1800" dirty="0" err="1">
                <a:effectLst/>
                <a:latin typeface="Times New Roman" panose="02020603050405020304" pitchFamily="18" charset="0"/>
                <a:ea typeface="Times New Roman" panose="02020603050405020304" pitchFamily="18" charset="0"/>
              </a:rPr>
              <a:t>ж.т.б</a:t>
            </a:r>
            <a:r>
              <a:rPr lang="kk-KZ" sz="1800" dirty="0">
                <a:effectLst/>
                <a:latin typeface="Times New Roman" panose="02020603050405020304" pitchFamily="18" charset="0"/>
                <a:ea typeface="Times New Roman" panose="02020603050405020304" pitchFamily="18" charset="0"/>
              </a:rPr>
              <a:t>) түрткілер. Олай «қалаймын» («Мен  қалаймын») ұғымынан байқалуы мүмкін.</a:t>
            </a:r>
            <a:endParaRPr lang="ru-RU" sz="1800" dirty="0">
              <a:effectLst/>
              <a:latin typeface="Times New Roman" panose="02020603050405020304" pitchFamily="18" charset="0"/>
              <a:ea typeface="Times New Roman" panose="02020603050405020304" pitchFamily="18" charset="0"/>
            </a:endParaRPr>
          </a:p>
        </p:txBody>
      </p:sp>
      <p:sp>
        <p:nvSpPr>
          <p:cNvPr id="5" name="Прямоугольник: скругленные противолежащие углы 4">
            <a:extLst>
              <a:ext uri="{FF2B5EF4-FFF2-40B4-BE49-F238E27FC236}">
                <a16:creationId xmlns="" xmlns:a16="http://schemas.microsoft.com/office/drawing/2014/main" id="{369D3FD3-16A9-4585-B95A-AF4A9289BA41}"/>
              </a:ext>
            </a:extLst>
          </p:cNvPr>
          <p:cNvSpPr/>
          <p:nvPr/>
        </p:nvSpPr>
        <p:spPr>
          <a:xfrm>
            <a:off x="4601737" y="1044498"/>
            <a:ext cx="3178097" cy="4939991"/>
          </a:xfrm>
          <a:prstGeom prst="round2Diag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kk-KZ" sz="1800" dirty="0">
                <a:effectLst/>
                <a:latin typeface="Times New Roman" panose="02020603050405020304" pitchFamily="18" charset="0"/>
                <a:ea typeface="Times New Roman" panose="02020603050405020304" pitchFamily="18" charset="0"/>
              </a:rPr>
              <a:t>Б. Қоғамдық нормаларды көрсететін және соның арқасында міндет өлшеміне айналған құндылықтар. Біз бұл жерде тұлғалық құндылықтарды, яғни қабылдаған, сондай-ақ, тұлға қабылдмайтын, бірақ қоғамдық немесе басқа маңыздылығына қарай тұлға оларды орындауға мәжбүр  болатын құндылықтарды айтып отырамыз. Сондықтан олар «қажет» («Мен тиіспін») ретінде белгіленеді.</a:t>
            </a:r>
            <a:endParaRPr lang="ru-RU" sz="1800" dirty="0">
              <a:effectLst/>
              <a:latin typeface="Times New Roman" panose="02020603050405020304" pitchFamily="18" charset="0"/>
              <a:ea typeface="Times New Roman" panose="02020603050405020304" pitchFamily="18" charset="0"/>
            </a:endParaRPr>
          </a:p>
        </p:txBody>
      </p:sp>
      <p:sp>
        <p:nvSpPr>
          <p:cNvPr id="6" name="Прямоугольник: скругленные противолежащие углы 5">
            <a:extLst>
              <a:ext uri="{FF2B5EF4-FFF2-40B4-BE49-F238E27FC236}">
                <a16:creationId xmlns="" xmlns:a16="http://schemas.microsoft.com/office/drawing/2014/main" id="{B745B46F-53B2-495E-ADAA-4625FF608953}"/>
              </a:ext>
            </a:extLst>
          </p:cNvPr>
          <p:cNvSpPr/>
          <p:nvPr/>
        </p:nvSpPr>
        <p:spPr>
          <a:xfrm>
            <a:off x="8400586" y="992458"/>
            <a:ext cx="3178097" cy="4939991"/>
          </a:xfrm>
          <a:prstGeom prst="round2Diag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kk-KZ" sz="1800" dirty="0">
                <a:effectLst/>
                <a:latin typeface="Times New Roman" panose="02020603050405020304" pitchFamily="18" charset="0"/>
                <a:ea typeface="Times New Roman" panose="02020603050405020304" pitchFamily="18" charset="0"/>
              </a:rPr>
              <a:t>В.  Өзіндік құндылық тұлғаның мүмкіндіктерін, сапаларын және басқа адамдар арасынан аталатын орнын бағалау ретінде анықталатын өзін-өзі бағалау. Тұлғаның талаптану деңгейлерінің көрінуі сияқты өзін-өзі бағалау белсенділіктің, мінез-құлықтың өзінше бір түрткісі болады. Ол «Істей аламын» немесе «істей алмаймын» ретінде көрінеді.</a:t>
            </a:r>
            <a:endParaRPr lang="ru-RU" sz="1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 xmlns:p14="http://schemas.microsoft.com/office/powerpoint/2010/main" val="351030147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 xmlns:a16="http://schemas.microsoft.com/office/drawing/2014/main" id="{F63320D3-FBCF-4D23-9936-D279806B237D}"/>
              </a:ext>
            </a:extLst>
          </p:cNvPr>
          <p:cNvSpPr txBox="1"/>
          <p:nvPr/>
        </p:nvSpPr>
        <p:spPr>
          <a:xfrm>
            <a:off x="2745988" y="200051"/>
            <a:ext cx="6094140" cy="369332"/>
          </a:xfrm>
          <a:prstGeom prst="rect">
            <a:avLst/>
          </a:prstGeom>
        </p:spPr>
        <p:style>
          <a:lnRef idx="1">
            <a:schemeClr val="accent2"/>
          </a:lnRef>
          <a:fillRef idx="2">
            <a:schemeClr val="accent2"/>
          </a:fillRef>
          <a:effectRef idx="1">
            <a:schemeClr val="accent2"/>
          </a:effectRef>
          <a:fontRef idx="minor">
            <a:schemeClr val="dk1"/>
          </a:fontRef>
        </p:style>
        <p:txBody>
          <a:bodyPr wrap="square">
            <a:spAutoFit/>
          </a:bodyPr>
          <a:lstStyle/>
          <a:p>
            <a:pPr algn="ctr"/>
            <a:r>
              <a:rPr lang="kk-KZ" dirty="0" err="1">
                <a:latin typeface="Times New Roman" panose="02020603050405020304" pitchFamily="18" charset="0"/>
                <a:ea typeface="Times New Roman" panose="02020603050405020304" pitchFamily="18" charset="0"/>
              </a:rPr>
              <a:t>Т</a:t>
            </a:r>
            <a:r>
              <a:rPr lang="kk-KZ" sz="1800" dirty="0" err="1">
                <a:effectLst/>
                <a:latin typeface="Times New Roman" panose="02020603050405020304" pitchFamily="18" charset="0"/>
                <a:ea typeface="Times New Roman" panose="02020603050405020304" pitchFamily="18" charset="0"/>
              </a:rPr>
              <a:t>ұлғаішілік</a:t>
            </a:r>
            <a:r>
              <a:rPr lang="kk-KZ" sz="1800" dirty="0">
                <a:effectLst/>
                <a:latin typeface="Times New Roman" panose="02020603050405020304" pitchFamily="18" charset="0"/>
                <a:ea typeface="Times New Roman" panose="02020603050405020304" pitchFamily="18" charset="0"/>
              </a:rPr>
              <a:t> дау-дамайдың негізгі түрлері</a:t>
            </a:r>
            <a:endParaRPr lang="ru-RU" dirty="0"/>
          </a:p>
        </p:txBody>
      </p:sp>
      <p:sp>
        <p:nvSpPr>
          <p:cNvPr id="8" name="Прямоугольник: скругленные противолежащие углы 7">
            <a:extLst>
              <a:ext uri="{FF2B5EF4-FFF2-40B4-BE49-F238E27FC236}">
                <a16:creationId xmlns="" xmlns:a16="http://schemas.microsoft.com/office/drawing/2014/main" id="{A8405FD2-C917-45B3-B1F0-F58BA7B8995A}"/>
              </a:ext>
            </a:extLst>
          </p:cNvPr>
          <p:cNvSpPr/>
          <p:nvPr/>
        </p:nvSpPr>
        <p:spPr>
          <a:xfrm>
            <a:off x="985026" y="597852"/>
            <a:ext cx="10671717" cy="892098"/>
          </a:xfrm>
          <a:prstGeom prst="round2Diag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kk-KZ" sz="1400" dirty="0">
                <a:effectLst/>
                <a:latin typeface="Times New Roman" panose="02020603050405020304" pitchFamily="18" charset="0"/>
                <a:ea typeface="Times New Roman" panose="02020603050405020304" pitchFamily="18" charset="0"/>
              </a:rPr>
              <a:t>1.Мотивациялық дау-дамай. Тұлға ішілік дау-дамайдың жиі зерттелетін, оның ішінде </a:t>
            </a:r>
            <a:r>
              <a:rPr lang="kk-KZ" sz="1400" dirty="0" err="1">
                <a:effectLst/>
                <a:latin typeface="Times New Roman" panose="02020603050405020304" pitchFamily="18" charset="0"/>
                <a:ea typeface="Times New Roman" panose="02020603050405020304" pitchFamily="18" charset="0"/>
              </a:rPr>
              <a:t>психоаналитикалық</a:t>
            </a:r>
            <a:r>
              <a:rPr lang="kk-KZ" sz="1400" dirty="0">
                <a:effectLst/>
                <a:latin typeface="Times New Roman" panose="02020603050405020304" pitchFamily="18" charset="0"/>
                <a:ea typeface="Times New Roman" panose="02020603050405020304" pitchFamily="18" charset="0"/>
              </a:rPr>
              <a:t> бағытта көп зерттелетін түрлерінің бірі. </a:t>
            </a:r>
            <a:r>
              <a:rPr lang="kk-KZ" sz="1400" dirty="0" err="1">
                <a:effectLst/>
                <a:latin typeface="Times New Roman" panose="02020603050405020304" pitchFamily="18" charset="0"/>
                <a:ea typeface="Times New Roman" panose="02020603050405020304" pitchFamily="18" charset="0"/>
              </a:rPr>
              <a:t>Бейсаналық</a:t>
            </a:r>
            <a:r>
              <a:rPr lang="kk-KZ" sz="1400" dirty="0">
                <a:effectLst/>
                <a:latin typeface="Times New Roman" panose="02020603050405020304" pitchFamily="18" charset="0"/>
                <a:ea typeface="Times New Roman" panose="02020603050405020304" pitchFamily="18" charset="0"/>
              </a:rPr>
              <a:t> ұмтылыстар (Фрейд, 1903) арасындағы, меңгеруге және </a:t>
            </a:r>
            <a:r>
              <a:rPr lang="kk-KZ" sz="1400" dirty="0" err="1">
                <a:effectLst/>
                <a:latin typeface="Times New Roman" panose="02020603050405020304" pitchFamily="18" charset="0"/>
                <a:ea typeface="Times New Roman" panose="02020603050405020304" pitchFamily="18" charset="0"/>
              </a:rPr>
              <a:t>кәуіпсіздікке</a:t>
            </a:r>
            <a:r>
              <a:rPr lang="kk-KZ" sz="1400" dirty="0">
                <a:effectLst/>
                <a:latin typeface="Times New Roman" panose="02020603050405020304" pitchFamily="18" charset="0"/>
                <a:ea typeface="Times New Roman" panose="02020603050405020304" pitchFamily="18" charset="0"/>
              </a:rPr>
              <a:t> деген ұмтылыстар арасындағы (</a:t>
            </a:r>
            <a:r>
              <a:rPr lang="kk-KZ" sz="1400" dirty="0" err="1">
                <a:effectLst/>
                <a:latin typeface="Times New Roman" panose="02020603050405020304" pitchFamily="18" charset="0"/>
                <a:ea typeface="Times New Roman" panose="02020603050405020304" pitchFamily="18" charset="0"/>
              </a:rPr>
              <a:t>Хорни</a:t>
            </a:r>
            <a:r>
              <a:rPr lang="kk-KZ" sz="1400" dirty="0">
                <a:effectLst/>
                <a:latin typeface="Times New Roman" panose="02020603050405020304" pitchFamily="18" charset="0"/>
                <a:ea typeface="Times New Roman" panose="02020603050405020304" pitchFamily="18" charset="0"/>
              </a:rPr>
              <a:t>, 1943), екі жағымды тенденцияның арасындағы «</a:t>
            </a:r>
            <a:r>
              <a:rPr lang="kk-KZ" sz="1400" dirty="0" err="1">
                <a:effectLst/>
                <a:latin typeface="Times New Roman" panose="02020603050405020304" pitchFamily="18" charset="0"/>
                <a:ea typeface="Times New Roman" panose="02020603050405020304" pitchFamily="18" charset="0"/>
              </a:rPr>
              <a:t>Буриданова</a:t>
            </a:r>
            <a:r>
              <a:rPr lang="kk-KZ" sz="1400" dirty="0">
                <a:effectLst/>
                <a:latin typeface="Times New Roman" panose="02020603050405020304" pitchFamily="18" charset="0"/>
                <a:ea typeface="Times New Roman" panose="02020603050405020304" pitchFamily="18" charset="0"/>
              </a:rPr>
              <a:t> </a:t>
            </a:r>
            <a:r>
              <a:rPr lang="kk-KZ" sz="1400" dirty="0" err="1">
                <a:effectLst/>
                <a:latin typeface="Times New Roman" panose="02020603050405020304" pitchFamily="18" charset="0"/>
                <a:ea typeface="Times New Roman" panose="02020603050405020304" pitchFamily="18" charset="0"/>
              </a:rPr>
              <a:t>осла</a:t>
            </a:r>
            <a:r>
              <a:rPr lang="kk-KZ" sz="1400" dirty="0">
                <a:effectLst/>
                <a:latin typeface="Times New Roman" panose="02020603050405020304" pitchFamily="18" charset="0"/>
                <a:ea typeface="Times New Roman" panose="02020603050405020304" pitchFamily="18" charset="0"/>
              </a:rPr>
              <a:t>» классикалық дилеммасы (Левин, 1939) немесе әр түрлі мотивтердің қақтығысуы ретіндегі (</a:t>
            </a:r>
            <a:r>
              <a:rPr lang="kk-KZ" sz="1400" dirty="0" err="1">
                <a:effectLst/>
                <a:latin typeface="Times New Roman" panose="02020603050405020304" pitchFamily="18" charset="0"/>
                <a:ea typeface="Times New Roman" panose="02020603050405020304" pitchFamily="18" charset="0"/>
              </a:rPr>
              <a:t>Кузьмин,Семенов</a:t>
            </a:r>
            <a:r>
              <a:rPr lang="kk-KZ" sz="1400" dirty="0">
                <a:effectLst/>
                <a:latin typeface="Times New Roman" panose="02020603050405020304" pitchFamily="18" charset="0"/>
                <a:ea typeface="Times New Roman" panose="02020603050405020304" pitchFamily="18" charset="0"/>
              </a:rPr>
              <a:t>, 1987) сияқты дау –</a:t>
            </a:r>
            <a:r>
              <a:rPr lang="kk-KZ" sz="1400" dirty="0" err="1">
                <a:effectLst/>
                <a:latin typeface="Times New Roman" panose="02020603050405020304" pitchFamily="18" charset="0"/>
                <a:ea typeface="Times New Roman" panose="02020603050405020304" pitchFamily="18" charset="0"/>
              </a:rPr>
              <a:t>дамайларды</a:t>
            </a:r>
            <a:r>
              <a:rPr lang="kk-KZ" sz="1400" dirty="0">
                <a:effectLst/>
                <a:latin typeface="Times New Roman" panose="02020603050405020304" pitchFamily="18" charset="0"/>
                <a:ea typeface="Times New Roman" panose="02020603050405020304" pitchFamily="18" charset="0"/>
              </a:rPr>
              <a:t> бөліп көрсетеді.</a:t>
            </a:r>
            <a:endParaRPr lang="ru-RU" sz="1400" dirty="0">
              <a:effectLst/>
              <a:latin typeface="Times New Roman" panose="02020603050405020304" pitchFamily="18" charset="0"/>
              <a:ea typeface="Times New Roman" panose="02020603050405020304" pitchFamily="18" charset="0"/>
            </a:endParaRPr>
          </a:p>
        </p:txBody>
      </p:sp>
      <p:sp>
        <p:nvSpPr>
          <p:cNvPr id="9" name="Прямоугольник: скругленные противолежащие углы 8">
            <a:extLst>
              <a:ext uri="{FF2B5EF4-FFF2-40B4-BE49-F238E27FC236}">
                <a16:creationId xmlns="" xmlns:a16="http://schemas.microsoft.com/office/drawing/2014/main" id="{BC789A73-C80C-4490-B6A6-AB35E6A50488}"/>
              </a:ext>
            </a:extLst>
          </p:cNvPr>
          <p:cNvSpPr/>
          <p:nvPr/>
        </p:nvSpPr>
        <p:spPr>
          <a:xfrm>
            <a:off x="985026" y="1596476"/>
            <a:ext cx="10671717" cy="892098"/>
          </a:xfrm>
          <a:prstGeom prst="round2Diag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kk-KZ" sz="1400" dirty="0">
                <a:effectLst/>
                <a:latin typeface="Times New Roman" panose="02020603050405020304" pitchFamily="18" charset="0"/>
                <a:ea typeface="Times New Roman" panose="02020603050405020304" pitchFamily="18" charset="0"/>
              </a:rPr>
              <a:t>2.Адамгершілікті дау-дамай. Этикалық ілімдерде оны көбінесе моральдық дау-дамай деп атайды. (</a:t>
            </a:r>
            <a:r>
              <a:rPr lang="kk-KZ" sz="1400" dirty="0" err="1">
                <a:effectLst/>
                <a:latin typeface="Times New Roman" panose="02020603050405020304" pitchFamily="18" charset="0"/>
                <a:ea typeface="Times New Roman" panose="02020603050405020304" pitchFamily="18" charset="0"/>
              </a:rPr>
              <a:t>Бакштановский</a:t>
            </a:r>
            <a:r>
              <a:rPr lang="kk-KZ" sz="1400" dirty="0">
                <a:effectLst/>
                <a:latin typeface="Times New Roman" panose="02020603050405020304" pitchFamily="18" charset="0"/>
                <a:ea typeface="Times New Roman" panose="02020603050405020304" pitchFamily="18" charset="0"/>
              </a:rPr>
              <a:t>, 1972; 1983;  </a:t>
            </a:r>
            <a:r>
              <a:rPr lang="kk-KZ" sz="1400" dirty="0" err="1">
                <a:effectLst/>
                <a:latin typeface="Times New Roman" panose="02020603050405020304" pitchFamily="18" charset="0"/>
                <a:ea typeface="Times New Roman" panose="02020603050405020304" pitchFamily="18" charset="0"/>
              </a:rPr>
              <a:t>Арницане</a:t>
            </a:r>
            <a:r>
              <a:rPr lang="kk-KZ" sz="1400" dirty="0">
                <a:effectLst/>
                <a:latin typeface="Times New Roman" panose="02020603050405020304" pitchFamily="18" charset="0"/>
                <a:ea typeface="Times New Roman" panose="02020603050405020304" pitchFamily="18" charset="0"/>
              </a:rPr>
              <a:t>, 1978; </a:t>
            </a:r>
            <a:r>
              <a:rPr lang="kk-KZ" sz="1400" dirty="0" err="1">
                <a:effectLst/>
                <a:latin typeface="Times New Roman" panose="02020603050405020304" pitchFamily="18" charset="0"/>
                <a:ea typeface="Times New Roman" panose="02020603050405020304" pitchFamily="18" charset="0"/>
              </a:rPr>
              <a:t>Федоркина</a:t>
            </a:r>
            <a:r>
              <a:rPr lang="kk-KZ" sz="1400" dirty="0">
                <a:effectLst/>
                <a:latin typeface="Times New Roman" panose="02020603050405020304" pitchFamily="18" charset="0"/>
                <a:ea typeface="Times New Roman" panose="02020603050405020304" pitchFamily="18" charset="0"/>
              </a:rPr>
              <a:t>, 1970). Ол әлеуметтік сферадағы немесе жеке адамның санасындағы адамгершілікті қайшылықтардың негізінде пайда болатын және бір-біріне қарсы жақтардың, пікірлердің, бағалаулардың, құндылық бағдарлардың қайшы келуімен және қарама-қарсы әрекеттесулерімен сипатталатын айқын адамгершілікті  компоненті бар дау-дамай ретінде қарастырылады.</a:t>
            </a:r>
            <a:endParaRPr lang="ru-RU" sz="1400" dirty="0">
              <a:effectLst/>
              <a:latin typeface="Times New Roman" panose="02020603050405020304" pitchFamily="18" charset="0"/>
              <a:ea typeface="Times New Roman" panose="02020603050405020304" pitchFamily="18" charset="0"/>
            </a:endParaRPr>
          </a:p>
        </p:txBody>
      </p:sp>
      <p:sp>
        <p:nvSpPr>
          <p:cNvPr id="11" name="Прямоугольник: скругленные противолежащие углы 10">
            <a:extLst>
              <a:ext uri="{FF2B5EF4-FFF2-40B4-BE49-F238E27FC236}">
                <a16:creationId xmlns="" xmlns:a16="http://schemas.microsoft.com/office/drawing/2014/main" id="{C1C83980-9376-4540-A22F-A2209E8EBBAD}"/>
              </a:ext>
            </a:extLst>
          </p:cNvPr>
          <p:cNvSpPr/>
          <p:nvPr/>
        </p:nvSpPr>
        <p:spPr>
          <a:xfrm>
            <a:off x="977588" y="2603810"/>
            <a:ext cx="10671717" cy="1103381"/>
          </a:xfrm>
          <a:prstGeom prst="round2Diag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kk-KZ" sz="1400" dirty="0">
              <a:effectLst/>
              <a:latin typeface="Times New Roman" panose="02020603050405020304" pitchFamily="18" charset="0"/>
              <a:ea typeface="Times New Roman" panose="02020603050405020304" pitchFamily="18" charset="0"/>
            </a:endParaRPr>
          </a:p>
          <a:p>
            <a:pPr algn="ctr"/>
            <a:r>
              <a:rPr lang="kk-KZ" sz="1400" dirty="0">
                <a:effectLst/>
                <a:latin typeface="Times New Roman" panose="02020603050405020304" pitchFamily="18" charset="0"/>
                <a:ea typeface="Times New Roman" panose="02020603050405020304" pitchFamily="18" charset="0"/>
              </a:rPr>
              <a:t>3.Жүзеге аспаған тілектер дау-дамайлары немесе кемшілікті сезіну ыңғайсыздық дау-дамайы (</a:t>
            </a:r>
            <a:r>
              <a:rPr lang="kk-KZ" sz="1400" dirty="0" err="1">
                <a:effectLst/>
                <a:latin typeface="Times New Roman" panose="02020603050405020304" pitchFamily="18" charset="0"/>
                <a:ea typeface="Times New Roman" panose="02020603050405020304" pitchFamily="18" charset="0"/>
              </a:rPr>
              <a:t>Юрлов</a:t>
            </a:r>
            <a:r>
              <a:rPr lang="kk-KZ" sz="1400" dirty="0">
                <a:effectLst/>
                <a:latin typeface="Times New Roman" panose="02020603050405020304" pitchFamily="18" charset="0"/>
                <a:ea typeface="Times New Roman" panose="02020603050405020304" pitchFamily="18" charset="0"/>
              </a:rPr>
              <a:t>, 1995). Бұл көңілдің қалауы, нәпсі және оларды қанағаттандыруды бөгейтін шындық (ақиқат) арасындағы конфликт. Кейде оны «олар сияқты болғым келеді» (референттік топ) мен оны іске асырудың мүмкін еместігі арасындағы дау-дамай ретінде түсіндіреді (</a:t>
            </a:r>
            <a:r>
              <a:rPr lang="kk-KZ" sz="1400" dirty="0" err="1">
                <a:effectLst/>
                <a:latin typeface="Times New Roman" panose="02020603050405020304" pitchFamily="18" charset="0"/>
                <a:ea typeface="Times New Roman" panose="02020603050405020304" pitchFamily="18" charset="0"/>
              </a:rPr>
              <a:t>Захарова</a:t>
            </a:r>
            <a:r>
              <a:rPr lang="kk-KZ" sz="1400" dirty="0">
                <a:effectLst/>
                <a:latin typeface="Times New Roman" panose="02020603050405020304" pitchFamily="18" charset="0"/>
                <a:ea typeface="Times New Roman" panose="02020603050405020304" pitchFamily="18" charset="0"/>
              </a:rPr>
              <a:t>,    1982)</a:t>
            </a:r>
          </a:p>
          <a:p>
            <a:pPr algn="ctr"/>
            <a:r>
              <a:rPr lang="kk-KZ" sz="1400" dirty="0">
                <a:effectLst/>
                <a:latin typeface="Times New Roman" panose="02020603050405020304" pitchFamily="18" charset="0"/>
                <a:ea typeface="Times New Roman" panose="02020603050405020304" pitchFamily="18" charset="0"/>
              </a:rPr>
              <a:t> Аталмыш түрге сексуалдық патология негізіндегі тұлға ішілік дау-дамайлар да жатады (</a:t>
            </a:r>
            <a:r>
              <a:rPr lang="kk-KZ" sz="1400" dirty="0" err="1">
                <a:effectLst/>
                <a:latin typeface="Times New Roman" panose="02020603050405020304" pitchFamily="18" charset="0"/>
                <a:ea typeface="Times New Roman" panose="02020603050405020304" pitchFamily="18" charset="0"/>
              </a:rPr>
              <a:t>Кратохвил</a:t>
            </a:r>
            <a:r>
              <a:rPr lang="kk-KZ" sz="1400" dirty="0">
                <a:effectLst/>
                <a:latin typeface="Times New Roman" panose="02020603050405020304" pitchFamily="18" charset="0"/>
                <a:ea typeface="Times New Roman" panose="02020603050405020304" pitchFamily="18" charset="0"/>
              </a:rPr>
              <a:t>, 1991; </a:t>
            </a:r>
            <a:r>
              <a:rPr lang="kk-KZ" sz="1400" dirty="0" err="1">
                <a:effectLst/>
                <a:latin typeface="Times New Roman" panose="02020603050405020304" pitchFamily="18" charset="0"/>
                <a:ea typeface="Times New Roman" panose="02020603050405020304" pitchFamily="18" charset="0"/>
              </a:rPr>
              <a:t>Свядощ</a:t>
            </a:r>
            <a:r>
              <a:rPr lang="kk-KZ" sz="1400" dirty="0">
                <a:effectLst/>
                <a:latin typeface="Times New Roman" panose="02020603050405020304" pitchFamily="18" charset="0"/>
                <a:ea typeface="Times New Roman" panose="02020603050405020304" pitchFamily="18" charset="0"/>
              </a:rPr>
              <a:t>, 1991;  Харитонов, 1996).</a:t>
            </a:r>
            <a:endParaRPr lang="ru-RU" sz="1400" dirty="0">
              <a:effectLst/>
              <a:latin typeface="Times New Roman" panose="02020603050405020304" pitchFamily="18" charset="0"/>
              <a:ea typeface="Times New Roman" panose="02020603050405020304" pitchFamily="18" charset="0"/>
            </a:endParaRPr>
          </a:p>
        </p:txBody>
      </p:sp>
      <p:sp>
        <p:nvSpPr>
          <p:cNvPr id="12" name="Прямоугольник: скругленные противолежащие углы 11">
            <a:extLst>
              <a:ext uri="{FF2B5EF4-FFF2-40B4-BE49-F238E27FC236}">
                <a16:creationId xmlns="" xmlns:a16="http://schemas.microsoft.com/office/drawing/2014/main" id="{150FA364-A0FF-4644-BC80-A9E774A07FC2}"/>
              </a:ext>
            </a:extLst>
          </p:cNvPr>
          <p:cNvSpPr/>
          <p:nvPr/>
        </p:nvSpPr>
        <p:spPr>
          <a:xfrm>
            <a:off x="977589" y="3776538"/>
            <a:ext cx="10671717" cy="1007334"/>
          </a:xfrm>
          <a:prstGeom prst="round2Diag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kk-KZ" sz="1400" dirty="0">
                <a:effectLst/>
                <a:latin typeface="Times New Roman" panose="02020603050405020304" pitchFamily="18" charset="0"/>
                <a:ea typeface="Times New Roman" panose="02020603050405020304" pitchFamily="18" charset="0"/>
              </a:rPr>
              <a:t>4.Рөлдік дау-дамай бір уақытта бірнеше рөлдерді іске асырудың мүмкін еместігімен байланысты, (</a:t>
            </a:r>
            <a:r>
              <a:rPr lang="kk-KZ" sz="1400" dirty="0" err="1">
                <a:effectLst/>
                <a:latin typeface="Times New Roman" panose="02020603050405020304" pitchFamily="18" charset="0"/>
                <a:ea typeface="Times New Roman" panose="02020603050405020304" pitchFamily="18" charset="0"/>
              </a:rPr>
              <a:t>рөларалық</a:t>
            </a:r>
            <a:r>
              <a:rPr lang="kk-KZ" sz="1400" dirty="0">
                <a:effectLst/>
                <a:latin typeface="Times New Roman" panose="02020603050405020304" pitchFamily="18" charset="0"/>
                <a:ea typeface="Times New Roman" panose="02020603050405020304" pitchFamily="18" charset="0"/>
              </a:rPr>
              <a:t> тұлға ішілік дау-дамай) сондай-ақ, тұлғаның бір рөлді атқаруға қойылатын талаптарды түрліше түсінуімен байланысты (ішкі рөлдік дау-дамай)  сезімдермен айқындалды. Бұл түрге екі құндылық, стратегиялар немесе өмірдің мәні арасындағы тұлға ішілік дау-дамай жатады (</a:t>
            </a:r>
            <a:r>
              <a:rPr lang="kk-KZ" sz="1400" dirty="0" err="1">
                <a:effectLst/>
                <a:latin typeface="Times New Roman" panose="02020603050405020304" pitchFamily="18" charset="0"/>
                <a:ea typeface="Times New Roman" panose="02020603050405020304" pitchFamily="18" charset="0"/>
              </a:rPr>
              <a:t>Родных</a:t>
            </a:r>
            <a:r>
              <a:rPr lang="kk-KZ" sz="1400" dirty="0">
                <a:effectLst/>
                <a:latin typeface="Times New Roman" panose="02020603050405020304" pitchFamily="18" charset="0"/>
                <a:ea typeface="Times New Roman" panose="02020603050405020304" pitchFamily="18" charset="0"/>
              </a:rPr>
              <a:t>, 1993; </a:t>
            </a:r>
            <a:r>
              <a:rPr lang="kk-KZ" sz="1400" dirty="0" err="1">
                <a:effectLst/>
                <a:latin typeface="Times New Roman" panose="02020603050405020304" pitchFamily="18" charset="0"/>
                <a:ea typeface="Times New Roman" panose="02020603050405020304" pitchFamily="18" charset="0"/>
              </a:rPr>
              <a:t>Скалепов</a:t>
            </a:r>
            <a:r>
              <a:rPr lang="kk-KZ" sz="1400" dirty="0">
                <a:effectLst/>
                <a:latin typeface="Times New Roman" panose="02020603050405020304" pitchFamily="18" charset="0"/>
                <a:ea typeface="Times New Roman" panose="02020603050405020304" pitchFamily="18" charset="0"/>
              </a:rPr>
              <a:t>, 1995).</a:t>
            </a:r>
            <a:endParaRPr lang="ru-RU" sz="1400" dirty="0">
              <a:effectLst/>
              <a:latin typeface="Times New Roman" panose="02020603050405020304" pitchFamily="18" charset="0"/>
              <a:ea typeface="Times New Roman" panose="02020603050405020304" pitchFamily="18" charset="0"/>
            </a:endParaRPr>
          </a:p>
        </p:txBody>
      </p:sp>
      <p:sp>
        <p:nvSpPr>
          <p:cNvPr id="13" name="Прямоугольник: скругленные противолежащие углы 12">
            <a:extLst>
              <a:ext uri="{FF2B5EF4-FFF2-40B4-BE49-F238E27FC236}">
                <a16:creationId xmlns="" xmlns:a16="http://schemas.microsoft.com/office/drawing/2014/main" id="{CFE483B3-DB51-4423-B7B1-58BA69B016F9}"/>
              </a:ext>
            </a:extLst>
          </p:cNvPr>
          <p:cNvSpPr/>
          <p:nvPr/>
        </p:nvSpPr>
        <p:spPr>
          <a:xfrm>
            <a:off x="985026" y="4850778"/>
            <a:ext cx="10671717" cy="892098"/>
          </a:xfrm>
          <a:prstGeom prst="round2Diag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kk-KZ" sz="1400" dirty="0">
                <a:effectLst/>
                <a:latin typeface="Times New Roman" panose="02020603050405020304" pitchFamily="18" charset="0"/>
                <a:ea typeface="Times New Roman" panose="02020603050405020304" pitchFamily="18" charset="0"/>
              </a:rPr>
              <a:t>5.Бейімдеушілік дау-дамай кең мағынада, яғни субъект пен қоршаған орта арасындағы тепе-теңдіктің бұзылуы негізінде пайда болатын қайшылық ретінде, ал тар мағынада әлеуметтік немесе кәсіби бейімделу үрдісінің бұзылуы кезінде пайда болатын қайшылық ретінде түсіндіріледі. Бұл шындық талаптарымен адамның мүмкіндіктері (кәсіби, дене күші, психологиялық) арасындағы дау-дамай (</a:t>
            </a:r>
            <a:r>
              <a:rPr lang="kk-KZ" sz="1400" dirty="0" err="1">
                <a:effectLst/>
                <a:latin typeface="Times New Roman" panose="02020603050405020304" pitchFamily="18" charset="0"/>
                <a:ea typeface="Times New Roman" panose="02020603050405020304" pitchFamily="18" charset="0"/>
              </a:rPr>
              <a:t>Сенокосов</a:t>
            </a:r>
            <a:r>
              <a:rPr lang="kk-KZ" sz="1400" dirty="0">
                <a:effectLst/>
                <a:latin typeface="Times New Roman" panose="02020603050405020304" pitchFamily="18" charset="0"/>
                <a:ea typeface="Times New Roman" panose="02020603050405020304" pitchFamily="18" charset="0"/>
              </a:rPr>
              <a:t>, 1989). </a:t>
            </a:r>
            <a:endParaRPr lang="ru-RU" sz="1400" dirty="0"/>
          </a:p>
        </p:txBody>
      </p:sp>
      <p:sp>
        <p:nvSpPr>
          <p:cNvPr id="14" name="Прямоугольник: скругленные противолежащие углы 13">
            <a:extLst>
              <a:ext uri="{FF2B5EF4-FFF2-40B4-BE49-F238E27FC236}">
                <a16:creationId xmlns="" xmlns:a16="http://schemas.microsoft.com/office/drawing/2014/main" id="{CFA60747-E5AB-4E34-B22F-53BDD17F9892}"/>
              </a:ext>
            </a:extLst>
          </p:cNvPr>
          <p:cNvSpPr/>
          <p:nvPr/>
        </p:nvSpPr>
        <p:spPr>
          <a:xfrm>
            <a:off x="977590" y="5817216"/>
            <a:ext cx="10671717" cy="892098"/>
          </a:xfrm>
          <a:prstGeom prst="round2Diag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kk-KZ" sz="1400" dirty="0">
                <a:effectLst/>
                <a:latin typeface="Times New Roman" panose="02020603050405020304" pitchFamily="18" charset="0"/>
                <a:ea typeface="Times New Roman" panose="02020603050405020304" pitchFamily="18" charset="0"/>
              </a:rPr>
              <a:t>6.Өзін-өзі бағалаудың сәйкессіздігі туралы дау-дамайы. Тұлғаның өзін-өзі бағалау адекваттылығы оның сыншылдығына, өзіне талап қоюшылығына, табыстар мен сәтсіздіктерге деген қатынастарына тәуелді. </a:t>
            </a:r>
            <a:endParaRPr lang="ru-RU" sz="1400" dirty="0"/>
          </a:p>
        </p:txBody>
      </p:sp>
    </p:spTree>
    <p:extLst>
      <p:ext uri="{BB962C8B-B14F-4D97-AF65-F5344CB8AC3E}">
        <p14:creationId xmlns="" xmlns:p14="http://schemas.microsoft.com/office/powerpoint/2010/main" val="28482649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a:extLst>
              <a:ext uri="{FF2B5EF4-FFF2-40B4-BE49-F238E27FC236}">
                <a16:creationId xmlns="" xmlns:a16="http://schemas.microsoft.com/office/drawing/2014/main" id="{161F0908-F0F3-4AC7-822B-B39CAAF23953}"/>
              </a:ext>
            </a:extLst>
          </p:cNvPr>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0" y="0"/>
            <a:ext cx="12192000" cy="6960093"/>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17067849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скругленные углы 1">
            <a:extLst>
              <a:ext uri="{FF2B5EF4-FFF2-40B4-BE49-F238E27FC236}">
                <a16:creationId xmlns="" xmlns:a16="http://schemas.microsoft.com/office/drawing/2014/main" id="{EBA53831-AED1-4344-9025-DCDF21EC521D}"/>
              </a:ext>
            </a:extLst>
          </p:cNvPr>
          <p:cNvSpPr/>
          <p:nvPr/>
        </p:nvSpPr>
        <p:spPr>
          <a:xfrm>
            <a:off x="1463040" y="355600"/>
            <a:ext cx="9611360" cy="1483360"/>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ru-RU" dirty="0">
                <a:solidFill>
                  <a:schemeClr val="tx1"/>
                </a:solidFill>
                <a:latin typeface="Times New Roman" panose="02020603050405020304" pitchFamily="18" charset="0"/>
                <a:cs typeface="Times New Roman" panose="02020603050405020304" pitchFamily="18" charset="0"/>
              </a:rPr>
              <a:t>«Конфликт - </a:t>
            </a:r>
            <a:r>
              <a:rPr lang="ru-RU" dirty="0" err="1">
                <a:solidFill>
                  <a:schemeClr val="tx1"/>
                </a:solidFill>
                <a:latin typeface="Times New Roman" panose="02020603050405020304" pitchFamily="18" charset="0"/>
                <a:cs typeface="Times New Roman" panose="02020603050405020304" pitchFamily="18" charset="0"/>
              </a:rPr>
              <a:t>қызығушылықтары</a:t>
            </a:r>
            <a:r>
              <a:rPr lang="ru-RU" dirty="0">
                <a:solidFill>
                  <a:schemeClr val="tx1"/>
                </a:solidFill>
                <a:latin typeface="Times New Roman" panose="02020603050405020304" pitchFamily="18" charset="0"/>
                <a:cs typeface="Times New Roman" panose="02020603050405020304" pitchFamily="18" charset="0"/>
              </a:rPr>
              <a:t> (</a:t>
            </a:r>
            <a:r>
              <a:rPr lang="ru-RU" dirty="0" err="1">
                <a:solidFill>
                  <a:schemeClr val="tx1"/>
                </a:solidFill>
                <a:latin typeface="Times New Roman" panose="02020603050405020304" pitchFamily="18" charset="0"/>
                <a:cs typeface="Times New Roman" panose="02020603050405020304" pitchFamily="18" charset="0"/>
              </a:rPr>
              <a:t>қажеттіліктері</a:t>
            </a:r>
            <a:r>
              <a:rPr lang="ru-RU" dirty="0">
                <a:solidFill>
                  <a:schemeClr val="tx1"/>
                </a:solidFill>
                <a:latin typeface="Times New Roman" panose="02020603050405020304" pitchFamily="18" charset="0"/>
                <a:cs typeface="Times New Roman" panose="02020603050405020304" pitchFamily="18" charset="0"/>
              </a:rPr>
              <a:t>, </a:t>
            </a:r>
            <a:r>
              <a:rPr lang="ru-RU" dirty="0" err="1">
                <a:solidFill>
                  <a:schemeClr val="tx1"/>
                </a:solidFill>
                <a:latin typeface="Times New Roman" panose="02020603050405020304" pitchFamily="18" charset="0"/>
                <a:cs typeface="Times New Roman" panose="02020603050405020304" pitchFamily="18" charset="0"/>
              </a:rPr>
              <a:t>мақсаттары</a:t>
            </a:r>
            <a:r>
              <a:rPr lang="ru-RU" dirty="0">
                <a:solidFill>
                  <a:schemeClr val="tx1"/>
                </a:solidFill>
                <a:latin typeface="Times New Roman" panose="02020603050405020304" pitchFamily="18" charset="0"/>
                <a:cs typeface="Times New Roman" panose="02020603050405020304" pitchFamily="18" charset="0"/>
              </a:rPr>
              <a:t>, </a:t>
            </a:r>
            <a:r>
              <a:rPr lang="ru-RU" dirty="0" err="1">
                <a:solidFill>
                  <a:schemeClr val="tx1"/>
                </a:solidFill>
                <a:latin typeface="Times New Roman" panose="02020603050405020304" pitchFamily="18" charset="0"/>
                <a:cs typeface="Times New Roman" panose="02020603050405020304" pitchFamily="18" charset="0"/>
              </a:rPr>
              <a:t>идеалдары</a:t>
            </a:r>
            <a:r>
              <a:rPr lang="ru-RU" dirty="0">
                <a:solidFill>
                  <a:schemeClr val="tx1"/>
                </a:solidFill>
                <a:latin typeface="Times New Roman" panose="02020603050405020304" pitchFamily="18" charset="0"/>
                <a:cs typeface="Times New Roman" panose="02020603050405020304" pitchFamily="18" charset="0"/>
              </a:rPr>
              <a:t>, </a:t>
            </a:r>
            <a:r>
              <a:rPr lang="ru-RU" dirty="0" err="1">
                <a:solidFill>
                  <a:schemeClr val="tx1"/>
                </a:solidFill>
                <a:latin typeface="Times New Roman" panose="02020603050405020304" pitchFamily="18" charset="0"/>
                <a:cs typeface="Times New Roman" panose="02020603050405020304" pitchFamily="18" charset="0"/>
              </a:rPr>
              <a:t>түсініктері</a:t>
            </a:r>
            <a:r>
              <a:rPr lang="ru-RU" dirty="0">
                <a:solidFill>
                  <a:schemeClr val="tx1"/>
                </a:solidFill>
                <a:latin typeface="Times New Roman" panose="02020603050405020304" pitchFamily="18" charset="0"/>
                <a:cs typeface="Times New Roman" panose="02020603050405020304" pitchFamily="18" charset="0"/>
              </a:rPr>
              <a:t>) мен </a:t>
            </a:r>
            <a:r>
              <a:rPr lang="ru-RU" dirty="0" err="1">
                <a:solidFill>
                  <a:schemeClr val="tx1"/>
                </a:solidFill>
                <a:latin typeface="Times New Roman" panose="02020603050405020304" pitchFamily="18" charset="0"/>
                <a:cs typeface="Times New Roman" panose="02020603050405020304" pitchFamily="18" charset="0"/>
              </a:rPr>
              <a:t>көзқарастары</a:t>
            </a:r>
            <a:r>
              <a:rPr lang="ru-RU" dirty="0">
                <a:solidFill>
                  <a:schemeClr val="tx1"/>
                </a:solidFill>
                <a:latin typeface="Times New Roman" panose="02020603050405020304" pitchFamily="18" charset="0"/>
                <a:cs typeface="Times New Roman" panose="02020603050405020304" pitchFamily="18" charset="0"/>
              </a:rPr>
              <a:t> </a:t>
            </a:r>
            <a:r>
              <a:rPr lang="ru-RU" dirty="0" err="1">
                <a:solidFill>
                  <a:schemeClr val="tx1"/>
                </a:solidFill>
                <a:latin typeface="Times New Roman" panose="02020603050405020304" pitchFamily="18" charset="0"/>
                <a:cs typeface="Times New Roman" panose="02020603050405020304" pitchFamily="18" charset="0"/>
              </a:rPr>
              <a:t>қарама-қайшы</a:t>
            </a:r>
            <a:r>
              <a:rPr lang="ru-RU" dirty="0">
                <a:solidFill>
                  <a:schemeClr val="tx1"/>
                </a:solidFill>
                <a:latin typeface="Times New Roman" panose="02020603050405020304" pitchFamily="18" charset="0"/>
                <a:cs typeface="Times New Roman" panose="02020603050405020304" pitchFamily="18" charset="0"/>
              </a:rPr>
              <a:t> </a:t>
            </a:r>
            <a:r>
              <a:rPr lang="ru-RU" dirty="0" err="1">
                <a:solidFill>
                  <a:schemeClr val="tx1"/>
                </a:solidFill>
                <a:latin typeface="Times New Roman" panose="02020603050405020304" pitchFamily="18" charset="0"/>
                <a:cs typeface="Times New Roman" panose="02020603050405020304" pitchFamily="18" charset="0"/>
              </a:rPr>
              <a:t>келетін</a:t>
            </a:r>
            <a:r>
              <a:rPr lang="ru-RU" dirty="0">
                <a:solidFill>
                  <a:schemeClr val="tx1"/>
                </a:solidFill>
                <a:latin typeface="Times New Roman" panose="02020603050405020304" pitchFamily="18" charset="0"/>
                <a:cs typeface="Times New Roman" panose="02020603050405020304" pitchFamily="18" charset="0"/>
              </a:rPr>
              <a:t> </a:t>
            </a:r>
            <a:r>
              <a:rPr lang="ru-RU" dirty="0" err="1">
                <a:solidFill>
                  <a:schemeClr val="tx1"/>
                </a:solidFill>
                <a:latin typeface="Times New Roman" panose="02020603050405020304" pitchFamily="18" charset="0"/>
                <a:cs typeface="Times New Roman" panose="02020603050405020304" pitchFamily="18" charset="0"/>
              </a:rPr>
              <a:t>субъектілердің</a:t>
            </a:r>
            <a:r>
              <a:rPr lang="ru-RU" dirty="0">
                <a:solidFill>
                  <a:schemeClr val="tx1"/>
                </a:solidFill>
                <a:latin typeface="Times New Roman" panose="02020603050405020304" pitchFamily="18" charset="0"/>
                <a:cs typeface="Times New Roman" panose="02020603050405020304" pitchFamily="18" charset="0"/>
              </a:rPr>
              <a:t> </a:t>
            </a:r>
            <a:r>
              <a:rPr lang="ru-RU" dirty="0" err="1">
                <a:solidFill>
                  <a:schemeClr val="tx1"/>
                </a:solidFill>
                <a:latin typeface="Times New Roman" panose="02020603050405020304" pitchFamily="18" charset="0"/>
                <a:cs typeface="Times New Roman" panose="02020603050405020304" pitchFamily="18" charset="0"/>
              </a:rPr>
              <a:t>қатынасы</a:t>
            </a:r>
            <a:r>
              <a:rPr lang="ru-RU" dirty="0">
                <a:solidFill>
                  <a:schemeClr val="tx1"/>
                </a:solidFill>
                <a:latin typeface="Times New Roman" panose="02020603050405020304" pitchFamily="18" charset="0"/>
                <a:cs typeface="Times New Roman" panose="02020603050405020304" pitchFamily="18" charset="0"/>
              </a:rPr>
              <a:t> </a:t>
            </a:r>
            <a:r>
              <a:rPr lang="ru-RU" dirty="0" err="1">
                <a:solidFill>
                  <a:schemeClr val="tx1"/>
                </a:solidFill>
                <a:latin typeface="Times New Roman" panose="02020603050405020304" pitchFamily="18" charset="0"/>
                <a:cs typeface="Times New Roman" panose="02020603050405020304" pitchFamily="18" charset="0"/>
              </a:rPr>
              <a:t>әсерінен</a:t>
            </a:r>
            <a:r>
              <a:rPr lang="ru-RU" dirty="0">
                <a:solidFill>
                  <a:schemeClr val="tx1"/>
                </a:solidFill>
                <a:latin typeface="Times New Roman" panose="02020603050405020304" pitchFamily="18" charset="0"/>
                <a:cs typeface="Times New Roman" panose="02020603050405020304" pitchFamily="18" charset="0"/>
              </a:rPr>
              <a:t> </a:t>
            </a:r>
            <a:r>
              <a:rPr lang="ru-RU" dirty="0" err="1">
                <a:solidFill>
                  <a:schemeClr val="tx1"/>
                </a:solidFill>
                <a:latin typeface="Times New Roman" panose="02020603050405020304" pitchFamily="18" charset="0"/>
                <a:cs typeface="Times New Roman" panose="02020603050405020304" pitchFamily="18" charset="0"/>
              </a:rPr>
              <a:t>туындайтын</a:t>
            </a:r>
            <a:r>
              <a:rPr lang="ru-RU" dirty="0">
                <a:solidFill>
                  <a:schemeClr val="tx1"/>
                </a:solidFill>
                <a:latin typeface="Times New Roman" panose="02020603050405020304" pitchFamily="18" charset="0"/>
                <a:cs typeface="Times New Roman" panose="02020603050405020304" pitchFamily="18" charset="0"/>
              </a:rPr>
              <a:t> </a:t>
            </a:r>
            <a:r>
              <a:rPr lang="ru-RU" dirty="0" err="1">
                <a:solidFill>
                  <a:schemeClr val="tx1"/>
                </a:solidFill>
                <a:latin typeface="Times New Roman" panose="02020603050405020304" pitchFamily="18" charset="0"/>
                <a:cs typeface="Times New Roman" panose="02020603050405020304" pitchFamily="18" charset="0"/>
              </a:rPr>
              <a:t>әлеуметтік</a:t>
            </a:r>
            <a:r>
              <a:rPr lang="ru-RU" dirty="0">
                <a:solidFill>
                  <a:schemeClr val="tx1"/>
                </a:solidFill>
                <a:latin typeface="Times New Roman" panose="02020603050405020304" pitchFamily="18" charset="0"/>
                <a:cs typeface="Times New Roman" panose="02020603050405020304" pitchFamily="18" charset="0"/>
              </a:rPr>
              <a:t> </a:t>
            </a:r>
            <a:r>
              <a:rPr lang="ru-RU" dirty="0" err="1">
                <a:solidFill>
                  <a:schemeClr val="tx1"/>
                </a:solidFill>
                <a:latin typeface="Times New Roman" panose="02020603050405020304" pitchFamily="18" charset="0"/>
                <a:cs typeface="Times New Roman" panose="02020603050405020304" pitchFamily="18" charset="0"/>
              </a:rPr>
              <a:t>құбылыс</a:t>
            </a:r>
            <a:r>
              <a:rPr lang="ru-RU" dirty="0">
                <a:solidFill>
                  <a:schemeClr val="tx1"/>
                </a:solidFill>
                <a:latin typeface="Times New Roman" panose="02020603050405020304" pitchFamily="18" charset="0"/>
                <a:cs typeface="Times New Roman" panose="02020603050405020304" pitchFamily="18" charset="0"/>
              </a:rPr>
              <a:t>»</a:t>
            </a:r>
          </a:p>
        </p:txBody>
      </p:sp>
      <p:sp>
        <p:nvSpPr>
          <p:cNvPr id="3" name="Прямоугольник: скругленные углы 2">
            <a:extLst>
              <a:ext uri="{FF2B5EF4-FFF2-40B4-BE49-F238E27FC236}">
                <a16:creationId xmlns="" xmlns:a16="http://schemas.microsoft.com/office/drawing/2014/main" id="{954F762A-1D1E-4D3E-9C59-DBFCC3548656}"/>
              </a:ext>
            </a:extLst>
          </p:cNvPr>
          <p:cNvSpPr/>
          <p:nvPr/>
        </p:nvSpPr>
        <p:spPr>
          <a:xfrm>
            <a:off x="1503680" y="1981200"/>
            <a:ext cx="9530080" cy="1097280"/>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kk-KZ" sz="1600" dirty="0" err="1">
                <a:solidFill>
                  <a:srgbClr val="212529"/>
                </a:solidFill>
                <a:latin typeface="Times New Roman" panose="02020603050405020304" pitchFamily="18" charset="0"/>
                <a:ea typeface="Times New Roman" panose="02020603050405020304" pitchFamily="18" charset="0"/>
                <a:cs typeface="Times New Roman" panose="02020603050405020304" pitchFamily="18" charset="0"/>
              </a:rPr>
              <a:t>Фромм</a:t>
            </a:r>
            <a:r>
              <a:rPr lang="kk-KZ" sz="1600" dirty="0">
                <a:solidFill>
                  <a:srgbClr val="212529"/>
                </a:solidFill>
                <a:latin typeface="Times New Roman" panose="02020603050405020304" pitchFamily="18" charset="0"/>
                <a:ea typeface="Times New Roman" panose="02020603050405020304" pitchFamily="18" charset="0"/>
                <a:cs typeface="Times New Roman" panose="02020603050405020304" pitchFamily="18" charset="0"/>
              </a:rPr>
              <a:t> типологиясы бойынша «...ж</a:t>
            </a:r>
            <a:r>
              <a:rPr lang="kk-KZ" sz="160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еке тұлғаның жетекші қасиеті ретінде оның әлеуметтік мінез-құлық көрсету типологиясы</a:t>
            </a:r>
            <a:endParaRPr lang="ru-RU" sz="1600" dirty="0">
              <a:latin typeface="Times New Roman" panose="02020603050405020304" pitchFamily="18" charset="0"/>
              <a:cs typeface="Times New Roman" panose="02020603050405020304" pitchFamily="18" charset="0"/>
            </a:endParaRPr>
          </a:p>
        </p:txBody>
      </p:sp>
      <p:sp>
        <p:nvSpPr>
          <p:cNvPr id="4" name="Стрелка: вниз 3">
            <a:extLst>
              <a:ext uri="{FF2B5EF4-FFF2-40B4-BE49-F238E27FC236}">
                <a16:creationId xmlns="" xmlns:a16="http://schemas.microsoft.com/office/drawing/2014/main" id="{6C3ED38B-0A79-45C3-8E11-E39250433BBA}"/>
              </a:ext>
            </a:extLst>
          </p:cNvPr>
          <p:cNvSpPr/>
          <p:nvPr/>
        </p:nvSpPr>
        <p:spPr>
          <a:xfrm>
            <a:off x="5207000" y="3169920"/>
            <a:ext cx="2123440" cy="274320"/>
          </a:xfrm>
          <a:prstGeom prst="downArrow">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ru-RU" sz="1600" dirty="0">
              <a:latin typeface="Times New Roman" panose="02020603050405020304" pitchFamily="18" charset="0"/>
              <a:cs typeface="Times New Roman" panose="02020603050405020304" pitchFamily="18" charset="0"/>
            </a:endParaRPr>
          </a:p>
        </p:txBody>
      </p:sp>
      <p:sp>
        <p:nvSpPr>
          <p:cNvPr id="6" name="Прямоугольник 5">
            <a:extLst>
              <a:ext uri="{FF2B5EF4-FFF2-40B4-BE49-F238E27FC236}">
                <a16:creationId xmlns="" xmlns:a16="http://schemas.microsoft.com/office/drawing/2014/main" id="{14220FCC-BF12-4388-B669-098C4E178B51}"/>
              </a:ext>
            </a:extLst>
          </p:cNvPr>
          <p:cNvSpPr/>
          <p:nvPr/>
        </p:nvSpPr>
        <p:spPr>
          <a:xfrm>
            <a:off x="3007360" y="3500120"/>
            <a:ext cx="6766560" cy="477520"/>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kk-KZ" sz="160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Әлеуметтік мінез-құлық </a:t>
            </a:r>
            <a:endParaRPr lang="ru-RU" sz="1600" dirty="0">
              <a:latin typeface="Times New Roman" panose="02020603050405020304" pitchFamily="18" charset="0"/>
              <a:cs typeface="Times New Roman" panose="02020603050405020304" pitchFamily="18" charset="0"/>
            </a:endParaRPr>
          </a:p>
        </p:txBody>
      </p:sp>
      <p:sp>
        <p:nvSpPr>
          <p:cNvPr id="7" name="Стрелка: вниз 6">
            <a:extLst>
              <a:ext uri="{FF2B5EF4-FFF2-40B4-BE49-F238E27FC236}">
                <a16:creationId xmlns="" xmlns:a16="http://schemas.microsoft.com/office/drawing/2014/main" id="{CD1E8277-7F27-4598-8D47-4695A7FDE79B}"/>
              </a:ext>
            </a:extLst>
          </p:cNvPr>
          <p:cNvSpPr/>
          <p:nvPr/>
        </p:nvSpPr>
        <p:spPr>
          <a:xfrm>
            <a:off x="2250440" y="4005580"/>
            <a:ext cx="2123440" cy="274320"/>
          </a:xfrm>
          <a:prstGeom prst="downArrow">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ru-RU" sz="1600" dirty="0">
              <a:latin typeface="Times New Roman" panose="02020603050405020304" pitchFamily="18" charset="0"/>
              <a:cs typeface="Times New Roman" panose="02020603050405020304" pitchFamily="18" charset="0"/>
            </a:endParaRPr>
          </a:p>
        </p:txBody>
      </p:sp>
      <p:sp>
        <p:nvSpPr>
          <p:cNvPr id="8" name="Стрелка: вниз 7">
            <a:extLst>
              <a:ext uri="{FF2B5EF4-FFF2-40B4-BE49-F238E27FC236}">
                <a16:creationId xmlns="" xmlns:a16="http://schemas.microsoft.com/office/drawing/2014/main" id="{6A2E768C-C991-4372-9DF4-F167E39DCB7B}"/>
              </a:ext>
            </a:extLst>
          </p:cNvPr>
          <p:cNvSpPr/>
          <p:nvPr/>
        </p:nvSpPr>
        <p:spPr>
          <a:xfrm>
            <a:off x="5328920" y="3964940"/>
            <a:ext cx="2123440" cy="274320"/>
          </a:xfrm>
          <a:prstGeom prst="downArrow">
            <a:avLst/>
          </a:prstGeom>
        </p:spPr>
        <p:style>
          <a:lnRef idx="3">
            <a:schemeClr val="lt1"/>
          </a:lnRef>
          <a:fillRef idx="1">
            <a:schemeClr val="accent2"/>
          </a:fillRef>
          <a:effectRef idx="1">
            <a:schemeClr val="accent2"/>
          </a:effectRef>
          <a:fontRef idx="minor">
            <a:schemeClr val="lt1"/>
          </a:fontRef>
        </p:style>
        <p:txBody>
          <a:bodyPr rtlCol="0" anchor="ctr"/>
          <a:lstStyle/>
          <a:p>
            <a:pPr algn="ctr"/>
            <a:endParaRPr lang="ru-RU" sz="1600" dirty="0">
              <a:latin typeface="Times New Roman" panose="02020603050405020304" pitchFamily="18" charset="0"/>
              <a:cs typeface="Times New Roman" panose="02020603050405020304" pitchFamily="18" charset="0"/>
            </a:endParaRPr>
          </a:p>
        </p:txBody>
      </p:sp>
      <p:sp>
        <p:nvSpPr>
          <p:cNvPr id="9" name="Стрелка: вниз 8">
            <a:extLst>
              <a:ext uri="{FF2B5EF4-FFF2-40B4-BE49-F238E27FC236}">
                <a16:creationId xmlns="" xmlns:a16="http://schemas.microsoft.com/office/drawing/2014/main" id="{A9515940-7DBE-479A-98D0-3D60DE082B50}"/>
              </a:ext>
            </a:extLst>
          </p:cNvPr>
          <p:cNvSpPr/>
          <p:nvPr/>
        </p:nvSpPr>
        <p:spPr>
          <a:xfrm>
            <a:off x="8407400" y="3982720"/>
            <a:ext cx="2123440" cy="274320"/>
          </a:xfrm>
          <a:prstGeom prst="downArrow">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ru-RU" sz="1600" dirty="0">
              <a:latin typeface="Times New Roman" panose="02020603050405020304" pitchFamily="18" charset="0"/>
              <a:cs typeface="Times New Roman" panose="02020603050405020304" pitchFamily="18" charset="0"/>
            </a:endParaRPr>
          </a:p>
        </p:txBody>
      </p:sp>
      <p:sp>
        <p:nvSpPr>
          <p:cNvPr id="11" name="Прямоугольник: скругленные противолежащие углы 10">
            <a:extLst>
              <a:ext uri="{FF2B5EF4-FFF2-40B4-BE49-F238E27FC236}">
                <a16:creationId xmlns="" xmlns:a16="http://schemas.microsoft.com/office/drawing/2014/main" id="{8F8E19AA-EF06-4356-9CBD-56C81C9831C4}"/>
              </a:ext>
            </a:extLst>
          </p:cNvPr>
          <p:cNvSpPr/>
          <p:nvPr/>
        </p:nvSpPr>
        <p:spPr>
          <a:xfrm>
            <a:off x="1150620" y="4307840"/>
            <a:ext cx="2212340" cy="2387600"/>
          </a:xfrm>
          <a:prstGeom prst="round2Diag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k-KZ" sz="160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адамның қоршаған ортада қалыптасқан салт-дәстүр мен әдет-ғұрыпқа икемделу динамикасына байланысты көрініс беретін энергиясы </a:t>
            </a:r>
            <a:endParaRPr lang="ru-RU" sz="1600" dirty="0">
              <a:latin typeface="Times New Roman" panose="02020603050405020304" pitchFamily="18" charset="0"/>
              <a:cs typeface="Times New Roman" panose="02020603050405020304" pitchFamily="18" charset="0"/>
            </a:endParaRPr>
          </a:p>
        </p:txBody>
      </p:sp>
      <p:sp>
        <p:nvSpPr>
          <p:cNvPr id="12" name="Прямоугольник: скругленные противолежащие углы 11">
            <a:extLst>
              <a:ext uri="{FF2B5EF4-FFF2-40B4-BE49-F238E27FC236}">
                <a16:creationId xmlns="" xmlns:a16="http://schemas.microsoft.com/office/drawing/2014/main" id="{4D7EA988-F2F3-4BE9-B458-9F5135B02D5D}"/>
              </a:ext>
            </a:extLst>
          </p:cNvPr>
          <p:cNvSpPr/>
          <p:nvPr/>
        </p:nvSpPr>
        <p:spPr>
          <a:xfrm>
            <a:off x="3761742" y="4239260"/>
            <a:ext cx="2123440" cy="2456180"/>
          </a:xfrm>
          <a:prstGeom prst="round2Diag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kk-KZ" sz="160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адамның қажеттілігін қанағаттандыруға бағытталған субъективтік функцияны атқарады </a:t>
            </a:r>
            <a:endParaRPr lang="ru-RU" sz="1600" dirty="0">
              <a:latin typeface="Times New Roman" panose="02020603050405020304" pitchFamily="18" charset="0"/>
              <a:cs typeface="Times New Roman" panose="02020603050405020304" pitchFamily="18" charset="0"/>
            </a:endParaRPr>
          </a:p>
        </p:txBody>
      </p:sp>
      <p:sp>
        <p:nvSpPr>
          <p:cNvPr id="13" name="Прямоугольник: скругленные противолежащие углы 12">
            <a:extLst>
              <a:ext uri="{FF2B5EF4-FFF2-40B4-BE49-F238E27FC236}">
                <a16:creationId xmlns="" xmlns:a16="http://schemas.microsoft.com/office/drawing/2014/main" id="{E98EB0A8-5472-45E4-92ED-FF01E95F41F4}"/>
              </a:ext>
            </a:extLst>
          </p:cNvPr>
          <p:cNvSpPr/>
          <p:nvPr/>
        </p:nvSpPr>
        <p:spPr>
          <a:xfrm>
            <a:off x="6329680" y="4279900"/>
            <a:ext cx="2242820" cy="2387600"/>
          </a:xfrm>
          <a:prstGeom prst="round2DiagRect">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kk-KZ" sz="160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адам өзінің барлық күш-қуатын сыртқы әлеуметтік-экономикалық ортаның талаптарын орындауға жұмылдырады </a:t>
            </a:r>
            <a:endParaRPr lang="ru-RU" sz="1600" dirty="0">
              <a:latin typeface="Times New Roman" panose="02020603050405020304" pitchFamily="18" charset="0"/>
              <a:cs typeface="Times New Roman" panose="02020603050405020304" pitchFamily="18" charset="0"/>
            </a:endParaRPr>
          </a:p>
        </p:txBody>
      </p:sp>
      <p:sp>
        <p:nvSpPr>
          <p:cNvPr id="14" name="Прямоугольник: скругленные противолежащие углы 13">
            <a:extLst>
              <a:ext uri="{FF2B5EF4-FFF2-40B4-BE49-F238E27FC236}">
                <a16:creationId xmlns="" xmlns:a16="http://schemas.microsoft.com/office/drawing/2014/main" id="{1042F349-7261-4A09-A191-C9FAAA4DD004}"/>
              </a:ext>
            </a:extLst>
          </p:cNvPr>
          <p:cNvSpPr/>
          <p:nvPr/>
        </p:nvSpPr>
        <p:spPr>
          <a:xfrm>
            <a:off x="9032240" y="4290060"/>
            <a:ext cx="2242820" cy="2387600"/>
          </a:xfrm>
          <a:prstGeom prst="round2Diag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kk-KZ" sz="1800" dirty="0">
                <a:solidFill>
                  <a:srgbClr val="212529"/>
                </a:solidFill>
                <a:effectLst/>
                <a:latin typeface="Times New Roman" panose="02020603050405020304" pitchFamily="18" charset="0"/>
                <a:ea typeface="Times New Roman" panose="02020603050405020304" pitchFamily="18" charset="0"/>
              </a:rPr>
              <a:t>әлеуметтік ортаның өзгеруімен бірге өзгеріп тұрады.</a:t>
            </a:r>
            <a:endParaRPr lang="ru-RU" sz="1800" dirty="0">
              <a:effectLst/>
              <a:latin typeface="Times New Roman" panose="02020603050405020304" pitchFamily="18" charset="0"/>
              <a:ea typeface="Times New Roman" panose="02020603050405020304" pitchFamily="18" charset="0"/>
            </a:endParaRPr>
          </a:p>
          <a:p>
            <a:pPr algn="ctr"/>
            <a:r>
              <a:rPr lang="kk-KZ" sz="160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ru-RU" sz="1600" dirty="0">
              <a:latin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10196589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скругленные противолежащие углы 1">
            <a:extLst>
              <a:ext uri="{FF2B5EF4-FFF2-40B4-BE49-F238E27FC236}">
                <a16:creationId xmlns="" xmlns:a16="http://schemas.microsoft.com/office/drawing/2014/main" id="{2FB36E91-CB5A-4266-8A29-E33B312D7897}"/>
              </a:ext>
            </a:extLst>
          </p:cNvPr>
          <p:cNvSpPr/>
          <p:nvPr/>
        </p:nvSpPr>
        <p:spPr>
          <a:xfrm>
            <a:off x="1717040" y="438150"/>
            <a:ext cx="8646160" cy="1360170"/>
          </a:xfrm>
          <a:prstGeom prst="round2Diag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ru-RU" dirty="0" err="1"/>
              <a:t>Мінез</a:t>
            </a:r>
            <a:r>
              <a:rPr lang="ru-RU" dirty="0"/>
              <a:t> – </a:t>
            </a:r>
            <a:r>
              <a:rPr lang="ru-RU" dirty="0" err="1"/>
              <a:t>нақты</a:t>
            </a:r>
            <a:r>
              <a:rPr lang="ru-RU" dirty="0"/>
              <a:t> </a:t>
            </a:r>
            <a:r>
              <a:rPr lang="ru-RU" dirty="0" err="1"/>
              <a:t>адамның</a:t>
            </a:r>
            <a:r>
              <a:rPr lang="ru-RU" dirty="0"/>
              <a:t> </a:t>
            </a:r>
            <a:r>
              <a:rPr lang="ru-RU" dirty="0" err="1"/>
              <a:t>мінез-құлық</a:t>
            </a:r>
            <a:r>
              <a:rPr lang="ru-RU" dirty="0"/>
              <a:t> </a:t>
            </a:r>
            <a:r>
              <a:rPr lang="ru-RU" dirty="0" err="1"/>
              <a:t>көрсету</a:t>
            </a:r>
            <a:r>
              <a:rPr lang="ru-RU" dirty="0"/>
              <a:t> </a:t>
            </a:r>
            <a:r>
              <a:rPr lang="ru-RU" dirty="0" err="1"/>
              <a:t>моделі</a:t>
            </a:r>
            <a:r>
              <a:rPr lang="ru-RU" dirty="0"/>
              <a:t>. </a:t>
            </a:r>
            <a:r>
              <a:rPr lang="ru-RU" dirty="0" err="1"/>
              <a:t>Ол</a:t>
            </a:r>
            <a:r>
              <a:rPr lang="ru-RU" dirty="0"/>
              <a:t> </a:t>
            </a:r>
            <a:r>
              <a:rPr lang="ru-RU" dirty="0" err="1"/>
              <a:t>адамның</a:t>
            </a:r>
            <a:r>
              <a:rPr lang="ru-RU" dirty="0"/>
              <a:t> </a:t>
            </a:r>
            <a:r>
              <a:rPr lang="ru-RU" dirty="0" err="1"/>
              <a:t>қандай</a:t>
            </a:r>
            <a:r>
              <a:rPr lang="ru-RU" dirty="0"/>
              <a:t> </a:t>
            </a:r>
            <a:r>
              <a:rPr lang="ru-RU" dirty="0" err="1"/>
              <a:t>жағдайда</a:t>
            </a:r>
            <a:r>
              <a:rPr lang="ru-RU" dirty="0"/>
              <a:t> </a:t>
            </a:r>
            <a:r>
              <a:rPr lang="ru-RU" dirty="0" err="1"/>
              <a:t>қандай</a:t>
            </a:r>
            <a:r>
              <a:rPr lang="ru-RU" dirty="0"/>
              <a:t> </a:t>
            </a:r>
            <a:r>
              <a:rPr lang="ru-RU" dirty="0" err="1"/>
              <a:t>шешім</a:t>
            </a:r>
            <a:r>
              <a:rPr lang="ru-RU" dirty="0"/>
              <a:t> </a:t>
            </a:r>
            <a:r>
              <a:rPr lang="ru-RU" dirty="0" err="1"/>
              <a:t>қабылдап</a:t>
            </a:r>
            <a:r>
              <a:rPr lang="ru-RU" dirty="0"/>
              <a:t>, не </a:t>
            </a:r>
            <a:r>
              <a:rPr lang="ru-RU" dirty="0" err="1"/>
              <a:t>істеу</a:t>
            </a:r>
            <a:r>
              <a:rPr lang="ru-RU" dirty="0"/>
              <a:t> керек </a:t>
            </a:r>
            <a:r>
              <a:rPr lang="ru-RU" dirty="0" err="1"/>
              <a:t>екенін</a:t>
            </a:r>
            <a:r>
              <a:rPr lang="ru-RU" dirty="0"/>
              <a:t> </a:t>
            </a:r>
            <a:r>
              <a:rPr lang="ru-RU" dirty="0" err="1"/>
              <a:t>анықтап</a:t>
            </a:r>
            <a:r>
              <a:rPr lang="ru-RU" dirty="0"/>
              <a:t>, </a:t>
            </a:r>
            <a:r>
              <a:rPr lang="ru-RU" dirty="0" err="1"/>
              <a:t>көп</a:t>
            </a:r>
            <a:r>
              <a:rPr lang="ru-RU" dirty="0"/>
              <a:t> </a:t>
            </a:r>
            <a:r>
              <a:rPr lang="ru-RU" dirty="0" err="1"/>
              <a:t>ойланбастан</a:t>
            </a:r>
            <a:r>
              <a:rPr lang="ru-RU" dirty="0"/>
              <a:t> </a:t>
            </a:r>
            <a:r>
              <a:rPr lang="ru-RU" dirty="0" err="1"/>
              <a:t>әрекет</a:t>
            </a:r>
            <a:r>
              <a:rPr lang="ru-RU" dirty="0"/>
              <a:t> </a:t>
            </a:r>
            <a:r>
              <a:rPr lang="ru-RU" dirty="0" err="1"/>
              <a:t>жасауына</a:t>
            </a:r>
            <a:r>
              <a:rPr lang="ru-RU" dirty="0"/>
              <a:t> </a:t>
            </a:r>
            <a:r>
              <a:rPr lang="ru-RU" dirty="0" err="1"/>
              <a:t>мүмкіндік</a:t>
            </a:r>
            <a:r>
              <a:rPr lang="ru-RU" dirty="0"/>
              <a:t> </a:t>
            </a:r>
            <a:r>
              <a:rPr lang="ru-RU" dirty="0" err="1"/>
              <a:t>береді</a:t>
            </a:r>
            <a:r>
              <a:rPr lang="ru-RU" dirty="0"/>
              <a:t>.</a:t>
            </a:r>
          </a:p>
        </p:txBody>
      </p:sp>
      <p:sp>
        <p:nvSpPr>
          <p:cNvPr id="3" name="Стрелка: вниз 2">
            <a:extLst>
              <a:ext uri="{FF2B5EF4-FFF2-40B4-BE49-F238E27FC236}">
                <a16:creationId xmlns="" xmlns:a16="http://schemas.microsoft.com/office/drawing/2014/main" id="{3AA128B1-26DD-4F2B-BA2A-ADCAC3D1F056}"/>
              </a:ext>
            </a:extLst>
          </p:cNvPr>
          <p:cNvSpPr/>
          <p:nvPr/>
        </p:nvSpPr>
        <p:spPr>
          <a:xfrm>
            <a:off x="3220720" y="2082800"/>
            <a:ext cx="1737360" cy="213360"/>
          </a:xfrm>
          <a:prstGeom prst="downArrow">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ru-RU"/>
          </a:p>
        </p:txBody>
      </p:sp>
      <p:sp>
        <p:nvSpPr>
          <p:cNvPr id="4" name="Стрелка: вниз 3">
            <a:extLst>
              <a:ext uri="{FF2B5EF4-FFF2-40B4-BE49-F238E27FC236}">
                <a16:creationId xmlns="" xmlns:a16="http://schemas.microsoft.com/office/drawing/2014/main" id="{31357BC6-0577-4129-ABA2-FDD2993944BF}"/>
              </a:ext>
            </a:extLst>
          </p:cNvPr>
          <p:cNvSpPr/>
          <p:nvPr/>
        </p:nvSpPr>
        <p:spPr>
          <a:xfrm>
            <a:off x="7233922" y="2011680"/>
            <a:ext cx="1737360" cy="213360"/>
          </a:xfrm>
          <a:prstGeom prst="downArrow">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ru-RU"/>
          </a:p>
        </p:txBody>
      </p:sp>
      <p:sp>
        <p:nvSpPr>
          <p:cNvPr id="5" name="Прямоугольник: скругленные углы 4">
            <a:extLst>
              <a:ext uri="{FF2B5EF4-FFF2-40B4-BE49-F238E27FC236}">
                <a16:creationId xmlns="" xmlns:a16="http://schemas.microsoft.com/office/drawing/2014/main" id="{D5DA9ACC-A9EF-40A4-8111-D0DA915C75F8}"/>
              </a:ext>
            </a:extLst>
          </p:cNvPr>
          <p:cNvSpPr/>
          <p:nvPr/>
        </p:nvSpPr>
        <p:spPr>
          <a:xfrm>
            <a:off x="1717040" y="2418080"/>
            <a:ext cx="3952240" cy="1351280"/>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kk-KZ" sz="1800">
                <a:solidFill>
                  <a:srgbClr val="212529"/>
                </a:solidFill>
                <a:effectLst/>
                <a:latin typeface="Times New Roman" panose="02020603050405020304" pitchFamily="18" charset="0"/>
                <a:ea typeface="Times New Roman" panose="02020603050405020304" pitchFamily="18" charset="0"/>
              </a:rPr>
              <a:t>Әлеуметтік мінез-құлық </a:t>
            </a:r>
            <a:endParaRPr lang="ru-RU"/>
          </a:p>
        </p:txBody>
      </p:sp>
      <p:sp>
        <p:nvSpPr>
          <p:cNvPr id="6" name="Прямоугольник: скругленные углы 5">
            <a:extLst>
              <a:ext uri="{FF2B5EF4-FFF2-40B4-BE49-F238E27FC236}">
                <a16:creationId xmlns="" xmlns:a16="http://schemas.microsoft.com/office/drawing/2014/main" id="{DD7D744E-F251-4315-86E5-74DE2F2949D8}"/>
              </a:ext>
            </a:extLst>
          </p:cNvPr>
          <p:cNvSpPr/>
          <p:nvPr/>
        </p:nvSpPr>
        <p:spPr>
          <a:xfrm>
            <a:off x="6410960" y="2418080"/>
            <a:ext cx="3952240" cy="1351280"/>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kk-KZ" sz="1800">
                <a:solidFill>
                  <a:srgbClr val="212529"/>
                </a:solidFill>
                <a:effectLst/>
                <a:latin typeface="Times New Roman" panose="02020603050405020304" pitchFamily="18" charset="0"/>
                <a:ea typeface="Times New Roman" panose="02020603050405020304" pitchFamily="18" charset="0"/>
              </a:rPr>
              <a:t>жеке тұлға мінез-құлық</a:t>
            </a:r>
            <a:endParaRPr lang="ru-RU"/>
          </a:p>
        </p:txBody>
      </p:sp>
      <p:sp>
        <p:nvSpPr>
          <p:cNvPr id="7" name="Прямоугольник: скругленные углы 6">
            <a:extLst>
              <a:ext uri="{FF2B5EF4-FFF2-40B4-BE49-F238E27FC236}">
                <a16:creationId xmlns="" xmlns:a16="http://schemas.microsoft.com/office/drawing/2014/main" id="{2806D68C-C8AB-47BA-9774-043A2FC82459}"/>
              </a:ext>
            </a:extLst>
          </p:cNvPr>
          <p:cNvSpPr/>
          <p:nvPr/>
        </p:nvSpPr>
        <p:spPr>
          <a:xfrm>
            <a:off x="1717040" y="4480560"/>
            <a:ext cx="8646160" cy="1016000"/>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ru-RU" dirty="0" err="1"/>
              <a:t>мәдениеттік ортадағы адамдардың әрқайсысы </a:t>
            </a:r>
            <a:r>
              <a:rPr lang="ru-RU" dirty="0"/>
              <a:t>тек </a:t>
            </a:r>
            <a:r>
              <a:rPr lang="ru-RU" dirty="0" err="1"/>
              <a:t>өзіне тән ерекшелікпен</a:t>
            </a:r>
            <a:r>
              <a:rPr lang="ru-RU" dirty="0"/>
              <a:t> </a:t>
            </a:r>
            <a:r>
              <a:rPr lang="ru-RU" dirty="0" err="1"/>
              <a:t>сипатталады</a:t>
            </a:r>
            <a:r>
              <a:rPr lang="ru-RU" dirty="0"/>
              <a:t>. </a:t>
            </a:r>
          </a:p>
        </p:txBody>
      </p:sp>
    </p:spTree>
    <p:extLst>
      <p:ext uri="{BB962C8B-B14F-4D97-AF65-F5344CB8AC3E}">
        <p14:creationId xmlns="" xmlns:p14="http://schemas.microsoft.com/office/powerpoint/2010/main" val="25020517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скругленные углы 1">
            <a:extLst>
              <a:ext uri="{FF2B5EF4-FFF2-40B4-BE49-F238E27FC236}">
                <a16:creationId xmlns="" xmlns:a16="http://schemas.microsoft.com/office/drawing/2014/main" id="{2AE833F2-C9F1-4B85-AAB7-9397C56715E1}"/>
              </a:ext>
            </a:extLst>
          </p:cNvPr>
          <p:cNvSpPr/>
          <p:nvPr/>
        </p:nvSpPr>
        <p:spPr>
          <a:xfrm>
            <a:off x="1076960" y="386080"/>
            <a:ext cx="9865360" cy="589280"/>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ru-RU" dirty="0" err="1"/>
              <a:t>Фромның</a:t>
            </a:r>
            <a:r>
              <a:rPr lang="ru-RU" dirty="0"/>
              <a:t> </a:t>
            </a:r>
            <a:r>
              <a:rPr lang="ru-RU" dirty="0" err="1"/>
              <a:t>әлеуметтік</a:t>
            </a:r>
            <a:r>
              <a:rPr lang="ru-RU" dirty="0"/>
              <a:t> </a:t>
            </a:r>
            <a:r>
              <a:rPr lang="ru-RU" dirty="0" err="1"/>
              <a:t>мінез-құлық</a:t>
            </a:r>
            <a:r>
              <a:rPr lang="ru-RU" dirty="0"/>
              <a:t> </a:t>
            </a:r>
            <a:r>
              <a:rPr lang="ru-RU" dirty="0" err="1"/>
              <a:t>негізіндегі</a:t>
            </a:r>
            <a:r>
              <a:rPr lang="ru-RU" dirty="0"/>
              <a:t>  </a:t>
            </a:r>
            <a:r>
              <a:rPr lang="ru-RU" dirty="0" err="1"/>
              <a:t>типологиясы</a:t>
            </a:r>
            <a:r>
              <a:rPr lang="ru-RU" dirty="0"/>
              <a:t> </a:t>
            </a:r>
          </a:p>
        </p:txBody>
      </p:sp>
      <p:sp>
        <p:nvSpPr>
          <p:cNvPr id="5" name="Прямоугольник: скругленные противолежащие углы 4">
            <a:extLst>
              <a:ext uri="{FF2B5EF4-FFF2-40B4-BE49-F238E27FC236}">
                <a16:creationId xmlns="" xmlns:a16="http://schemas.microsoft.com/office/drawing/2014/main" id="{F3C6A8F7-F8BC-46EE-8A20-DEFC5BEDC37E}"/>
              </a:ext>
            </a:extLst>
          </p:cNvPr>
          <p:cNvSpPr/>
          <p:nvPr/>
        </p:nvSpPr>
        <p:spPr>
          <a:xfrm>
            <a:off x="548640" y="1117600"/>
            <a:ext cx="11094720" cy="660400"/>
          </a:xfrm>
          <a:prstGeom prst="round2DiagRect">
            <a:avLst/>
          </a:prstGeom>
        </p:spPr>
        <p:style>
          <a:lnRef idx="1">
            <a:schemeClr val="accent1"/>
          </a:lnRef>
          <a:fillRef idx="2">
            <a:schemeClr val="accent1"/>
          </a:fillRef>
          <a:effectRef idx="1">
            <a:schemeClr val="accent1"/>
          </a:effectRef>
          <a:fontRef idx="minor">
            <a:schemeClr val="dk1"/>
          </a:fontRef>
        </p:style>
        <p:txBody>
          <a:bodyPr rtlCol="0" anchor="ctr"/>
          <a:lstStyle/>
          <a:p>
            <a:pPr algn="just"/>
            <a:r>
              <a:rPr lang="kk-KZ" sz="1800" b="1" dirty="0" err="1">
                <a:solidFill>
                  <a:srgbClr val="212529"/>
                </a:solidFill>
                <a:effectLst/>
                <a:latin typeface="Times New Roman" panose="02020603050405020304" pitchFamily="18" charset="0"/>
                <a:ea typeface="Times New Roman" panose="02020603050405020304" pitchFamily="18" charset="0"/>
              </a:rPr>
              <a:t>Өнімсіздікке</a:t>
            </a:r>
            <a:r>
              <a:rPr lang="kk-KZ" sz="1800" b="1" dirty="0">
                <a:solidFill>
                  <a:srgbClr val="212529"/>
                </a:solidFill>
                <a:effectLst/>
                <a:latin typeface="Times New Roman" panose="02020603050405020304" pitchFamily="18" charset="0"/>
                <a:ea typeface="Times New Roman" panose="02020603050405020304" pitchFamily="18" charset="0"/>
              </a:rPr>
              <a:t> бағытталғандар типтері</a:t>
            </a:r>
            <a:r>
              <a:rPr lang="kk-KZ" sz="1800" dirty="0">
                <a:solidFill>
                  <a:srgbClr val="212529"/>
                </a:solidFill>
                <a:effectLst/>
                <a:latin typeface="Times New Roman" panose="02020603050405020304" pitchFamily="18" charset="0"/>
                <a:ea typeface="Times New Roman" panose="02020603050405020304" pitchFamily="18" charset="0"/>
              </a:rPr>
              <a:t> ішінде әлеуметтік мінез-құлықтың </a:t>
            </a:r>
            <a:r>
              <a:rPr lang="kk-KZ" sz="1800" dirty="0" err="1">
                <a:solidFill>
                  <a:srgbClr val="212529"/>
                </a:solidFill>
                <a:effectLst/>
                <a:latin typeface="Times New Roman" panose="02020603050405020304" pitchFamily="18" charset="0"/>
                <a:ea typeface="Times New Roman" panose="02020603050405020304" pitchFamily="18" charset="0"/>
              </a:rPr>
              <a:t>рецептивтік</a:t>
            </a:r>
            <a:r>
              <a:rPr lang="kk-KZ" sz="1800" dirty="0">
                <a:solidFill>
                  <a:srgbClr val="212529"/>
                </a:solidFill>
                <a:effectLst/>
                <a:latin typeface="Times New Roman" panose="02020603050405020304" pitchFamily="18" charset="0"/>
                <a:ea typeface="Times New Roman" panose="02020603050405020304" pitchFamily="18" charset="0"/>
              </a:rPr>
              <a:t> бағытта болу, қанаушылық (</a:t>
            </a:r>
            <a:r>
              <a:rPr lang="kk-KZ" sz="1800" dirty="0" err="1">
                <a:solidFill>
                  <a:srgbClr val="212529"/>
                </a:solidFill>
                <a:effectLst/>
                <a:latin typeface="Times New Roman" panose="02020603050405020304" pitchFamily="18" charset="0"/>
                <a:ea typeface="Times New Roman" panose="02020603050405020304" pitchFamily="18" charset="0"/>
              </a:rPr>
              <a:t>эксплуотатор</a:t>
            </a:r>
            <a:r>
              <a:rPr lang="kk-KZ" sz="1800" dirty="0">
                <a:solidFill>
                  <a:srgbClr val="212529"/>
                </a:solidFill>
                <a:effectLst/>
                <a:latin typeface="Times New Roman" panose="02020603050405020304" pitchFamily="18" charset="0"/>
                <a:ea typeface="Times New Roman" panose="02020603050405020304" pitchFamily="18" charset="0"/>
              </a:rPr>
              <a:t>), пайдакүнемдік (</a:t>
            </a:r>
            <a:r>
              <a:rPr lang="kk-KZ" sz="1800" dirty="0" err="1">
                <a:solidFill>
                  <a:srgbClr val="212529"/>
                </a:solidFill>
                <a:effectLst/>
                <a:latin typeface="Times New Roman" panose="02020603050405020304" pitchFamily="18" charset="0"/>
                <a:ea typeface="Times New Roman" panose="02020603050405020304" pitchFamily="18" charset="0"/>
              </a:rPr>
              <a:t>стяжательская</a:t>
            </a:r>
            <a:r>
              <a:rPr lang="kk-KZ" sz="1800" dirty="0">
                <a:solidFill>
                  <a:srgbClr val="212529"/>
                </a:solidFill>
                <a:effectLst/>
                <a:latin typeface="Times New Roman" panose="02020603050405020304" pitchFamily="18" charset="0"/>
                <a:ea typeface="Times New Roman" panose="02020603050405020304" pitchFamily="18" charset="0"/>
              </a:rPr>
              <a:t>), нарықтық (</a:t>
            </a:r>
            <a:r>
              <a:rPr lang="kk-KZ" sz="1800" dirty="0" err="1">
                <a:solidFill>
                  <a:srgbClr val="212529"/>
                </a:solidFill>
                <a:effectLst/>
                <a:latin typeface="Times New Roman" panose="02020603050405020304" pitchFamily="18" charset="0"/>
                <a:ea typeface="Times New Roman" panose="02020603050405020304" pitchFamily="18" charset="0"/>
              </a:rPr>
              <a:t>рыночная</a:t>
            </a:r>
            <a:r>
              <a:rPr lang="kk-KZ" sz="1800" dirty="0">
                <a:solidFill>
                  <a:srgbClr val="212529"/>
                </a:solidFill>
                <a:effectLst/>
                <a:latin typeface="Times New Roman" panose="02020603050405020304" pitchFamily="18" charset="0"/>
                <a:ea typeface="Times New Roman" panose="02020603050405020304" pitchFamily="18" charset="0"/>
              </a:rPr>
              <a:t>) бағытта болу</a:t>
            </a:r>
            <a:endParaRPr lang="ru-RU" sz="1800" dirty="0">
              <a:effectLst/>
              <a:latin typeface="Times New Roman" panose="02020603050405020304" pitchFamily="18" charset="0"/>
              <a:ea typeface="Times New Roman" panose="02020603050405020304" pitchFamily="18" charset="0"/>
            </a:endParaRPr>
          </a:p>
        </p:txBody>
      </p:sp>
      <p:sp>
        <p:nvSpPr>
          <p:cNvPr id="6" name="Прямоугольник: скругленные противолежащие углы 5">
            <a:extLst>
              <a:ext uri="{FF2B5EF4-FFF2-40B4-BE49-F238E27FC236}">
                <a16:creationId xmlns="" xmlns:a16="http://schemas.microsoft.com/office/drawing/2014/main" id="{C48E9ED8-3563-4398-B15D-3F95130E87CB}"/>
              </a:ext>
            </a:extLst>
          </p:cNvPr>
          <p:cNvSpPr/>
          <p:nvPr/>
        </p:nvSpPr>
        <p:spPr>
          <a:xfrm>
            <a:off x="285750" y="1971040"/>
            <a:ext cx="2838450" cy="4500880"/>
          </a:xfrm>
          <a:prstGeom prst="round2DiagRect">
            <a:avLst/>
          </a:prstGeom>
        </p:spPr>
        <p:style>
          <a:lnRef idx="3">
            <a:schemeClr val="lt1"/>
          </a:lnRef>
          <a:fillRef idx="1">
            <a:schemeClr val="accent2"/>
          </a:fillRef>
          <a:effectRef idx="1">
            <a:schemeClr val="accent2"/>
          </a:effectRef>
          <a:fontRef idx="minor">
            <a:schemeClr val="lt1"/>
          </a:fontRef>
        </p:style>
        <p:txBody>
          <a:bodyPr rtlCol="0" anchor="ctr"/>
          <a:lstStyle/>
          <a:p>
            <a:r>
              <a:rPr lang="kk-KZ" sz="1200" b="1" dirty="0" err="1">
                <a:solidFill>
                  <a:srgbClr val="212529"/>
                </a:solidFill>
                <a:effectLst/>
                <a:latin typeface="Times New Roman" panose="02020603050405020304" pitchFamily="18" charset="0"/>
                <a:ea typeface="Times New Roman" panose="02020603050405020304" pitchFamily="18" charset="0"/>
              </a:rPr>
              <a:t>Рецептивтік</a:t>
            </a:r>
            <a:r>
              <a:rPr lang="kk-KZ" sz="1200" b="1" dirty="0">
                <a:solidFill>
                  <a:srgbClr val="212529"/>
                </a:solidFill>
                <a:effectLst/>
                <a:latin typeface="Times New Roman" panose="02020603050405020304" pitchFamily="18" charset="0"/>
                <a:ea typeface="Times New Roman" panose="02020603050405020304" pitchFamily="18" charset="0"/>
              </a:rPr>
              <a:t> </a:t>
            </a:r>
            <a:r>
              <a:rPr lang="kk-KZ" sz="1200" dirty="0">
                <a:solidFill>
                  <a:srgbClr val="212529"/>
                </a:solidFill>
                <a:effectLst/>
                <a:latin typeface="Times New Roman" panose="02020603050405020304" pitchFamily="18" charset="0"/>
                <a:ea typeface="Times New Roman" panose="02020603050405020304" pitchFamily="18" charset="0"/>
              </a:rPr>
              <a:t>бағыттағылар – ереже бойынша (рецепт бойынша), норма бойынша өмір сүретіндер, өз қажеттілігін қанағаттандыру көздері сыртта орналасқан, сондықтан </a:t>
            </a:r>
            <a:r>
              <a:rPr lang="kk-KZ" sz="1200" dirty="0" err="1">
                <a:solidFill>
                  <a:srgbClr val="212529"/>
                </a:solidFill>
                <a:effectLst/>
                <a:latin typeface="Times New Roman" panose="02020603050405020304" pitchFamily="18" charset="0"/>
                <a:ea typeface="Times New Roman" panose="02020603050405020304" pitchFamily="18" charset="0"/>
              </a:rPr>
              <a:t>матералдық</a:t>
            </a:r>
            <a:r>
              <a:rPr lang="kk-KZ" sz="1200" dirty="0">
                <a:solidFill>
                  <a:srgbClr val="212529"/>
                </a:solidFill>
                <a:effectLst/>
                <a:latin typeface="Times New Roman" panose="02020603050405020304" pitchFamily="18" charset="0"/>
                <a:ea typeface="Times New Roman" panose="02020603050405020304" pitchFamily="18" charset="0"/>
              </a:rPr>
              <a:t> құндылықтарды, білімді, </a:t>
            </a:r>
            <a:r>
              <a:rPr lang="kk-KZ" sz="1200" dirty="0" err="1">
                <a:solidFill>
                  <a:srgbClr val="212529"/>
                </a:solidFill>
                <a:effectLst/>
                <a:latin typeface="Times New Roman" panose="02020603050405020304" pitchFamily="18" charset="0"/>
                <a:ea typeface="Times New Roman" panose="02020603050405020304" pitchFamily="18" charset="0"/>
              </a:rPr>
              <a:t>ләзаттануды</a:t>
            </a:r>
            <a:r>
              <a:rPr lang="kk-KZ" sz="1200" dirty="0">
                <a:solidFill>
                  <a:srgbClr val="212529"/>
                </a:solidFill>
                <a:effectLst/>
                <a:latin typeface="Times New Roman" panose="02020603050405020304" pitchFamily="18" charset="0"/>
                <a:ea typeface="Times New Roman" panose="02020603050405020304" pitchFamily="18" charset="0"/>
              </a:rPr>
              <a:t> басқалар қамтамасыз етуі керек, ол тек өзгелер өзін жақсы көруі керек деп есептейді, ал өзі ешнәрсе істемей өмір сүруге бағытталған. Өзі ізденбейді.</a:t>
            </a:r>
            <a:endParaRPr lang="ru-RU" sz="1200" dirty="0">
              <a:effectLst/>
              <a:latin typeface="Times New Roman" panose="02020603050405020304" pitchFamily="18" charset="0"/>
              <a:ea typeface="Times New Roman" panose="02020603050405020304" pitchFamily="18" charset="0"/>
            </a:endParaRPr>
          </a:p>
          <a:p>
            <a:r>
              <a:rPr lang="kk-KZ" sz="1200" dirty="0">
                <a:solidFill>
                  <a:srgbClr val="212529"/>
                </a:solidFill>
                <a:effectLst/>
                <a:latin typeface="Times New Roman" panose="02020603050405020304" pitchFamily="18" charset="0"/>
                <a:ea typeface="Times New Roman" panose="02020603050405020304" pitchFamily="18" charset="0"/>
              </a:rPr>
              <a:t>Олар өзін толық қамтамасыз ететіндерді іздейді, оны тапса толық оған тәуелді болады. Сәтсіздікке ұшырағанда тамаққа тойымсыз, ішімдікке құмар болып кетеді.</a:t>
            </a:r>
            <a:endParaRPr lang="ru-RU" sz="1200" dirty="0">
              <a:effectLst/>
              <a:latin typeface="Times New Roman" panose="02020603050405020304" pitchFamily="18" charset="0"/>
              <a:ea typeface="Times New Roman" panose="02020603050405020304" pitchFamily="18" charset="0"/>
            </a:endParaRPr>
          </a:p>
        </p:txBody>
      </p:sp>
      <p:sp>
        <p:nvSpPr>
          <p:cNvPr id="7" name="Прямоугольник: скругленные противолежащие углы 6">
            <a:extLst>
              <a:ext uri="{FF2B5EF4-FFF2-40B4-BE49-F238E27FC236}">
                <a16:creationId xmlns="" xmlns:a16="http://schemas.microsoft.com/office/drawing/2014/main" id="{32236DD4-EA5F-44F9-BE3C-44956F35A952}"/>
              </a:ext>
            </a:extLst>
          </p:cNvPr>
          <p:cNvSpPr/>
          <p:nvPr/>
        </p:nvSpPr>
        <p:spPr>
          <a:xfrm>
            <a:off x="3448050" y="1961514"/>
            <a:ext cx="2838450" cy="4500880"/>
          </a:xfrm>
          <a:prstGeom prst="round2DiagRect">
            <a:avLst/>
          </a:prstGeom>
        </p:spPr>
        <p:style>
          <a:lnRef idx="1">
            <a:schemeClr val="accent3"/>
          </a:lnRef>
          <a:fillRef idx="3">
            <a:schemeClr val="accent3"/>
          </a:fillRef>
          <a:effectRef idx="2">
            <a:schemeClr val="accent3"/>
          </a:effectRef>
          <a:fontRef idx="minor">
            <a:schemeClr val="lt1"/>
          </a:fontRef>
        </p:style>
        <p:txBody>
          <a:bodyPr rtlCol="0" anchor="ctr"/>
          <a:lstStyle/>
          <a:p>
            <a:r>
              <a:rPr lang="kk-KZ" sz="1200" b="1" dirty="0">
                <a:solidFill>
                  <a:srgbClr val="212529"/>
                </a:solidFill>
                <a:effectLst/>
                <a:latin typeface="Times New Roman" panose="02020603050405020304" pitchFamily="18" charset="0"/>
                <a:ea typeface="Times New Roman" panose="02020603050405020304" pitchFamily="18" charset="0"/>
              </a:rPr>
              <a:t>Қанаушы (</a:t>
            </a:r>
            <a:r>
              <a:rPr lang="kk-KZ" sz="1200" b="1" dirty="0" err="1">
                <a:solidFill>
                  <a:srgbClr val="212529"/>
                </a:solidFill>
                <a:effectLst/>
                <a:latin typeface="Times New Roman" panose="02020603050405020304" pitchFamily="18" charset="0"/>
                <a:ea typeface="Times New Roman" panose="02020603050405020304" pitchFamily="18" charset="0"/>
              </a:rPr>
              <a:t>эксплуотатор</a:t>
            </a:r>
            <a:r>
              <a:rPr lang="kk-KZ" sz="1200" b="1" dirty="0">
                <a:solidFill>
                  <a:srgbClr val="212529"/>
                </a:solidFill>
                <a:effectLst/>
                <a:latin typeface="Times New Roman" panose="02020603050405020304" pitchFamily="18" charset="0"/>
                <a:ea typeface="Times New Roman" panose="02020603050405020304" pitchFamily="18" charset="0"/>
              </a:rPr>
              <a:t>) </a:t>
            </a:r>
            <a:r>
              <a:rPr lang="kk-KZ" sz="1200" dirty="0" err="1">
                <a:solidFill>
                  <a:srgbClr val="212529"/>
                </a:solidFill>
                <a:effectLst/>
                <a:latin typeface="Times New Roman" panose="02020603050405020304" pitchFamily="18" charset="0"/>
                <a:ea typeface="Times New Roman" panose="02020603050405020304" pitchFamily="18" charset="0"/>
              </a:rPr>
              <a:t>бағытындағылар</a:t>
            </a:r>
            <a:r>
              <a:rPr lang="kk-KZ" sz="1200" dirty="0">
                <a:solidFill>
                  <a:srgbClr val="212529"/>
                </a:solidFill>
                <a:effectLst/>
                <a:latin typeface="Times New Roman" panose="02020603050405020304" pitchFamily="18" charset="0"/>
                <a:ea typeface="Times New Roman" panose="02020603050405020304" pitchFamily="18" charset="0"/>
              </a:rPr>
              <a:t> – бұлар да барлық игілік, қажетті нәрселер сырттан келеді, өзгелер оның қажеттілігін толық қамтамасыз етуі керек деп есептейді, дегенмен ешкім өз еркімен ешнәрсе бермейді, барлық материалдық және рухани байлықты зорлық-зомбылық немесе құлық көрсетіп алу керек. «Ұрлап алған жеміс ең дәмді жеміс» деген ұранды басшы-лыққа алып, әр адамды одан нені алуға болаты-</a:t>
            </a:r>
            <a:r>
              <a:rPr lang="kk-KZ" sz="1200" dirty="0" err="1">
                <a:solidFill>
                  <a:srgbClr val="212529"/>
                </a:solidFill>
                <a:effectLst/>
                <a:latin typeface="Times New Roman" panose="02020603050405020304" pitchFamily="18" charset="0"/>
                <a:ea typeface="Times New Roman" panose="02020603050405020304" pitchFamily="18" charset="0"/>
              </a:rPr>
              <a:t>ны</a:t>
            </a:r>
            <a:r>
              <a:rPr lang="kk-KZ" sz="1200" dirty="0">
                <a:solidFill>
                  <a:srgbClr val="212529"/>
                </a:solidFill>
                <a:effectLst/>
                <a:latin typeface="Times New Roman" panose="02020603050405020304" pitchFamily="18" charset="0"/>
                <a:ea typeface="Times New Roman" panose="02020603050405020304" pitchFamily="18" charset="0"/>
              </a:rPr>
              <a:t> жағынан бағалайды. Өзгелермен қатына-сында сенімсіздік, арсыздық, агрессив</a:t>
            </a:r>
          </a:p>
          <a:p>
            <a:r>
              <a:rPr lang="kk-KZ" sz="1200" dirty="0">
                <a:solidFill>
                  <a:srgbClr val="212529"/>
                </a:solidFill>
                <a:effectLst/>
                <a:latin typeface="Times New Roman" panose="02020603050405020304" pitchFamily="18" charset="0"/>
                <a:ea typeface="Times New Roman" panose="02020603050405020304" pitchFamily="18" charset="0"/>
              </a:rPr>
              <a:t>тілік,  қызғаншақтық және күншілдік білдіреді</a:t>
            </a:r>
            <a:r>
              <a:rPr lang="kk-KZ" sz="500" dirty="0">
                <a:solidFill>
                  <a:srgbClr val="212529"/>
                </a:solidFill>
                <a:effectLst/>
                <a:latin typeface="Times New Roman" panose="02020603050405020304" pitchFamily="18" charset="0"/>
                <a:ea typeface="Times New Roman" panose="02020603050405020304" pitchFamily="18" charset="0"/>
              </a:rPr>
              <a:t>.</a:t>
            </a:r>
            <a:endParaRPr lang="ru-RU" sz="500" dirty="0">
              <a:effectLst/>
              <a:latin typeface="Times New Roman" panose="02020603050405020304" pitchFamily="18" charset="0"/>
              <a:ea typeface="Times New Roman" panose="02020603050405020304" pitchFamily="18" charset="0"/>
            </a:endParaRPr>
          </a:p>
        </p:txBody>
      </p:sp>
      <p:sp>
        <p:nvSpPr>
          <p:cNvPr id="8" name="Прямоугольник: скругленные противолежащие углы 7">
            <a:extLst>
              <a:ext uri="{FF2B5EF4-FFF2-40B4-BE49-F238E27FC236}">
                <a16:creationId xmlns="" xmlns:a16="http://schemas.microsoft.com/office/drawing/2014/main" id="{103DC260-4A55-4F8E-B01D-C21D18C98D71}"/>
              </a:ext>
            </a:extLst>
          </p:cNvPr>
          <p:cNvSpPr/>
          <p:nvPr/>
        </p:nvSpPr>
        <p:spPr>
          <a:xfrm>
            <a:off x="9301480" y="1920241"/>
            <a:ext cx="2623820" cy="4510404"/>
          </a:xfrm>
          <a:prstGeom prst="round2DiagRect">
            <a:avLst/>
          </a:prstGeom>
        </p:spPr>
        <p:style>
          <a:lnRef idx="1">
            <a:schemeClr val="accent6"/>
          </a:lnRef>
          <a:fillRef idx="3">
            <a:schemeClr val="accent6"/>
          </a:fillRef>
          <a:effectRef idx="2">
            <a:schemeClr val="accent6"/>
          </a:effectRef>
          <a:fontRef idx="minor">
            <a:schemeClr val="lt1"/>
          </a:fontRef>
        </p:style>
        <p:txBody>
          <a:bodyPr rtlCol="0" anchor="ctr"/>
          <a:lstStyle/>
          <a:p>
            <a:r>
              <a:rPr lang="kk-KZ" sz="1200" b="1" dirty="0">
                <a:solidFill>
                  <a:srgbClr val="212529"/>
                </a:solidFill>
                <a:effectLst/>
                <a:latin typeface="Times New Roman" panose="02020603050405020304" pitchFamily="18" charset="0"/>
                <a:ea typeface="Times New Roman" panose="02020603050405020304" pitchFamily="18" charset="0"/>
              </a:rPr>
              <a:t>Нарықтық </a:t>
            </a:r>
            <a:r>
              <a:rPr lang="kk-KZ" sz="1200" dirty="0" err="1">
                <a:solidFill>
                  <a:srgbClr val="212529"/>
                </a:solidFill>
                <a:effectLst/>
                <a:latin typeface="Times New Roman" panose="02020603050405020304" pitchFamily="18" charset="0"/>
                <a:ea typeface="Times New Roman" panose="02020603050405020304" pitchFamily="18" charset="0"/>
              </a:rPr>
              <a:t>бағытындағылар</a:t>
            </a:r>
            <a:r>
              <a:rPr lang="kk-KZ" sz="1200" dirty="0">
                <a:solidFill>
                  <a:srgbClr val="212529"/>
                </a:solidFill>
                <a:effectLst/>
                <a:latin typeface="Times New Roman" panose="02020603050405020304" pitchFamily="18" charset="0"/>
                <a:ea typeface="Times New Roman" panose="02020603050405020304" pitchFamily="18" charset="0"/>
              </a:rPr>
              <a:t> – қазіргі кездегі доминанта болып отырған тип. Өзін тауар ретінде бағалайды, сондықтан барлық қабілеті мен өнерін жарнамалап, сұранысқа ие болуға тырысады. Ол бәсекелестікке құмар, сондықтан өзіне сұраныс көп болса, ол өзін бақытты адаммын деп есептейді. Сондықтан оның құндылықтар жүйесі тұрақты емес, барлық қоршаған адамдарды олардың адамгершілік қасиетімен емес, табысымен бағалайды</a:t>
            </a:r>
            <a:endParaRPr lang="ru-RU" sz="1200" dirty="0"/>
          </a:p>
        </p:txBody>
      </p:sp>
      <p:sp>
        <p:nvSpPr>
          <p:cNvPr id="9" name="Прямоугольник: скругленные противолежащие углы 8">
            <a:extLst>
              <a:ext uri="{FF2B5EF4-FFF2-40B4-BE49-F238E27FC236}">
                <a16:creationId xmlns="" xmlns:a16="http://schemas.microsoft.com/office/drawing/2014/main" id="{9074C60A-2E28-4ACE-B644-A5EE8AAC3EAF}"/>
              </a:ext>
            </a:extLst>
          </p:cNvPr>
          <p:cNvSpPr/>
          <p:nvPr/>
        </p:nvSpPr>
        <p:spPr>
          <a:xfrm>
            <a:off x="6512560" y="1920240"/>
            <a:ext cx="2650490" cy="4510405"/>
          </a:xfrm>
          <a:prstGeom prst="round2DiagRect">
            <a:avLst/>
          </a:prstGeom>
        </p:spPr>
        <p:style>
          <a:lnRef idx="1">
            <a:schemeClr val="accent4"/>
          </a:lnRef>
          <a:fillRef idx="3">
            <a:schemeClr val="accent4"/>
          </a:fillRef>
          <a:effectRef idx="2">
            <a:schemeClr val="accent4"/>
          </a:effectRef>
          <a:fontRef idx="minor">
            <a:schemeClr val="lt1"/>
          </a:fontRef>
        </p:style>
        <p:txBody>
          <a:bodyPr rtlCol="0" anchor="ctr"/>
          <a:lstStyle/>
          <a:p>
            <a:r>
              <a:rPr lang="kk-KZ" sz="1200" b="1" dirty="0">
                <a:solidFill>
                  <a:srgbClr val="212529"/>
                </a:solidFill>
                <a:effectLst/>
                <a:latin typeface="Times New Roman" panose="02020603050405020304" pitchFamily="18" charset="0"/>
                <a:ea typeface="Times New Roman" panose="02020603050405020304" pitchFamily="18" charset="0"/>
              </a:rPr>
              <a:t>Пайдакүнем </a:t>
            </a:r>
            <a:r>
              <a:rPr lang="kk-KZ" sz="1200" dirty="0" err="1">
                <a:solidFill>
                  <a:srgbClr val="212529"/>
                </a:solidFill>
                <a:effectLst/>
                <a:latin typeface="Times New Roman" panose="02020603050405020304" pitchFamily="18" charset="0"/>
                <a:ea typeface="Times New Roman" panose="02020603050405020304" pitchFamily="18" charset="0"/>
              </a:rPr>
              <a:t>бағытындағылар</a:t>
            </a:r>
            <a:r>
              <a:rPr lang="kk-KZ" sz="1200" dirty="0">
                <a:solidFill>
                  <a:srgbClr val="212529"/>
                </a:solidFill>
                <a:effectLst/>
                <a:latin typeface="Times New Roman" panose="02020603050405020304" pitchFamily="18" charset="0"/>
                <a:ea typeface="Times New Roman" panose="02020603050405020304" pitchFamily="18" charset="0"/>
              </a:rPr>
              <a:t> – бұл </a:t>
            </a:r>
            <a:r>
              <a:rPr lang="kk-KZ" sz="1200" dirty="0" err="1">
                <a:solidFill>
                  <a:srgbClr val="212529"/>
                </a:solidFill>
                <a:effectLst/>
                <a:latin typeface="Times New Roman" panose="02020603050405020304" pitchFamily="18" charset="0"/>
                <a:ea typeface="Times New Roman" panose="02020603050405020304" pitchFamily="18" charset="0"/>
              </a:rPr>
              <a:t>типтегілер</a:t>
            </a:r>
            <a:r>
              <a:rPr lang="kk-KZ" sz="1200" dirty="0">
                <a:solidFill>
                  <a:srgbClr val="212529"/>
                </a:solidFill>
                <a:effectLst/>
                <a:latin typeface="Times New Roman" panose="02020603050405020304" pitchFamily="18" charset="0"/>
                <a:ea typeface="Times New Roman" panose="02020603050405020304" pitchFamily="18" charset="0"/>
              </a:rPr>
              <a:t> өмірде табысты болуына күмәнданады, сондықтан барын шашпай-төкпей ұстауға тырысады, олар өздерін сақтау «қорғанын» соғып алады да, сол қамалға көбірек нәрсе тасып алуға және одан ешнәрсе шығармауға тырысады. Махаббат сферасында - өзінің сүйген адамын меншіктеніп алып, оған ешқандай бостандық бермейді. Материалдық сферада сараңдық, ерекше пысықтық білдіреді.              </a:t>
            </a:r>
            <a:endParaRPr lang="ru-RU" sz="12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 xmlns:p14="http://schemas.microsoft.com/office/powerpoint/2010/main" val="11273891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скругленные противолежащие углы 1">
            <a:extLst>
              <a:ext uri="{FF2B5EF4-FFF2-40B4-BE49-F238E27FC236}">
                <a16:creationId xmlns="" xmlns:a16="http://schemas.microsoft.com/office/drawing/2014/main" id="{B1DABC54-5D9D-4F2C-9149-53D4DE0E2EB1}"/>
              </a:ext>
            </a:extLst>
          </p:cNvPr>
          <p:cNvSpPr/>
          <p:nvPr/>
        </p:nvSpPr>
        <p:spPr>
          <a:xfrm>
            <a:off x="1666240" y="288290"/>
            <a:ext cx="9316720" cy="1052830"/>
          </a:xfrm>
          <a:prstGeom prst="round2Diag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kk-KZ" sz="1800" b="1">
                <a:solidFill>
                  <a:srgbClr val="212529"/>
                </a:solidFill>
                <a:effectLst/>
                <a:latin typeface="Times New Roman" panose="02020603050405020304" pitchFamily="18" charset="0"/>
                <a:ea typeface="Times New Roman" panose="02020603050405020304" pitchFamily="18" charset="0"/>
              </a:rPr>
              <a:t>Өнімділікке бағытталғандар типі.</a:t>
            </a:r>
            <a:r>
              <a:rPr lang="kk-KZ" sz="1800">
                <a:solidFill>
                  <a:srgbClr val="212529"/>
                </a:solidFill>
                <a:effectLst/>
                <a:latin typeface="Times New Roman" panose="02020603050405020304" pitchFamily="18" charset="0"/>
                <a:ea typeface="Times New Roman" panose="02020603050405020304" pitchFamily="18" charset="0"/>
              </a:rPr>
              <a:t> </a:t>
            </a:r>
            <a:endParaRPr lang="ru-RU" sz="500" dirty="0">
              <a:effectLst/>
              <a:latin typeface="Times New Roman" panose="02020603050405020304" pitchFamily="18" charset="0"/>
              <a:ea typeface="Times New Roman" panose="02020603050405020304" pitchFamily="18" charset="0"/>
            </a:endParaRPr>
          </a:p>
        </p:txBody>
      </p:sp>
      <p:sp>
        <p:nvSpPr>
          <p:cNvPr id="3" name="Прямоугольник: скругленные противолежащие углы 2">
            <a:extLst>
              <a:ext uri="{FF2B5EF4-FFF2-40B4-BE49-F238E27FC236}">
                <a16:creationId xmlns="" xmlns:a16="http://schemas.microsoft.com/office/drawing/2014/main" id="{35796F33-2049-4861-8F65-D93ED789309D}"/>
              </a:ext>
            </a:extLst>
          </p:cNvPr>
          <p:cNvSpPr/>
          <p:nvPr/>
        </p:nvSpPr>
        <p:spPr>
          <a:xfrm>
            <a:off x="995680" y="1629410"/>
            <a:ext cx="10485120" cy="4415790"/>
          </a:xfrm>
          <a:prstGeom prst="round2DiagRect">
            <a:avLst/>
          </a:prstGeom>
        </p:spPr>
        <p:style>
          <a:lnRef idx="1">
            <a:schemeClr val="accent4"/>
          </a:lnRef>
          <a:fillRef idx="2">
            <a:schemeClr val="accent4"/>
          </a:fillRef>
          <a:effectRef idx="1">
            <a:schemeClr val="accent4"/>
          </a:effectRef>
          <a:fontRef idx="minor">
            <a:schemeClr val="dk1"/>
          </a:fontRef>
        </p:style>
        <p:txBody>
          <a:bodyPr rtlCol="0" anchor="ctr"/>
          <a:lstStyle/>
          <a:p>
            <a:pPr algn="just"/>
            <a:r>
              <a:rPr lang="kk-KZ" sz="1800" b="1" dirty="0">
                <a:solidFill>
                  <a:srgbClr val="212529"/>
                </a:solidFill>
                <a:effectLst/>
                <a:latin typeface="Times New Roman" panose="02020603050405020304" pitchFamily="18" charset="0"/>
                <a:ea typeface="Times New Roman" panose="02020603050405020304" pitchFamily="18" charset="0"/>
              </a:rPr>
              <a:t>                   Іс-әрекеттік</a:t>
            </a:r>
            <a:r>
              <a:rPr lang="kk-KZ" sz="1800" dirty="0">
                <a:solidFill>
                  <a:srgbClr val="212529"/>
                </a:solidFill>
                <a:effectLst/>
                <a:latin typeface="Times New Roman" panose="02020603050405020304" pitchFamily="18" charset="0"/>
                <a:ea typeface="Times New Roman" panose="02020603050405020304" pitchFamily="18" charset="0"/>
              </a:rPr>
              <a:t> қатынас моделдері деп атаған. Бұл </a:t>
            </a:r>
            <a:r>
              <a:rPr lang="kk-KZ" sz="1800" dirty="0" err="1">
                <a:solidFill>
                  <a:srgbClr val="212529"/>
                </a:solidFill>
                <a:effectLst/>
                <a:latin typeface="Times New Roman" panose="02020603050405020304" pitchFamily="18" charset="0"/>
                <a:ea typeface="Times New Roman" panose="02020603050405020304" pitchFamily="18" charset="0"/>
              </a:rPr>
              <a:t>типтегілер</a:t>
            </a:r>
            <a:r>
              <a:rPr lang="kk-KZ" sz="1800" dirty="0">
                <a:solidFill>
                  <a:srgbClr val="212529"/>
                </a:solidFill>
                <a:effectLst/>
                <a:latin typeface="Times New Roman" panose="02020603050405020304" pitchFamily="18" charset="0"/>
                <a:ea typeface="Times New Roman" panose="02020603050405020304" pitchFamily="18" charset="0"/>
              </a:rPr>
              <a:t> өзіне қатынасында ізгі ниетпен, өзінің барлық мүмкіншіліктерін ашып, табысты болуды, жемісті еңбек етуді көздейді, соған бағытталған. Табыстылық пен белсенділік синонимдер емес. Гипноз жағдайында да белсенділік элементтерін көрініс береді, бірақ ол өзгелердің күшімен шақырылған белсенділік, егер адам басқалардың айтқанын ғана орындайтын болса, ол белсенділік, бірақ жемісті қызмет жасады деп айту қиын.</a:t>
            </a:r>
            <a:endParaRPr lang="ru-RU" sz="1800" dirty="0">
              <a:effectLst/>
              <a:latin typeface="Times New Roman" panose="02020603050405020304" pitchFamily="18" charset="0"/>
              <a:ea typeface="Times New Roman" panose="02020603050405020304" pitchFamily="18" charset="0"/>
            </a:endParaRPr>
          </a:p>
          <a:p>
            <a:pPr algn="just"/>
            <a:r>
              <a:rPr lang="kk-KZ" sz="1800" dirty="0">
                <a:solidFill>
                  <a:srgbClr val="212529"/>
                </a:solidFill>
                <a:effectLst/>
                <a:latin typeface="Times New Roman" panose="02020603050405020304" pitchFamily="18" charset="0"/>
                <a:ea typeface="Times New Roman" panose="02020603050405020304" pitchFamily="18" charset="0"/>
              </a:rPr>
              <a:t>Табысты болу деген адамның жан саулығы күшті, өзінің ақыл-ойымен көп нәрсенің мән-мағынасына терең түсініп, өзінің барлық потенциалдық мүмкіндіктерін пайдалана отырып, қажырлы еңбек етеді, табысты болады. Ол еңбекте қажырлы, қарым-қатынаста ізгі ниетті, ойшыл.</a:t>
            </a:r>
            <a:endParaRPr lang="ru-RU" sz="1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 xmlns:p14="http://schemas.microsoft.com/office/powerpoint/2010/main" val="9395419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скругленные противолежащие углы 1">
            <a:extLst>
              <a:ext uri="{FF2B5EF4-FFF2-40B4-BE49-F238E27FC236}">
                <a16:creationId xmlns="" xmlns:a16="http://schemas.microsoft.com/office/drawing/2014/main" id="{50F6D8E9-D551-4F55-9785-BB28EFA7620D}"/>
              </a:ext>
            </a:extLst>
          </p:cNvPr>
          <p:cNvSpPr/>
          <p:nvPr/>
        </p:nvSpPr>
        <p:spPr>
          <a:xfrm>
            <a:off x="2316480" y="490220"/>
            <a:ext cx="7376160" cy="586740"/>
          </a:xfrm>
          <a:prstGeom prst="round2DiagRect">
            <a:avLst/>
          </a:prstGeom>
        </p:spPr>
        <p:style>
          <a:lnRef idx="3">
            <a:schemeClr val="lt1"/>
          </a:lnRef>
          <a:fillRef idx="1">
            <a:schemeClr val="accent3"/>
          </a:fillRef>
          <a:effectRef idx="1">
            <a:schemeClr val="accent3"/>
          </a:effectRef>
          <a:fontRef idx="minor">
            <a:schemeClr val="lt1"/>
          </a:fontRef>
        </p:style>
        <p:txBody>
          <a:bodyPr rtlCol="0" anchor="ctr"/>
          <a:lstStyle/>
          <a:p>
            <a:r>
              <a:rPr lang="kk-KZ" b="1" dirty="0">
                <a:solidFill>
                  <a:srgbClr val="212529"/>
                </a:solidFill>
                <a:latin typeface="Times New Roman" panose="02020603050405020304" pitchFamily="18" charset="0"/>
                <a:ea typeface="Times New Roman" panose="02020603050405020304" pitchFamily="18" charset="0"/>
              </a:rPr>
              <a:t> </a:t>
            </a:r>
            <a:r>
              <a:rPr lang="kk-KZ" b="1" dirty="0" err="1">
                <a:solidFill>
                  <a:srgbClr val="212529"/>
                </a:solidFill>
                <a:latin typeface="Times New Roman" panose="02020603050405020304" pitchFamily="18" charset="0"/>
                <a:ea typeface="Times New Roman" panose="02020603050405020304" pitchFamily="18" charset="0"/>
              </a:rPr>
              <a:t>Фромм</a:t>
            </a:r>
            <a:r>
              <a:rPr lang="kk-KZ" b="1" dirty="0">
                <a:solidFill>
                  <a:srgbClr val="212529"/>
                </a:solidFill>
                <a:latin typeface="Times New Roman" panose="02020603050405020304" pitchFamily="18" charset="0"/>
                <a:ea typeface="Times New Roman" panose="02020603050405020304" pitchFamily="18" charset="0"/>
              </a:rPr>
              <a:t> бойынша </a:t>
            </a:r>
            <a:r>
              <a:rPr lang="kk-KZ" sz="1800" b="1" dirty="0" err="1">
                <a:solidFill>
                  <a:srgbClr val="212529"/>
                </a:solidFill>
                <a:effectLst/>
                <a:latin typeface="Times New Roman" panose="02020603050405020304" pitchFamily="18" charset="0"/>
                <a:ea typeface="Times New Roman" panose="02020603050405020304" pitchFamily="18" charset="0"/>
              </a:rPr>
              <a:t>ұлғааралық</a:t>
            </a:r>
            <a:r>
              <a:rPr lang="kk-KZ" sz="1800" b="1" dirty="0">
                <a:solidFill>
                  <a:srgbClr val="212529"/>
                </a:solidFill>
                <a:effectLst/>
                <a:latin typeface="Times New Roman" panose="02020603050405020304" pitchFamily="18" charset="0"/>
                <a:ea typeface="Times New Roman" panose="02020603050405020304" pitchFamily="18" charset="0"/>
              </a:rPr>
              <a:t> қарым-қатынас</a:t>
            </a:r>
            <a:r>
              <a:rPr lang="kk-KZ" sz="1800" dirty="0">
                <a:solidFill>
                  <a:srgbClr val="212529"/>
                </a:solidFill>
                <a:effectLst/>
                <a:latin typeface="Times New Roman" panose="02020603050405020304" pitchFamily="18" charset="0"/>
                <a:ea typeface="Times New Roman" panose="02020603050405020304" pitchFamily="18" charset="0"/>
              </a:rPr>
              <a:t> ерекшеліктері </a:t>
            </a:r>
            <a:endParaRPr lang="ru-RU" sz="500" dirty="0">
              <a:effectLst/>
              <a:latin typeface="Times New Roman" panose="02020603050405020304" pitchFamily="18" charset="0"/>
              <a:ea typeface="Times New Roman" panose="02020603050405020304" pitchFamily="18" charset="0"/>
            </a:endParaRPr>
          </a:p>
        </p:txBody>
      </p:sp>
      <p:sp>
        <p:nvSpPr>
          <p:cNvPr id="3" name="Прямоугольник: скругленные углы 2">
            <a:extLst>
              <a:ext uri="{FF2B5EF4-FFF2-40B4-BE49-F238E27FC236}">
                <a16:creationId xmlns="" xmlns:a16="http://schemas.microsoft.com/office/drawing/2014/main" id="{12AEC6AE-9EE7-4D04-BBC5-D3C519D78CCA}"/>
              </a:ext>
            </a:extLst>
          </p:cNvPr>
          <p:cNvSpPr/>
          <p:nvPr/>
        </p:nvSpPr>
        <p:spPr>
          <a:xfrm>
            <a:off x="731520" y="1483360"/>
            <a:ext cx="2316480" cy="4389120"/>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just"/>
            <a:r>
              <a:rPr lang="kk-KZ" sz="1800" b="1" dirty="0">
                <a:solidFill>
                  <a:srgbClr val="212529"/>
                </a:solidFill>
                <a:effectLst/>
                <a:latin typeface="Times New Roman" panose="02020603050405020304" pitchFamily="18" charset="0"/>
                <a:ea typeface="Times New Roman" panose="02020603050405020304" pitchFamily="18" charset="0"/>
              </a:rPr>
              <a:t>Симбиоздық одақтастық</a:t>
            </a:r>
            <a:r>
              <a:rPr lang="kk-KZ" sz="1800" dirty="0">
                <a:solidFill>
                  <a:srgbClr val="212529"/>
                </a:solidFill>
                <a:effectLst/>
                <a:latin typeface="Times New Roman" panose="02020603050405020304" pitchFamily="18" charset="0"/>
                <a:ea typeface="Times New Roman" panose="02020603050405020304" pitchFamily="18" charset="0"/>
              </a:rPr>
              <a:t> қатынас адамның тәуелділігінің, басқа адамсыз өмір сүре алмайтындығының көрсеткіші. </a:t>
            </a:r>
            <a:r>
              <a:rPr lang="ru-RU" sz="1800" dirty="0" err="1">
                <a:solidFill>
                  <a:srgbClr val="212529"/>
                </a:solidFill>
                <a:effectLst/>
                <a:latin typeface="Times New Roman" panose="02020603050405020304" pitchFamily="18" charset="0"/>
                <a:ea typeface="Times New Roman" panose="02020603050405020304" pitchFamily="18" charset="0"/>
              </a:rPr>
              <a:t>Ата-ана</a:t>
            </a:r>
            <a:r>
              <a:rPr lang="ru-RU" sz="1800" dirty="0">
                <a:solidFill>
                  <a:srgbClr val="212529"/>
                </a:solidFill>
                <a:effectLst/>
                <a:latin typeface="Times New Roman" panose="02020603050405020304" pitchFamily="18" charset="0"/>
                <a:ea typeface="Times New Roman" panose="02020603050405020304" pitchFamily="18" charset="0"/>
              </a:rPr>
              <a:t> мен </a:t>
            </a:r>
            <a:r>
              <a:rPr lang="ru-RU" sz="1800" dirty="0" err="1">
                <a:solidFill>
                  <a:srgbClr val="212529"/>
                </a:solidFill>
                <a:effectLst/>
                <a:latin typeface="Times New Roman" panose="02020603050405020304" pitchFamily="18" charset="0"/>
                <a:ea typeface="Times New Roman" panose="02020603050405020304" pitchFamily="18" charset="0"/>
              </a:rPr>
              <a:t>балалары</a:t>
            </a:r>
            <a:r>
              <a:rPr lang="ru-RU" sz="1800" dirty="0">
                <a:solidFill>
                  <a:srgbClr val="212529"/>
                </a:solidFill>
                <a:effectLst/>
                <a:latin typeface="Times New Roman" panose="02020603050405020304" pitchFamily="18" charset="0"/>
                <a:ea typeface="Times New Roman" panose="02020603050405020304" pitchFamily="18" charset="0"/>
              </a:rPr>
              <a:t> </a:t>
            </a:r>
            <a:r>
              <a:rPr lang="ru-RU" sz="1800" dirty="0" err="1">
                <a:solidFill>
                  <a:srgbClr val="212529"/>
                </a:solidFill>
                <a:effectLst/>
                <a:latin typeface="Times New Roman" panose="02020603050405020304" pitchFamily="18" charset="0"/>
                <a:ea typeface="Times New Roman" panose="02020603050405020304" pitchFamily="18" charset="0"/>
              </a:rPr>
              <a:t>арасында</a:t>
            </a:r>
            <a:r>
              <a:rPr lang="ru-RU" sz="1800" dirty="0">
                <a:solidFill>
                  <a:srgbClr val="212529"/>
                </a:solidFill>
                <a:effectLst/>
                <a:latin typeface="Times New Roman" panose="02020603050405020304" pitchFamily="18" charset="0"/>
                <a:ea typeface="Times New Roman" panose="02020603050405020304" pitchFamily="18" charset="0"/>
              </a:rPr>
              <a:t>, </a:t>
            </a:r>
            <a:r>
              <a:rPr lang="ru-RU" sz="1800" dirty="0" err="1">
                <a:solidFill>
                  <a:srgbClr val="212529"/>
                </a:solidFill>
                <a:effectLst/>
                <a:latin typeface="Times New Roman" panose="02020603050405020304" pitchFamily="18" charset="0"/>
                <a:ea typeface="Times New Roman" panose="02020603050405020304" pitchFamily="18" charset="0"/>
              </a:rPr>
              <a:t>ерлі-зайыптылар</a:t>
            </a:r>
            <a:r>
              <a:rPr lang="ru-RU" sz="1800" dirty="0">
                <a:solidFill>
                  <a:srgbClr val="212529"/>
                </a:solidFill>
                <a:effectLst/>
                <a:latin typeface="Times New Roman" panose="02020603050405020304" pitchFamily="18" charset="0"/>
                <a:ea typeface="Times New Roman" panose="02020603050405020304" pitchFamily="18" charset="0"/>
              </a:rPr>
              <a:t> </a:t>
            </a:r>
            <a:r>
              <a:rPr lang="ru-RU" sz="1800" dirty="0" err="1">
                <a:solidFill>
                  <a:srgbClr val="212529"/>
                </a:solidFill>
                <a:effectLst/>
                <a:latin typeface="Times New Roman" panose="02020603050405020304" pitchFamily="18" charset="0"/>
                <a:ea typeface="Times New Roman" panose="02020603050405020304" pitchFamily="18" charset="0"/>
              </a:rPr>
              <a:t>арасында</a:t>
            </a:r>
            <a:r>
              <a:rPr lang="ru-RU" sz="1800" dirty="0">
                <a:solidFill>
                  <a:srgbClr val="212529"/>
                </a:solidFill>
                <a:effectLst/>
                <a:latin typeface="Times New Roman" panose="02020603050405020304" pitchFamily="18" charset="0"/>
                <a:ea typeface="Times New Roman" panose="02020603050405020304" pitchFamily="18" charset="0"/>
              </a:rPr>
              <a:t> </a:t>
            </a:r>
            <a:r>
              <a:rPr lang="ru-RU" sz="1800" dirty="0" err="1">
                <a:solidFill>
                  <a:srgbClr val="212529"/>
                </a:solidFill>
                <a:effectLst/>
                <a:latin typeface="Times New Roman" panose="02020603050405020304" pitchFamily="18" charset="0"/>
                <a:ea typeface="Times New Roman" panose="02020603050405020304" pitchFamily="18" charset="0"/>
              </a:rPr>
              <a:t>жиі</a:t>
            </a:r>
            <a:r>
              <a:rPr lang="ru-RU" sz="1800" dirty="0">
                <a:solidFill>
                  <a:srgbClr val="212529"/>
                </a:solidFill>
                <a:effectLst/>
                <a:latin typeface="Times New Roman" panose="02020603050405020304" pitchFamily="18" charset="0"/>
                <a:ea typeface="Times New Roman" panose="02020603050405020304" pitchFamily="18" charset="0"/>
              </a:rPr>
              <a:t> </a:t>
            </a:r>
            <a:r>
              <a:rPr lang="ru-RU" sz="1800" dirty="0" err="1">
                <a:solidFill>
                  <a:srgbClr val="212529"/>
                </a:solidFill>
                <a:effectLst/>
                <a:latin typeface="Times New Roman" panose="02020603050405020304" pitchFamily="18" charset="0"/>
                <a:ea typeface="Times New Roman" panose="02020603050405020304" pitchFamily="18" charset="0"/>
              </a:rPr>
              <a:t>кездеседі</a:t>
            </a:r>
            <a:r>
              <a:rPr lang="ru-RU" sz="1800" dirty="0">
                <a:solidFill>
                  <a:srgbClr val="212529"/>
                </a:solidFill>
                <a:effectLst/>
                <a:latin typeface="Times New Roman" panose="02020603050405020304" pitchFamily="18" charset="0"/>
                <a:ea typeface="Times New Roman" panose="02020603050405020304" pitchFamily="18" charset="0"/>
              </a:rPr>
              <a:t>.</a:t>
            </a:r>
            <a:endParaRPr lang="ru-RU" sz="1800" dirty="0">
              <a:effectLst/>
              <a:latin typeface="Times New Roman" panose="02020603050405020304" pitchFamily="18" charset="0"/>
              <a:ea typeface="Times New Roman" panose="02020603050405020304" pitchFamily="18" charset="0"/>
            </a:endParaRPr>
          </a:p>
        </p:txBody>
      </p:sp>
      <p:sp>
        <p:nvSpPr>
          <p:cNvPr id="4" name="Прямоугольник: скругленные углы 3">
            <a:extLst>
              <a:ext uri="{FF2B5EF4-FFF2-40B4-BE49-F238E27FC236}">
                <a16:creationId xmlns="" xmlns:a16="http://schemas.microsoft.com/office/drawing/2014/main" id="{E754EF5B-AB8A-4058-AD61-1002B312CAD4}"/>
              </a:ext>
            </a:extLst>
          </p:cNvPr>
          <p:cNvSpPr/>
          <p:nvPr/>
        </p:nvSpPr>
        <p:spPr>
          <a:xfrm>
            <a:off x="3413760" y="1483360"/>
            <a:ext cx="2316480" cy="4389120"/>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just"/>
            <a:r>
              <a:rPr lang="ru-RU" sz="1200" b="1" dirty="0" err="1">
                <a:solidFill>
                  <a:srgbClr val="212529"/>
                </a:solidFill>
                <a:effectLst/>
                <a:latin typeface="Times New Roman" panose="02020603050405020304" pitchFamily="18" charset="0"/>
                <a:ea typeface="Times New Roman" panose="02020603050405020304" pitchFamily="18" charset="0"/>
              </a:rPr>
              <a:t>Шектеулілік</a:t>
            </a:r>
            <a:r>
              <a:rPr lang="ru-RU" sz="1200" b="1" dirty="0">
                <a:solidFill>
                  <a:srgbClr val="212529"/>
                </a:solidFill>
                <a:effectLst/>
                <a:latin typeface="Times New Roman" panose="02020603050405020304" pitchFamily="18" charset="0"/>
                <a:ea typeface="Times New Roman" panose="02020603050405020304" pitchFamily="18" charset="0"/>
              </a:rPr>
              <a:t> </a:t>
            </a:r>
            <a:r>
              <a:rPr lang="ru-RU" sz="1200" dirty="0">
                <a:solidFill>
                  <a:srgbClr val="212529"/>
                </a:solidFill>
                <a:effectLst/>
                <a:latin typeface="Times New Roman" panose="02020603050405020304" pitchFamily="18" charset="0"/>
                <a:ea typeface="Times New Roman" panose="02020603050405020304" pitchFamily="18" charset="0"/>
              </a:rPr>
              <a:t>– </a:t>
            </a:r>
            <a:r>
              <a:rPr lang="ru-RU" sz="1200" dirty="0" err="1">
                <a:solidFill>
                  <a:srgbClr val="212529"/>
                </a:solidFill>
                <a:effectLst/>
                <a:latin typeface="Times New Roman" panose="02020603050405020304" pitchFamily="18" charset="0"/>
                <a:ea typeface="Times New Roman" panose="02020603050405020304" pitchFamily="18" charset="0"/>
              </a:rPr>
              <a:t>жеке</a:t>
            </a:r>
            <a:r>
              <a:rPr lang="ru-RU" sz="1200" dirty="0">
                <a:solidFill>
                  <a:srgbClr val="212529"/>
                </a:solidFill>
                <a:effectLst/>
                <a:latin typeface="Times New Roman" panose="02020603050405020304" pitchFamily="18" charset="0"/>
                <a:ea typeface="Times New Roman" panose="02020603050405020304" pitchFamily="18" charset="0"/>
              </a:rPr>
              <a:t> </a:t>
            </a:r>
            <a:r>
              <a:rPr lang="ru-RU" sz="1200" dirty="0" err="1">
                <a:solidFill>
                  <a:srgbClr val="212529"/>
                </a:solidFill>
                <a:effectLst/>
                <a:latin typeface="Times New Roman" panose="02020603050405020304" pitchFamily="18" charset="0"/>
                <a:ea typeface="Times New Roman" panose="02020603050405020304" pitchFamily="18" charset="0"/>
              </a:rPr>
              <a:t>тұлғаның</a:t>
            </a:r>
            <a:r>
              <a:rPr lang="ru-RU" sz="1200" dirty="0">
                <a:solidFill>
                  <a:srgbClr val="212529"/>
                </a:solidFill>
                <a:effectLst/>
                <a:latin typeface="Times New Roman" panose="02020603050405020304" pitchFamily="18" charset="0"/>
                <a:ea typeface="Times New Roman" panose="02020603050405020304" pitchFamily="18" charset="0"/>
              </a:rPr>
              <a:t> </a:t>
            </a:r>
            <a:r>
              <a:rPr lang="ru-RU" sz="1200" dirty="0" err="1">
                <a:solidFill>
                  <a:srgbClr val="212529"/>
                </a:solidFill>
                <a:effectLst/>
                <a:latin typeface="Times New Roman" panose="02020603050405020304" pitchFamily="18" charset="0"/>
                <a:ea typeface="Times New Roman" panose="02020603050405020304" pitchFamily="18" charset="0"/>
              </a:rPr>
              <a:t>өзгелерден</a:t>
            </a:r>
            <a:r>
              <a:rPr lang="ru-RU" sz="1200" dirty="0">
                <a:solidFill>
                  <a:srgbClr val="212529"/>
                </a:solidFill>
                <a:effectLst/>
                <a:latin typeface="Times New Roman" panose="02020603050405020304" pitchFamily="18" charset="0"/>
                <a:ea typeface="Times New Roman" panose="02020603050405020304" pitchFamily="18" charset="0"/>
              </a:rPr>
              <a:t> </a:t>
            </a:r>
            <a:r>
              <a:rPr lang="ru-RU" sz="1200" dirty="0" err="1">
                <a:solidFill>
                  <a:srgbClr val="212529"/>
                </a:solidFill>
                <a:effectLst/>
                <a:latin typeface="Times New Roman" panose="02020603050405020304" pitchFamily="18" charset="0"/>
                <a:ea typeface="Times New Roman" panose="02020603050405020304" pitchFamily="18" charset="0"/>
              </a:rPr>
              <a:t>тәуелсіз</a:t>
            </a:r>
            <a:r>
              <a:rPr lang="ru-RU" sz="1200" dirty="0">
                <a:solidFill>
                  <a:srgbClr val="212529"/>
                </a:solidFill>
                <a:effectLst/>
                <a:latin typeface="Times New Roman" panose="02020603050405020304" pitchFamily="18" charset="0"/>
                <a:ea typeface="Times New Roman" panose="02020603050405020304" pitchFamily="18" charset="0"/>
              </a:rPr>
              <a:t> </a:t>
            </a:r>
            <a:r>
              <a:rPr lang="ru-RU" sz="1200" dirty="0" err="1">
                <a:solidFill>
                  <a:srgbClr val="212529"/>
                </a:solidFill>
                <a:effectLst/>
                <a:latin typeface="Times New Roman" panose="02020603050405020304" pitchFamily="18" charset="0"/>
                <a:ea typeface="Times New Roman" panose="02020603050405020304" pitchFamily="18" charset="0"/>
              </a:rPr>
              <a:t>боламын</a:t>
            </a:r>
            <a:r>
              <a:rPr lang="ru-RU" sz="1200" dirty="0">
                <a:solidFill>
                  <a:srgbClr val="212529"/>
                </a:solidFill>
                <a:effectLst/>
                <a:latin typeface="Times New Roman" panose="02020603050405020304" pitchFamily="18" charset="0"/>
                <a:ea typeface="Times New Roman" panose="02020603050405020304" pitchFamily="18" charset="0"/>
              </a:rPr>
              <a:t> </a:t>
            </a:r>
            <a:r>
              <a:rPr lang="ru-RU" sz="1200" dirty="0" err="1">
                <a:solidFill>
                  <a:srgbClr val="212529"/>
                </a:solidFill>
                <a:effectLst/>
                <a:latin typeface="Times New Roman" panose="02020603050405020304" pitchFamily="18" charset="0"/>
                <a:ea typeface="Times New Roman" panose="02020603050405020304" pitchFamily="18" charset="0"/>
              </a:rPr>
              <a:t>деп</a:t>
            </a:r>
            <a:r>
              <a:rPr lang="ru-RU" sz="1200" dirty="0">
                <a:solidFill>
                  <a:srgbClr val="212529"/>
                </a:solidFill>
                <a:effectLst/>
                <a:latin typeface="Times New Roman" panose="02020603050405020304" pitchFamily="18" charset="0"/>
                <a:ea typeface="Times New Roman" panose="02020603050405020304" pitchFamily="18" charset="0"/>
              </a:rPr>
              <a:t>, </a:t>
            </a:r>
            <a:r>
              <a:rPr lang="ru-RU" sz="1200" dirty="0" err="1">
                <a:solidFill>
                  <a:srgbClr val="212529"/>
                </a:solidFill>
                <a:effectLst/>
                <a:latin typeface="Times New Roman" panose="02020603050405020304" pitchFamily="18" charset="0"/>
                <a:ea typeface="Times New Roman" panose="02020603050405020304" pitchFamily="18" charset="0"/>
              </a:rPr>
              <a:t>өзгелерді</a:t>
            </a:r>
            <a:r>
              <a:rPr lang="ru-RU" sz="1200" dirty="0">
                <a:solidFill>
                  <a:srgbClr val="212529"/>
                </a:solidFill>
                <a:effectLst/>
                <a:latin typeface="Times New Roman" panose="02020603050405020304" pitchFamily="18" charset="0"/>
                <a:ea typeface="Times New Roman" panose="02020603050405020304" pitchFamily="18" charset="0"/>
              </a:rPr>
              <a:t> </a:t>
            </a:r>
            <a:r>
              <a:rPr lang="ru-RU" sz="1200" dirty="0" err="1">
                <a:solidFill>
                  <a:srgbClr val="212529"/>
                </a:solidFill>
                <a:effectLst/>
                <a:latin typeface="Times New Roman" panose="02020603050405020304" pitchFamily="18" charset="0"/>
                <a:ea typeface="Times New Roman" panose="02020603050405020304" pitchFamily="18" charset="0"/>
              </a:rPr>
              <a:t>менсінбестен</a:t>
            </a:r>
            <a:r>
              <a:rPr lang="ru-RU" sz="1200" dirty="0">
                <a:solidFill>
                  <a:srgbClr val="212529"/>
                </a:solidFill>
                <a:effectLst/>
                <a:latin typeface="Times New Roman" panose="02020603050405020304" pitchFamily="18" charset="0"/>
                <a:ea typeface="Times New Roman" panose="02020603050405020304" pitchFamily="18" charset="0"/>
              </a:rPr>
              <a:t>, </a:t>
            </a:r>
            <a:r>
              <a:rPr lang="ru-RU" sz="1200" dirty="0" err="1">
                <a:solidFill>
                  <a:srgbClr val="212529"/>
                </a:solidFill>
                <a:effectLst/>
                <a:latin typeface="Times New Roman" panose="02020603050405020304" pitchFamily="18" charset="0"/>
                <a:ea typeface="Times New Roman" panose="02020603050405020304" pitchFamily="18" charset="0"/>
              </a:rPr>
              <a:t>өзімен-өзі</a:t>
            </a:r>
            <a:r>
              <a:rPr lang="ru-RU" sz="1200" dirty="0">
                <a:solidFill>
                  <a:srgbClr val="212529"/>
                </a:solidFill>
                <a:effectLst/>
                <a:latin typeface="Times New Roman" panose="02020603050405020304" pitchFamily="18" charset="0"/>
                <a:ea typeface="Times New Roman" panose="02020603050405020304" pitchFamily="18" charset="0"/>
              </a:rPr>
              <a:t> болу. </a:t>
            </a:r>
            <a:r>
              <a:rPr lang="ru-RU" sz="1200" dirty="0" err="1">
                <a:solidFill>
                  <a:srgbClr val="212529"/>
                </a:solidFill>
                <a:effectLst/>
                <a:latin typeface="Times New Roman" panose="02020603050405020304" pitchFamily="18" charset="0"/>
                <a:ea typeface="Times New Roman" panose="02020603050405020304" pitchFamily="18" charset="0"/>
              </a:rPr>
              <a:t>Қазіргі</a:t>
            </a:r>
            <a:r>
              <a:rPr lang="ru-RU" sz="1200" dirty="0">
                <a:solidFill>
                  <a:srgbClr val="212529"/>
                </a:solidFill>
                <a:effectLst/>
                <a:latin typeface="Times New Roman" panose="02020603050405020304" pitchFamily="18" charset="0"/>
                <a:ea typeface="Times New Roman" panose="02020603050405020304" pitchFamily="18" charset="0"/>
              </a:rPr>
              <a:t> </a:t>
            </a:r>
            <a:r>
              <a:rPr lang="ru-RU" sz="1200" dirty="0" err="1">
                <a:solidFill>
                  <a:srgbClr val="212529"/>
                </a:solidFill>
                <a:effectLst/>
                <a:latin typeface="Times New Roman" panose="02020603050405020304" pitchFamily="18" charset="0"/>
                <a:ea typeface="Times New Roman" panose="02020603050405020304" pitchFamily="18" charset="0"/>
              </a:rPr>
              <a:t>кезде</a:t>
            </a:r>
            <a:r>
              <a:rPr lang="ru-RU" sz="1200" dirty="0">
                <a:solidFill>
                  <a:srgbClr val="212529"/>
                </a:solidFill>
                <a:effectLst/>
                <a:latin typeface="Times New Roman" panose="02020603050405020304" pitchFamily="18" charset="0"/>
                <a:ea typeface="Times New Roman" panose="02020603050405020304" pitchFamily="18" charset="0"/>
              </a:rPr>
              <a:t> </a:t>
            </a:r>
            <a:r>
              <a:rPr lang="ru-RU" sz="1200" dirty="0" err="1">
                <a:solidFill>
                  <a:srgbClr val="212529"/>
                </a:solidFill>
                <a:effectLst/>
                <a:latin typeface="Times New Roman" panose="02020603050405020304" pitchFamily="18" charset="0"/>
                <a:ea typeface="Times New Roman" panose="02020603050405020304" pitchFamily="18" charset="0"/>
              </a:rPr>
              <a:t>европалық</a:t>
            </a:r>
            <a:r>
              <a:rPr lang="ru-RU" sz="1200" dirty="0">
                <a:solidFill>
                  <a:srgbClr val="212529"/>
                </a:solidFill>
                <a:effectLst/>
                <a:latin typeface="Times New Roman" panose="02020603050405020304" pitchFamily="18" charset="0"/>
                <a:ea typeface="Times New Roman" panose="02020603050405020304" pitchFamily="18" charset="0"/>
              </a:rPr>
              <a:t> </a:t>
            </a:r>
            <a:r>
              <a:rPr lang="ru-RU" sz="1200" dirty="0" err="1">
                <a:solidFill>
                  <a:srgbClr val="212529"/>
                </a:solidFill>
                <a:effectLst/>
                <a:latin typeface="Times New Roman" panose="02020603050405020304" pitchFamily="18" charset="0"/>
                <a:ea typeface="Times New Roman" panose="02020603050405020304" pitchFamily="18" charset="0"/>
              </a:rPr>
              <a:t>мәдениетте</a:t>
            </a:r>
            <a:r>
              <a:rPr lang="ru-RU" sz="1200" dirty="0">
                <a:solidFill>
                  <a:srgbClr val="212529"/>
                </a:solidFill>
                <a:effectLst/>
                <a:latin typeface="Times New Roman" panose="02020603050405020304" pitchFamily="18" charset="0"/>
                <a:ea typeface="Times New Roman" panose="02020603050405020304" pitchFamily="18" charset="0"/>
              </a:rPr>
              <a:t> </a:t>
            </a:r>
            <a:r>
              <a:rPr lang="ru-RU" sz="1200" dirty="0" err="1">
                <a:solidFill>
                  <a:srgbClr val="212529"/>
                </a:solidFill>
                <a:effectLst/>
                <a:latin typeface="Times New Roman" panose="02020603050405020304" pitchFamily="18" charset="0"/>
                <a:ea typeface="Times New Roman" panose="02020603050405020304" pitchFamily="18" charset="0"/>
              </a:rPr>
              <a:t>жылған</a:t>
            </a:r>
            <a:r>
              <a:rPr lang="ru-RU" sz="1200" dirty="0">
                <a:solidFill>
                  <a:srgbClr val="212529"/>
                </a:solidFill>
                <a:effectLst/>
                <a:latin typeface="Times New Roman" panose="02020603050405020304" pitchFamily="18" charset="0"/>
                <a:ea typeface="Times New Roman" panose="02020603050405020304" pitchFamily="18" charset="0"/>
              </a:rPr>
              <a:t> </a:t>
            </a:r>
            <a:r>
              <a:rPr lang="ru-RU" sz="1200" dirty="0" err="1">
                <a:solidFill>
                  <a:srgbClr val="212529"/>
                </a:solidFill>
                <a:effectLst/>
                <a:latin typeface="Times New Roman" panose="02020603050405020304" pitchFamily="18" charset="0"/>
                <a:ea typeface="Times New Roman" panose="02020603050405020304" pitchFamily="18" charset="0"/>
              </a:rPr>
              <a:t>ашықтықпен</a:t>
            </a:r>
            <a:r>
              <a:rPr lang="ru-RU" sz="1200" dirty="0">
                <a:solidFill>
                  <a:srgbClr val="212529"/>
                </a:solidFill>
                <a:effectLst/>
                <a:latin typeface="Times New Roman" panose="02020603050405020304" pitchFamily="18" charset="0"/>
                <a:ea typeface="Times New Roman" panose="02020603050405020304" pitchFamily="18" charset="0"/>
              </a:rPr>
              <a:t> </a:t>
            </a:r>
            <a:r>
              <a:rPr lang="ru-RU" sz="1200" dirty="0" err="1">
                <a:solidFill>
                  <a:srgbClr val="212529"/>
                </a:solidFill>
                <a:effectLst/>
                <a:latin typeface="Times New Roman" panose="02020603050405020304" pitchFamily="18" charset="0"/>
                <a:ea typeface="Times New Roman" panose="02020603050405020304" pitchFamily="18" charset="0"/>
              </a:rPr>
              <a:t>бүркеліп</a:t>
            </a:r>
            <a:r>
              <a:rPr lang="ru-RU" sz="1200" dirty="0">
                <a:solidFill>
                  <a:srgbClr val="212529"/>
                </a:solidFill>
                <a:effectLst/>
                <a:latin typeface="Times New Roman" panose="02020603050405020304" pitchFamily="18" charset="0"/>
                <a:ea typeface="Times New Roman" panose="02020603050405020304" pitchFamily="18" charset="0"/>
              </a:rPr>
              <a:t>, </a:t>
            </a:r>
            <a:r>
              <a:rPr lang="ru-RU" sz="1200" dirty="0" err="1">
                <a:solidFill>
                  <a:srgbClr val="212529"/>
                </a:solidFill>
                <a:effectLst/>
                <a:latin typeface="Times New Roman" panose="02020603050405020304" pitchFamily="18" charset="0"/>
                <a:ea typeface="Times New Roman" panose="02020603050405020304" pitchFamily="18" charset="0"/>
              </a:rPr>
              <a:t>жұмыстан</a:t>
            </a:r>
            <a:r>
              <a:rPr lang="ru-RU" sz="1200" dirty="0">
                <a:solidFill>
                  <a:srgbClr val="212529"/>
                </a:solidFill>
                <a:effectLst/>
                <a:latin typeface="Times New Roman" panose="02020603050405020304" pitchFamily="18" charset="0"/>
                <a:ea typeface="Times New Roman" panose="02020603050405020304" pitchFamily="18" charset="0"/>
              </a:rPr>
              <a:t> бос </a:t>
            </a:r>
            <a:r>
              <a:rPr lang="ru-RU" sz="1200" dirty="0" err="1">
                <a:solidFill>
                  <a:srgbClr val="212529"/>
                </a:solidFill>
                <a:effectLst/>
                <a:latin typeface="Times New Roman" panose="02020603050405020304" pitchFamily="18" charset="0"/>
                <a:ea typeface="Times New Roman" panose="02020603050405020304" pitchFamily="18" charset="0"/>
              </a:rPr>
              <a:t>уақытта</a:t>
            </a:r>
            <a:r>
              <a:rPr lang="ru-RU" sz="1200" dirty="0">
                <a:solidFill>
                  <a:srgbClr val="212529"/>
                </a:solidFill>
                <a:effectLst/>
                <a:latin typeface="Times New Roman" panose="02020603050405020304" pitchFamily="18" charset="0"/>
                <a:ea typeface="Times New Roman" panose="02020603050405020304" pitchFamily="18" charset="0"/>
              </a:rPr>
              <a:t> </a:t>
            </a:r>
            <a:r>
              <a:rPr lang="ru-RU" sz="1200" dirty="0" err="1">
                <a:solidFill>
                  <a:srgbClr val="212529"/>
                </a:solidFill>
                <a:effectLst/>
                <a:latin typeface="Times New Roman" panose="02020603050405020304" pitchFamily="18" charset="0"/>
                <a:ea typeface="Times New Roman" panose="02020603050405020304" pitchFamily="18" charset="0"/>
              </a:rPr>
              <a:t>ешкіммен</a:t>
            </a:r>
            <a:r>
              <a:rPr lang="ru-RU" sz="1200" dirty="0">
                <a:solidFill>
                  <a:srgbClr val="212529"/>
                </a:solidFill>
                <a:effectLst/>
                <a:latin typeface="Times New Roman" panose="02020603050405020304" pitchFamily="18" charset="0"/>
                <a:ea typeface="Times New Roman" panose="02020603050405020304" pitchFamily="18" charset="0"/>
              </a:rPr>
              <a:t> </a:t>
            </a:r>
            <a:r>
              <a:rPr lang="ru-RU" sz="1200" dirty="0" err="1">
                <a:solidFill>
                  <a:srgbClr val="212529"/>
                </a:solidFill>
                <a:effectLst/>
                <a:latin typeface="Times New Roman" panose="02020603050405020304" pitchFamily="18" charset="0"/>
                <a:ea typeface="Times New Roman" panose="02020603050405020304" pitchFamily="18" charset="0"/>
              </a:rPr>
              <a:t>қарым-қатынас</a:t>
            </a:r>
            <a:r>
              <a:rPr lang="ru-RU" sz="1200" dirty="0">
                <a:solidFill>
                  <a:srgbClr val="212529"/>
                </a:solidFill>
                <a:effectLst/>
                <a:latin typeface="Times New Roman" panose="02020603050405020304" pitchFamily="18" charset="0"/>
                <a:ea typeface="Times New Roman" panose="02020603050405020304" pitchFamily="18" charset="0"/>
              </a:rPr>
              <a:t> </a:t>
            </a:r>
            <a:r>
              <a:rPr lang="ru-RU" sz="1200" dirty="0" err="1">
                <a:solidFill>
                  <a:srgbClr val="212529"/>
                </a:solidFill>
                <a:effectLst/>
                <a:latin typeface="Times New Roman" panose="02020603050405020304" pitchFamily="18" charset="0"/>
                <a:ea typeface="Times New Roman" panose="02020603050405020304" pitchFamily="18" charset="0"/>
              </a:rPr>
              <a:t>жасамаушылыққа</a:t>
            </a:r>
            <a:r>
              <a:rPr lang="ru-RU" sz="1200" dirty="0">
                <a:solidFill>
                  <a:srgbClr val="212529"/>
                </a:solidFill>
                <a:effectLst/>
                <a:latin typeface="Times New Roman" panose="02020603050405020304" pitchFamily="18" charset="0"/>
                <a:ea typeface="Times New Roman" panose="02020603050405020304" pitchFamily="18" charset="0"/>
              </a:rPr>
              <a:t>, </a:t>
            </a:r>
            <a:r>
              <a:rPr lang="ru-RU" sz="1200" dirty="0" err="1">
                <a:solidFill>
                  <a:srgbClr val="212529"/>
                </a:solidFill>
                <a:effectLst/>
                <a:latin typeface="Times New Roman" panose="02020603050405020304" pitchFamily="18" charset="0"/>
                <a:ea typeface="Times New Roman" panose="02020603050405020304" pitchFamily="18" charset="0"/>
              </a:rPr>
              <a:t>жалғыздыққа</a:t>
            </a:r>
            <a:r>
              <a:rPr lang="ru-RU" sz="1200" dirty="0">
                <a:solidFill>
                  <a:srgbClr val="212529"/>
                </a:solidFill>
                <a:effectLst/>
                <a:latin typeface="Times New Roman" panose="02020603050405020304" pitchFamily="18" charset="0"/>
                <a:ea typeface="Times New Roman" panose="02020603050405020304" pitchFamily="18" charset="0"/>
              </a:rPr>
              <a:t> </a:t>
            </a:r>
            <a:r>
              <a:rPr lang="ru-RU" sz="1200" dirty="0" err="1">
                <a:solidFill>
                  <a:srgbClr val="212529"/>
                </a:solidFill>
                <a:effectLst/>
                <a:latin typeface="Times New Roman" panose="02020603050405020304" pitchFamily="18" charset="0"/>
                <a:ea typeface="Times New Roman" panose="02020603050405020304" pitchFamily="18" charset="0"/>
              </a:rPr>
              <a:t>алып</a:t>
            </a:r>
            <a:r>
              <a:rPr lang="ru-RU" sz="1200" dirty="0">
                <a:solidFill>
                  <a:srgbClr val="212529"/>
                </a:solidFill>
                <a:effectLst/>
                <a:latin typeface="Times New Roman" panose="02020603050405020304" pitchFamily="18" charset="0"/>
                <a:ea typeface="Times New Roman" panose="02020603050405020304" pitchFamily="18" charset="0"/>
              </a:rPr>
              <a:t> </a:t>
            </a:r>
            <a:r>
              <a:rPr lang="ru-RU" sz="1200" dirty="0" err="1">
                <a:solidFill>
                  <a:srgbClr val="212529"/>
                </a:solidFill>
                <a:effectLst/>
                <a:latin typeface="Times New Roman" panose="02020603050405020304" pitchFamily="18" charset="0"/>
                <a:ea typeface="Times New Roman" panose="02020603050405020304" pitchFamily="18" charset="0"/>
              </a:rPr>
              <a:t>келуде</a:t>
            </a:r>
            <a:r>
              <a:rPr lang="ru-RU" sz="1200" dirty="0">
                <a:solidFill>
                  <a:srgbClr val="212529"/>
                </a:solidFill>
                <a:effectLst/>
                <a:latin typeface="Times New Roman" panose="02020603050405020304" pitchFamily="18" charset="0"/>
                <a:ea typeface="Times New Roman" panose="02020603050405020304" pitchFamily="18" charset="0"/>
              </a:rPr>
              <a:t>.</a:t>
            </a:r>
            <a:endParaRPr lang="ru-RU" sz="1200" dirty="0">
              <a:effectLst/>
              <a:latin typeface="Times New Roman" panose="02020603050405020304" pitchFamily="18" charset="0"/>
              <a:ea typeface="Times New Roman" panose="02020603050405020304" pitchFamily="18" charset="0"/>
            </a:endParaRPr>
          </a:p>
        </p:txBody>
      </p:sp>
      <p:sp>
        <p:nvSpPr>
          <p:cNvPr id="5" name="Прямоугольник: скругленные углы 4">
            <a:extLst>
              <a:ext uri="{FF2B5EF4-FFF2-40B4-BE49-F238E27FC236}">
                <a16:creationId xmlns="" xmlns:a16="http://schemas.microsoft.com/office/drawing/2014/main" id="{BD36EB8A-441A-45A3-99DF-91D724FDCE2B}"/>
              </a:ext>
            </a:extLst>
          </p:cNvPr>
          <p:cNvSpPr/>
          <p:nvPr/>
        </p:nvSpPr>
        <p:spPr>
          <a:xfrm>
            <a:off x="6096000" y="1483360"/>
            <a:ext cx="2316480" cy="4389120"/>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just"/>
            <a:r>
              <a:rPr lang="ru-RU" sz="1800" b="1" dirty="0" err="1">
                <a:solidFill>
                  <a:srgbClr val="212529"/>
                </a:solidFill>
                <a:effectLst/>
                <a:latin typeface="Times New Roman" panose="02020603050405020304" pitchFamily="18" charset="0"/>
                <a:ea typeface="Times New Roman" panose="02020603050405020304" pitchFamily="18" charset="0"/>
              </a:rPr>
              <a:t>Деструкциялық </a:t>
            </a:r>
            <a:r>
              <a:rPr lang="ru-RU" sz="1800" dirty="0">
                <a:solidFill>
                  <a:srgbClr val="212529"/>
                </a:solidFill>
                <a:effectLst/>
                <a:latin typeface="Times New Roman" panose="02020603050405020304" pitchFamily="18" charset="0"/>
                <a:ea typeface="Times New Roman" panose="02020603050405020304" pitchFamily="18" charset="0"/>
              </a:rPr>
              <a:t>– </a:t>
            </a:r>
            <a:r>
              <a:rPr lang="ru-RU" sz="1800" dirty="0" err="1">
                <a:solidFill>
                  <a:srgbClr val="212529"/>
                </a:solidFill>
                <a:effectLst/>
                <a:latin typeface="Times New Roman" panose="02020603050405020304" pitchFamily="18" charset="0"/>
                <a:ea typeface="Times New Roman" panose="02020603050405020304" pitchFamily="18" charset="0"/>
              </a:rPr>
              <a:t>шектелудің белсенді</a:t>
            </a:r>
            <a:r>
              <a:rPr lang="ru-RU" sz="1800" dirty="0">
                <a:solidFill>
                  <a:srgbClr val="212529"/>
                </a:solidFill>
                <a:effectLst/>
                <a:latin typeface="Times New Roman" panose="02020603050405020304" pitchFamily="18" charset="0"/>
                <a:ea typeface="Times New Roman" panose="02020603050405020304" pitchFamily="18" charset="0"/>
              </a:rPr>
              <a:t> </a:t>
            </a:r>
            <a:r>
              <a:rPr lang="ru-RU" sz="1800" dirty="0" err="1">
                <a:solidFill>
                  <a:srgbClr val="212529"/>
                </a:solidFill>
                <a:effectLst/>
                <a:latin typeface="Times New Roman" panose="02020603050405020304" pitchFamily="18" charset="0"/>
                <a:ea typeface="Times New Roman" panose="02020603050405020304" pitchFamily="18" charset="0"/>
              </a:rPr>
              <a:t>түрі, өзін қоршағандардан өзін қорғаудың бір</a:t>
            </a:r>
            <a:r>
              <a:rPr lang="ru-RU" sz="1800" dirty="0">
                <a:solidFill>
                  <a:srgbClr val="212529"/>
                </a:solidFill>
                <a:effectLst/>
                <a:latin typeface="Times New Roman" panose="02020603050405020304" pitchFamily="18" charset="0"/>
                <a:ea typeface="Times New Roman" panose="02020603050405020304" pitchFamily="18" charset="0"/>
              </a:rPr>
              <a:t> </a:t>
            </a:r>
            <a:r>
              <a:rPr lang="ru-RU" sz="1800" dirty="0" err="1">
                <a:solidFill>
                  <a:srgbClr val="212529"/>
                </a:solidFill>
                <a:effectLst/>
                <a:latin typeface="Times New Roman" panose="02020603050405020304" pitchFamily="18" charset="0"/>
                <a:ea typeface="Times New Roman" panose="02020603050405020304" pitchFamily="18" charset="0"/>
              </a:rPr>
              <a:t>түрі ретінде</a:t>
            </a:r>
            <a:r>
              <a:rPr lang="ru-RU" sz="1800" dirty="0">
                <a:solidFill>
                  <a:srgbClr val="212529"/>
                </a:solidFill>
                <a:effectLst/>
                <a:latin typeface="Times New Roman" panose="02020603050405020304" pitchFamily="18" charset="0"/>
                <a:ea typeface="Times New Roman" panose="02020603050405020304" pitchFamily="18" charset="0"/>
              </a:rPr>
              <a:t> </a:t>
            </a:r>
            <a:r>
              <a:rPr lang="ru-RU" sz="1800" dirty="0" err="1">
                <a:solidFill>
                  <a:srgbClr val="212529"/>
                </a:solidFill>
                <a:effectLst/>
                <a:latin typeface="Times New Roman" panose="02020603050405020304" pitchFamily="18" charset="0"/>
                <a:ea typeface="Times New Roman" panose="02020603050405020304" pitchFamily="18" charset="0"/>
              </a:rPr>
              <a:t>өзгелерге зиян</a:t>
            </a:r>
            <a:r>
              <a:rPr lang="ru-RU" sz="1800" dirty="0">
                <a:solidFill>
                  <a:srgbClr val="212529"/>
                </a:solidFill>
                <a:effectLst/>
                <a:latin typeface="Times New Roman" panose="02020603050405020304" pitchFamily="18" charset="0"/>
                <a:ea typeface="Times New Roman" panose="02020603050405020304" pitchFamily="18" charset="0"/>
              </a:rPr>
              <a:t> </a:t>
            </a:r>
            <a:r>
              <a:rPr lang="ru-RU" sz="1800" dirty="0" err="1">
                <a:solidFill>
                  <a:srgbClr val="212529"/>
                </a:solidFill>
                <a:effectLst/>
                <a:latin typeface="Times New Roman" panose="02020603050405020304" pitchFamily="18" charset="0"/>
                <a:ea typeface="Times New Roman" panose="02020603050405020304" pitchFamily="18" charset="0"/>
              </a:rPr>
              <a:t>келтіріп</a:t>
            </a:r>
            <a:r>
              <a:rPr lang="ru-RU" sz="1800" dirty="0">
                <a:solidFill>
                  <a:srgbClr val="212529"/>
                </a:solidFill>
                <a:effectLst/>
                <a:latin typeface="Times New Roman" panose="02020603050405020304" pitchFamily="18" charset="0"/>
                <a:ea typeface="Times New Roman" panose="02020603050405020304" pitchFamily="18" charset="0"/>
              </a:rPr>
              <a:t>, </a:t>
            </a:r>
            <a:r>
              <a:rPr lang="ru-RU" sz="1800" dirty="0" err="1">
                <a:solidFill>
                  <a:srgbClr val="212529"/>
                </a:solidFill>
                <a:effectLst/>
                <a:latin typeface="Times New Roman" panose="02020603050405020304" pitchFamily="18" charset="0"/>
                <a:ea typeface="Times New Roman" panose="02020603050405020304" pitchFamily="18" charset="0"/>
              </a:rPr>
              <a:t>оларды</a:t>
            </a:r>
            <a:r>
              <a:rPr lang="ru-RU" sz="1800" dirty="0">
                <a:solidFill>
                  <a:srgbClr val="212529"/>
                </a:solidFill>
                <a:effectLst/>
                <a:latin typeface="Times New Roman" panose="02020603050405020304" pitchFamily="18" charset="0"/>
                <a:ea typeface="Times New Roman" panose="02020603050405020304" pitchFamily="18" charset="0"/>
              </a:rPr>
              <a:t> </a:t>
            </a:r>
            <a:r>
              <a:rPr lang="ru-RU" sz="1800" dirty="0" err="1">
                <a:solidFill>
                  <a:srgbClr val="212529"/>
                </a:solidFill>
                <a:effectLst/>
                <a:latin typeface="Times New Roman" panose="02020603050405020304" pitchFamily="18" charset="0"/>
                <a:ea typeface="Times New Roman" panose="02020603050405020304" pitchFamily="18" charset="0"/>
              </a:rPr>
              <a:t>талқандауға дейін</a:t>
            </a:r>
            <a:r>
              <a:rPr lang="ru-RU" sz="1800" dirty="0">
                <a:solidFill>
                  <a:srgbClr val="212529"/>
                </a:solidFill>
                <a:effectLst/>
                <a:latin typeface="Times New Roman" panose="02020603050405020304" pitchFamily="18" charset="0"/>
                <a:ea typeface="Times New Roman" panose="02020603050405020304" pitchFamily="18" charset="0"/>
              </a:rPr>
              <a:t> бару (</a:t>
            </a:r>
            <a:r>
              <a:rPr lang="ru-RU" sz="1800" dirty="0" err="1">
                <a:solidFill>
                  <a:srgbClr val="212529"/>
                </a:solidFill>
                <a:effectLst/>
                <a:latin typeface="Times New Roman" panose="02020603050405020304" pitchFamily="18" charset="0"/>
                <a:ea typeface="Times New Roman" panose="02020603050405020304" pitchFamily="18" charset="0"/>
              </a:rPr>
              <a:t>өсек таратып</a:t>
            </a:r>
            <a:r>
              <a:rPr lang="ru-RU" sz="1800" dirty="0">
                <a:solidFill>
                  <a:srgbClr val="212529"/>
                </a:solidFill>
                <a:effectLst/>
                <a:latin typeface="Times New Roman" panose="02020603050405020304" pitchFamily="18" charset="0"/>
                <a:ea typeface="Times New Roman" panose="02020603050405020304" pitchFamily="18" charset="0"/>
              </a:rPr>
              <a:t> т.с.с. агрессия </a:t>
            </a:r>
            <a:r>
              <a:rPr lang="ru-RU" sz="1800" dirty="0" err="1">
                <a:solidFill>
                  <a:srgbClr val="212529"/>
                </a:solidFill>
                <a:effectLst/>
                <a:latin typeface="Times New Roman" panose="02020603050405020304" pitchFamily="18" charset="0"/>
                <a:ea typeface="Times New Roman" panose="02020603050405020304" pitchFamily="18" charset="0"/>
              </a:rPr>
              <a:t>білдіру</a:t>
            </a:r>
            <a:r>
              <a:rPr lang="ru-RU" sz="1800" dirty="0">
                <a:solidFill>
                  <a:srgbClr val="212529"/>
                </a:solidFill>
                <a:effectLst/>
                <a:latin typeface="Times New Roman" panose="02020603050405020304" pitchFamily="18" charset="0"/>
                <a:ea typeface="Times New Roman" panose="02020603050405020304" pitchFamily="18" charset="0"/>
              </a:rPr>
              <a:t> </a:t>
            </a:r>
            <a:r>
              <a:rPr lang="ru-RU" sz="1800" dirty="0" err="1">
                <a:solidFill>
                  <a:srgbClr val="212529"/>
                </a:solidFill>
                <a:effectLst/>
                <a:latin typeface="Times New Roman" panose="02020603050405020304" pitchFamily="18" charset="0"/>
                <a:ea typeface="Times New Roman" panose="02020603050405020304" pitchFamily="18" charset="0"/>
              </a:rPr>
              <a:t>арқылы</a:t>
            </a:r>
            <a:r>
              <a:rPr lang="ru-RU" sz="1800" dirty="0">
                <a:solidFill>
                  <a:srgbClr val="212529"/>
                </a:solidFill>
                <a:effectLst/>
                <a:latin typeface="Times New Roman" panose="02020603050405020304" pitchFamily="18" charset="0"/>
                <a:ea typeface="Times New Roman" panose="02020603050405020304" pitchFamily="18" charset="0"/>
              </a:rPr>
              <a:t>).</a:t>
            </a:r>
            <a:endParaRPr lang="ru-RU" sz="1800" dirty="0">
              <a:effectLst/>
              <a:latin typeface="Times New Roman" panose="02020603050405020304" pitchFamily="18" charset="0"/>
              <a:ea typeface="Times New Roman" panose="02020603050405020304" pitchFamily="18" charset="0"/>
            </a:endParaRPr>
          </a:p>
        </p:txBody>
      </p:sp>
      <p:sp>
        <p:nvSpPr>
          <p:cNvPr id="6" name="Прямоугольник: скругленные углы 5">
            <a:extLst>
              <a:ext uri="{FF2B5EF4-FFF2-40B4-BE49-F238E27FC236}">
                <a16:creationId xmlns="" xmlns:a16="http://schemas.microsoft.com/office/drawing/2014/main" id="{3DF63504-45C3-4452-9781-5BE62CAB19EE}"/>
              </a:ext>
            </a:extLst>
          </p:cNvPr>
          <p:cNvSpPr/>
          <p:nvPr/>
        </p:nvSpPr>
        <p:spPr>
          <a:xfrm>
            <a:off x="8778240" y="1483360"/>
            <a:ext cx="2316480" cy="4389120"/>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just"/>
            <a:r>
              <a:rPr lang="ru-RU" sz="1400" b="1" dirty="0" err="1">
                <a:solidFill>
                  <a:srgbClr val="212529"/>
                </a:solidFill>
                <a:effectLst/>
                <a:latin typeface="Times New Roman" panose="02020603050405020304" pitchFamily="18" charset="0"/>
                <a:ea typeface="Times New Roman" panose="02020603050405020304" pitchFamily="18" charset="0"/>
              </a:rPr>
              <a:t>Сүйіспеншілік</a:t>
            </a:r>
            <a:r>
              <a:rPr lang="ru-RU" sz="1400" b="1" dirty="0">
                <a:solidFill>
                  <a:srgbClr val="212529"/>
                </a:solidFill>
                <a:effectLst/>
                <a:latin typeface="Times New Roman" panose="02020603050405020304" pitchFamily="18" charset="0"/>
                <a:ea typeface="Times New Roman" panose="02020603050405020304" pitchFamily="18" charset="0"/>
              </a:rPr>
              <a:t> </a:t>
            </a:r>
            <a:r>
              <a:rPr lang="ru-RU" sz="1400" dirty="0" err="1">
                <a:solidFill>
                  <a:srgbClr val="212529"/>
                </a:solidFill>
                <a:effectLst/>
                <a:latin typeface="Times New Roman" panose="02020603050405020304" pitchFamily="18" charset="0"/>
                <a:ea typeface="Times New Roman" panose="02020603050405020304" pitchFamily="18" charset="0"/>
              </a:rPr>
              <a:t>қатынас</a:t>
            </a:r>
            <a:r>
              <a:rPr lang="ru-RU" sz="1400" dirty="0">
                <a:solidFill>
                  <a:srgbClr val="212529"/>
                </a:solidFill>
                <a:effectLst/>
                <a:latin typeface="Times New Roman" panose="02020603050405020304" pitchFamily="18" charset="0"/>
                <a:ea typeface="Times New Roman" panose="02020603050405020304" pitchFamily="18" charset="0"/>
              </a:rPr>
              <a:t> </a:t>
            </a:r>
            <a:r>
              <a:rPr lang="ru-RU" sz="1400" dirty="0" err="1">
                <a:solidFill>
                  <a:srgbClr val="212529"/>
                </a:solidFill>
                <a:effectLst/>
                <a:latin typeface="Times New Roman" panose="02020603050405020304" pitchFamily="18" charset="0"/>
                <a:ea typeface="Times New Roman" panose="02020603050405020304" pitchFamily="18" charset="0"/>
              </a:rPr>
              <a:t>игілікке</a:t>
            </a:r>
            <a:r>
              <a:rPr lang="ru-RU" sz="1400" dirty="0">
                <a:solidFill>
                  <a:srgbClr val="212529"/>
                </a:solidFill>
                <a:effectLst/>
                <a:latin typeface="Times New Roman" panose="02020603050405020304" pitchFamily="18" charset="0"/>
                <a:ea typeface="Times New Roman" panose="02020603050405020304" pitchFamily="18" charset="0"/>
              </a:rPr>
              <a:t> </a:t>
            </a:r>
            <a:r>
              <a:rPr lang="ru-RU" sz="1400" dirty="0" err="1">
                <a:solidFill>
                  <a:srgbClr val="212529"/>
                </a:solidFill>
                <a:effectLst/>
                <a:latin typeface="Times New Roman" panose="02020603050405020304" pitchFamily="18" charset="0"/>
                <a:ea typeface="Times New Roman" panose="02020603050405020304" pitchFamily="18" charset="0"/>
              </a:rPr>
              <a:t>бағытталған</a:t>
            </a:r>
            <a:r>
              <a:rPr lang="ru-RU" sz="1400" dirty="0">
                <a:solidFill>
                  <a:srgbClr val="212529"/>
                </a:solidFill>
                <a:effectLst/>
                <a:latin typeface="Times New Roman" panose="02020603050405020304" pitchFamily="18" charset="0"/>
                <a:ea typeface="Times New Roman" panose="02020603050405020304" pitchFamily="18" charset="0"/>
              </a:rPr>
              <a:t>, </a:t>
            </a:r>
            <a:r>
              <a:rPr lang="ru-RU" sz="1400" dirty="0" err="1">
                <a:solidFill>
                  <a:srgbClr val="212529"/>
                </a:solidFill>
                <a:effectLst/>
                <a:latin typeface="Times New Roman" panose="02020603050405020304" pitchFamily="18" charset="0"/>
                <a:ea typeface="Times New Roman" panose="02020603050405020304" pitchFamily="18" charset="0"/>
              </a:rPr>
              <a:t>ізгі</a:t>
            </a:r>
            <a:r>
              <a:rPr lang="ru-RU" sz="1400" dirty="0">
                <a:solidFill>
                  <a:srgbClr val="212529"/>
                </a:solidFill>
                <a:effectLst/>
                <a:latin typeface="Times New Roman" panose="02020603050405020304" pitchFamily="18" charset="0"/>
                <a:ea typeface="Times New Roman" panose="02020603050405020304" pitchFamily="18" charset="0"/>
              </a:rPr>
              <a:t> </a:t>
            </a:r>
            <a:r>
              <a:rPr lang="ru-RU" sz="1400" dirty="0" err="1">
                <a:solidFill>
                  <a:srgbClr val="212529"/>
                </a:solidFill>
                <a:effectLst/>
                <a:latin typeface="Times New Roman" panose="02020603050405020304" pitchFamily="18" charset="0"/>
                <a:ea typeface="Times New Roman" panose="02020603050405020304" pitchFamily="18" charset="0"/>
              </a:rPr>
              <a:t>ниетті</a:t>
            </a:r>
            <a:r>
              <a:rPr lang="ru-RU" sz="1400" dirty="0">
                <a:solidFill>
                  <a:srgbClr val="212529"/>
                </a:solidFill>
                <a:effectLst/>
                <a:latin typeface="Times New Roman" panose="02020603050405020304" pitchFamily="18" charset="0"/>
                <a:ea typeface="Times New Roman" panose="02020603050405020304" pitchFamily="18" charset="0"/>
              </a:rPr>
              <a:t> </a:t>
            </a:r>
            <a:r>
              <a:rPr lang="ru-RU" sz="1400" dirty="0" err="1">
                <a:solidFill>
                  <a:srgbClr val="212529"/>
                </a:solidFill>
                <a:effectLst/>
                <a:latin typeface="Times New Roman" panose="02020603050405020304" pitchFamily="18" charset="0"/>
                <a:ea typeface="Times New Roman" panose="02020603050405020304" pitchFamily="18" charset="0"/>
              </a:rPr>
              <a:t>білдіретін</a:t>
            </a:r>
            <a:r>
              <a:rPr lang="ru-RU" sz="1400" dirty="0">
                <a:solidFill>
                  <a:srgbClr val="212529"/>
                </a:solidFill>
                <a:effectLst/>
                <a:latin typeface="Times New Roman" panose="02020603050405020304" pitchFamily="18" charset="0"/>
                <a:ea typeface="Times New Roman" panose="02020603050405020304" pitchFamily="18" charset="0"/>
              </a:rPr>
              <a:t> </a:t>
            </a:r>
            <a:r>
              <a:rPr lang="ru-RU" sz="1400" dirty="0" err="1">
                <a:solidFill>
                  <a:srgbClr val="212529"/>
                </a:solidFill>
                <a:effectLst/>
                <a:latin typeface="Times New Roman" panose="02020603050405020304" pitchFamily="18" charset="0"/>
                <a:ea typeface="Times New Roman" panose="02020603050405020304" pitchFamily="18" charset="0"/>
              </a:rPr>
              <a:t>қатынас</a:t>
            </a:r>
            <a:r>
              <a:rPr lang="ru-RU" sz="1400" dirty="0">
                <a:solidFill>
                  <a:srgbClr val="212529"/>
                </a:solidFill>
                <a:effectLst/>
                <a:latin typeface="Times New Roman" panose="02020603050405020304" pitchFamily="18" charset="0"/>
                <a:ea typeface="Times New Roman" panose="02020603050405020304" pitchFamily="18" charset="0"/>
              </a:rPr>
              <a:t>. </a:t>
            </a:r>
            <a:r>
              <a:rPr lang="ru-RU" sz="1400" dirty="0" err="1">
                <a:solidFill>
                  <a:srgbClr val="212529"/>
                </a:solidFill>
                <a:effectLst/>
                <a:latin typeface="Times New Roman" panose="02020603050405020304" pitchFamily="18" charset="0"/>
                <a:ea typeface="Times New Roman" panose="02020603050405020304" pitchFamily="18" charset="0"/>
              </a:rPr>
              <a:t>Ол</a:t>
            </a:r>
            <a:r>
              <a:rPr lang="ru-RU" sz="1400" dirty="0">
                <a:solidFill>
                  <a:srgbClr val="212529"/>
                </a:solidFill>
                <a:effectLst/>
                <a:latin typeface="Times New Roman" panose="02020603050405020304" pitchFamily="18" charset="0"/>
                <a:ea typeface="Times New Roman" panose="02020603050405020304" pitchFamily="18" charset="0"/>
              </a:rPr>
              <a:t> </a:t>
            </a:r>
            <a:r>
              <a:rPr lang="ru-RU" sz="1400" dirty="0" err="1">
                <a:solidFill>
                  <a:srgbClr val="212529"/>
                </a:solidFill>
                <a:effectLst/>
                <a:latin typeface="Times New Roman" panose="02020603050405020304" pitchFamily="18" charset="0"/>
                <a:ea typeface="Times New Roman" panose="02020603050405020304" pitchFamily="18" charset="0"/>
              </a:rPr>
              <a:t>өзін</a:t>
            </a:r>
            <a:r>
              <a:rPr lang="ru-RU" sz="1400" dirty="0">
                <a:solidFill>
                  <a:srgbClr val="212529"/>
                </a:solidFill>
                <a:effectLst/>
                <a:latin typeface="Times New Roman" panose="02020603050405020304" pitchFamily="18" charset="0"/>
                <a:ea typeface="Times New Roman" panose="02020603050405020304" pitchFamily="18" charset="0"/>
              </a:rPr>
              <a:t> </a:t>
            </a:r>
            <a:r>
              <a:rPr lang="ru-RU" sz="1400" dirty="0" err="1">
                <a:solidFill>
                  <a:srgbClr val="212529"/>
                </a:solidFill>
                <a:effectLst/>
                <a:latin typeface="Times New Roman" panose="02020603050405020304" pitchFamily="18" charset="0"/>
                <a:ea typeface="Times New Roman" panose="02020603050405020304" pitchFamily="18" charset="0"/>
              </a:rPr>
              <a:t>қоршағандарға</a:t>
            </a:r>
            <a:r>
              <a:rPr lang="ru-RU" sz="1400" dirty="0">
                <a:solidFill>
                  <a:srgbClr val="212529"/>
                </a:solidFill>
                <a:effectLst/>
                <a:latin typeface="Times New Roman" panose="02020603050405020304" pitchFamily="18" charset="0"/>
                <a:ea typeface="Times New Roman" panose="02020603050405020304" pitchFamily="18" charset="0"/>
              </a:rPr>
              <a:t> </a:t>
            </a:r>
            <a:r>
              <a:rPr lang="ru-RU" sz="1400" dirty="0" err="1">
                <a:solidFill>
                  <a:srgbClr val="212529"/>
                </a:solidFill>
                <a:effectLst/>
                <a:latin typeface="Times New Roman" panose="02020603050405020304" pitchFamily="18" charset="0"/>
                <a:ea typeface="Times New Roman" panose="02020603050405020304" pitchFamily="18" charset="0"/>
              </a:rPr>
              <a:t>қамқорлықпен</a:t>
            </a:r>
            <a:r>
              <a:rPr lang="ru-RU" sz="1400" dirty="0">
                <a:solidFill>
                  <a:srgbClr val="212529"/>
                </a:solidFill>
                <a:effectLst/>
                <a:latin typeface="Times New Roman" panose="02020603050405020304" pitchFamily="18" charset="0"/>
                <a:ea typeface="Times New Roman" panose="02020603050405020304" pitchFamily="18" charset="0"/>
              </a:rPr>
              <a:t> </a:t>
            </a:r>
            <a:r>
              <a:rPr lang="ru-RU" sz="1400" dirty="0" err="1">
                <a:solidFill>
                  <a:srgbClr val="212529"/>
                </a:solidFill>
                <a:effectLst/>
                <a:latin typeface="Times New Roman" panose="02020603050405020304" pitchFamily="18" charset="0"/>
                <a:ea typeface="Times New Roman" panose="02020603050405020304" pitchFamily="18" charset="0"/>
              </a:rPr>
              <a:t>қарауға</a:t>
            </a:r>
            <a:r>
              <a:rPr lang="ru-RU" sz="1400" dirty="0">
                <a:solidFill>
                  <a:srgbClr val="212529"/>
                </a:solidFill>
                <a:effectLst/>
                <a:latin typeface="Times New Roman" panose="02020603050405020304" pitchFamily="18" charset="0"/>
                <a:ea typeface="Times New Roman" panose="02020603050405020304" pitchFamily="18" charset="0"/>
              </a:rPr>
              <a:t>, </a:t>
            </a:r>
            <a:r>
              <a:rPr lang="ru-RU" sz="1400" dirty="0" err="1">
                <a:solidFill>
                  <a:srgbClr val="212529"/>
                </a:solidFill>
                <a:effectLst/>
                <a:latin typeface="Times New Roman" panose="02020603050405020304" pitchFamily="18" charset="0"/>
                <a:ea typeface="Times New Roman" panose="02020603050405020304" pitchFamily="18" charset="0"/>
              </a:rPr>
              <a:t>жауакершілікке</a:t>
            </a:r>
            <a:r>
              <a:rPr lang="ru-RU" sz="1400" dirty="0">
                <a:solidFill>
                  <a:srgbClr val="212529"/>
                </a:solidFill>
                <a:effectLst/>
                <a:latin typeface="Times New Roman" panose="02020603050405020304" pitchFamily="18" charset="0"/>
                <a:ea typeface="Times New Roman" panose="02020603050405020304" pitchFamily="18" charset="0"/>
              </a:rPr>
              <a:t>, </a:t>
            </a:r>
            <a:r>
              <a:rPr lang="ru-RU" sz="1400" dirty="0" err="1">
                <a:solidFill>
                  <a:srgbClr val="212529"/>
                </a:solidFill>
                <a:effectLst/>
                <a:latin typeface="Times New Roman" panose="02020603050405020304" pitchFamily="18" charset="0"/>
                <a:ea typeface="Times New Roman" panose="02020603050405020304" pitchFamily="18" charset="0"/>
              </a:rPr>
              <a:t>ынтымақтастыққе</a:t>
            </a:r>
            <a:r>
              <a:rPr lang="ru-RU" sz="1400" dirty="0">
                <a:solidFill>
                  <a:srgbClr val="212529"/>
                </a:solidFill>
                <a:effectLst/>
                <a:latin typeface="Times New Roman" panose="02020603050405020304" pitchFamily="18" charset="0"/>
                <a:ea typeface="Times New Roman" panose="02020603050405020304" pitchFamily="18" charset="0"/>
              </a:rPr>
              <a:t> </a:t>
            </a:r>
            <a:r>
              <a:rPr lang="ru-RU" sz="1400" dirty="0" err="1">
                <a:solidFill>
                  <a:srgbClr val="212529"/>
                </a:solidFill>
                <a:effectLst/>
                <a:latin typeface="Times New Roman" panose="02020603050405020304" pitchFamily="18" charset="0"/>
                <a:ea typeface="Times New Roman" panose="02020603050405020304" pitchFamily="18" charset="0"/>
              </a:rPr>
              <a:t>негізделген</a:t>
            </a:r>
            <a:r>
              <a:rPr lang="ru-RU" sz="1400" dirty="0">
                <a:solidFill>
                  <a:srgbClr val="212529"/>
                </a:solidFill>
                <a:effectLst/>
                <a:latin typeface="Times New Roman" panose="02020603050405020304" pitchFamily="18" charset="0"/>
                <a:ea typeface="Times New Roman" panose="02020603050405020304" pitchFamily="18" charset="0"/>
              </a:rPr>
              <a:t> </a:t>
            </a:r>
            <a:r>
              <a:rPr lang="ru-RU" sz="1400" dirty="0" err="1">
                <a:solidFill>
                  <a:srgbClr val="212529"/>
                </a:solidFill>
                <a:effectLst/>
                <a:latin typeface="Times New Roman" panose="02020603050405020304" pitchFamily="18" charset="0"/>
                <a:ea typeface="Times New Roman" panose="02020603050405020304" pitchFamily="18" charset="0"/>
              </a:rPr>
              <a:t>қатынас</a:t>
            </a:r>
            <a:r>
              <a:rPr lang="ru-RU" sz="1400" dirty="0">
                <a:solidFill>
                  <a:srgbClr val="212529"/>
                </a:solidFill>
                <a:effectLst/>
                <a:latin typeface="Times New Roman" panose="02020603050405020304" pitchFamily="18" charset="0"/>
                <a:ea typeface="Times New Roman" panose="02020603050405020304" pitchFamily="18" charset="0"/>
              </a:rPr>
              <a:t>. </a:t>
            </a:r>
            <a:r>
              <a:rPr lang="ru-RU" sz="1400" dirty="0" err="1">
                <a:solidFill>
                  <a:srgbClr val="212529"/>
                </a:solidFill>
                <a:effectLst/>
                <a:latin typeface="Times New Roman" panose="02020603050405020304" pitchFamily="18" charset="0"/>
                <a:ea typeface="Times New Roman" panose="02020603050405020304" pitchFamily="18" charset="0"/>
              </a:rPr>
              <a:t>Өнімділікке</a:t>
            </a:r>
            <a:r>
              <a:rPr lang="ru-RU" sz="1400" dirty="0">
                <a:solidFill>
                  <a:srgbClr val="212529"/>
                </a:solidFill>
                <a:effectLst/>
                <a:latin typeface="Times New Roman" panose="02020603050405020304" pitchFamily="18" charset="0"/>
                <a:ea typeface="Times New Roman" panose="02020603050405020304" pitchFamily="18" charset="0"/>
              </a:rPr>
              <a:t> </a:t>
            </a:r>
            <a:r>
              <a:rPr lang="ru-RU" sz="1400" dirty="0" err="1">
                <a:solidFill>
                  <a:srgbClr val="212529"/>
                </a:solidFill>
                <a:effectLst/>
                <a:latin typeface="Times New Roman" panose="02020603050405020304" pitchFamily="18" charset="0"/>
                <a:ea typeface="Times New Roman" panose="02020603050405020304" pitchFamily="18" charset="0"/>
              </a:rPr>
              <a:t>бағытталған</a:t>
            </a:r>
            <a:r>
              <a:rPr lang="ru-RU" sz="1400" dirty="0">
                <a:solidFill>
                  <a:srgbClr val="212529"/>
                </a:solidFill>
                <a:effectLst/>
                <a:latin typeface="Times New Roman" panose="02020603050405020304" pitchFamily="18" charset="0"/>
                <a:ea typeface="Times New Roman" panose="02020603050405020304" pitchFamily="18" charset="0"/>
              </a:rPr>
              <a:t> </a:t>
            </a:r>
            <a:r>
              <a:rPr lang="ru-RU" sz="1400" dirty="0" err="1">
                <a:solidFill>
                  <a:srgbClr val="212529"/>
                </a:solidFill>
                <a:effectLst/>
                <a:latin typeface="Times New Roman" panose="02020603050405020304" pitchFamily="18" charset="0"/>
                <a:ea typeface="Times New Roman" panose="02020603050405020304" pitchFamily="18" charset="0"/>
              </a:rPr>
              <a:t>типтерге</a:t>
            </a:r>
            <a:r>
              <a:rPr lang="ru-RU" sz="1400" dirty="0">
                <a:solidFill>
                  <a:srgbClr val="212529"/>
                </a:solidFill>
                <a:effectLst/>
                <a:latin typeface="Times New Roman" panose="02020603050405020304" pitchFamily="18" charset="0"/>
                <a:ea typeface="Times New Roman" panose="02020603050405020304" pitchFamily="18" charset="0"/>
              </a:rPr>
              <a:t> </a:t>
            </a:r>
            <a:r>
              <a:rPr lang="ru-RU" sz="1400" dirty="0" err="1">
                <a:solidFill>
                  <a:srgbClr val="212529"/>
                </a:solidFill>
                <a:effectLst/>
                <a:latin typeface="Times New Roman" panose="02020603050405020304" pitchFamily="18" charset="0"/>
                <a:ea typeface="Times New Roman" panose="02020603050405020304" pitchFamily="18" charset="0"/>
              </a:rPr>
              <a:t>тән</a:t>
            </a:r>
            <a:r>
              <a:rPr lang="ru-RU" sz="1400" dirty="0">
                <a:solidFill>
                  <a:srgbClr val="212529"/>
                </a:solidFill>
                <a:effectLst/>
                <a:latin typeface="Times New Roman" panose="02020603050405020304" pitchFamily="18" charset="0"/>
                <a:ea typeface="Times New Roman" panose="02020603050405020304" pitchFamily="18" charset="0"/>
              </a:rPr>
              <a:t> </a:t>
            </a:r>
            <a:r>
              <a:rPr lang="ru-RU" sz="1400" dirty="0" err="1">
                <a:solidFill>
                  <a:srgbClr val="212529"/>
                </a:solidFill>
                <a:effectLst/>
                <a:latin typeface="Times New Roman" panose="02020603050405020304" pitchFamily="18" charset="0"/>
                <a:ea typeface="Times New Roman" panose="02020603050405020304" pitchFamily="18" charset="0"/>
              </a:rPr>
              <a:t>қатынас</a:t>
            </a:r>
            <a:r>
              <a:rPr lang="ru-RU" sz="1400" dirty="0">
                <a:solidFill>
                  <a:srgbClr val="212529"/>
                </a:solidFill>
                <a:effectLst/>
                <a:latin typeface="Times New Roman" panose="02020603050405020304" pitchFamily="18" charset="0"/>
                <a:ea typeface="Times New Roman" panose="02020603050405020304" pitchFamily="18" charset="0"/>
              </a:rPr>
              <a:t> </a:t>
            </a:r>
            <a:r>
              <a:rPr lang="ru-RU" sz="1400" dirty="0" err="1">
                <a:solidFill>
                  <a:srgbClr val="212529"/>
                </a:solidFill>
                <a:effectLst/>
                <a:latin typeface="Times New Roman" panose="02020603050405020304" pitchFamily="18" charset="0"/>
                <a:ea typeface="Times New Roman" panose="02020603050405020304" pitchFamily="18" charset="0"/>
              </a:rPr>
              <a:t>түрі</a:t>
            </a:r>
            <a:r>
              <a:rPr lang="ru-RU" sz="1400" dirty="0">
                <a:solidFill>
                  <a:srgbClr val="212529"/>
                </a:solidFill>
                <a:effectLst/>
                <a:latin typeface="Times New Roman" panose="02020603050405020304" pitchFamily="18" charset="0"/>
                <a:ea typeface="Times New Roman" panose="02020603050405020304" pitchFamily="18" charset="0"/>
              </a:rPr>
              <a:t>.</a:t>
            </a:r>
            <a:endParaRPr lang="ru-RU" sz="1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 xmlns:p14="http://schemas.microsoft.com/office/powerpoint/2010/main" val="11117883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вал 1">
            <a:extLst>
              <a:ext uri="{FF2B5EF4-FFF2-40B4-BE49-F238E27FC236}">
                <a16:creationId xmlns="" xmlns:a16="http://schemas.microsoft.com/office/drawing/2014/main" id="{7A334B9B-2F38-433C-8646-53403F2176BF}"/>
              </a:ext>
            </a:extLst>
          </p:cNvPr>
          <p:cNvSpPr/>
          <p:nvPr/>
        </p:nvSpPr>
        <p:spPr>
          <a:xfrm>
            <a:off x="4561840" y="2637789"/>
            <a:ext cx="3454400" cy="1823720"/>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ru-RU" sz="1200" dirty="0">
              <a:solidFill>
                <a:srgbClr val="212529"/>
              </a:solidFill>
              <a:effectLst/>
              <a:latin typeface="Times New Roman" panose="02020603050405020304" pitchFamily="18" charset="0"/>
              <a:ea typeface="Times New Roman" panose="02020603050405020304" pitchFamily="18" charset="0"/>
            </a:endParaRPr>
          </a:p>
          <a:p>
            <a:pPr algn="ctr"/>
            <a:r>
              <a:rPr lang="ru-RU" sz="1400" b="1" dirty="0" err="1">
                <a:solidFill>
                  <a:srgbClr val="212529"/>
                </a:solidFill>
                <a:effectLst/>
                <a:latin typeface="Times New Roman" panose="02020603050405020304" pitchFamily="18" charset="0"/>
                <a:ea typeface="Times New Roman" panose="02020603050405020304" pitchFamily="18" charset="0"/>
              </a:rPr>
              <a:t>Э.Шострдың</a:t>
            </a:r>
            <a:r>
              <a:rPr lang="ru-RU" sz="1400" b="1" dirty="0">
                <a:solidFill>
                  <a:srgbClr val="212529"/>
                </a:solidFill>
                <a:effectLst/>
                <a:latin typeface="Times New Roman" panose="02020603050405020304" pitchFamily="18" charset="0"/>
                <a:ea typeface="Times New Roman" panose="02020603050405020304" pitchFamily="18" charset="0"/>
              </a:rPr>
              <a:t> </a:t>
            </a:r>
            <a:r>
              <a:rPr lang="ru-RU" sz="1400" b="1" dirty="0" err="1">
                <a:solidFill>
                  <a:srgbClr val="212529"/>
                </a:solidFill>
                <a:effectLst/>
                <a:latin typeface="Times New Roman" panose="02020603050405020304" pitchFamily="18" charset="0"/>
                <a:ea typeface="Times New Roman" panose="02020603050405020304" pitchFamily="18" charset="0"/>
              </a:rPr>
              <a:t>ең</a:t>
            </a:r>
            <a:r>
              <a:rPr lang="ru-RU" sz="1400" b="1" dirty="0">
                <a:solidFill>
                  <a:srgbClr val="212529"/>
                </a:solidFill>
                <a:effectLst/>
                <a:latin typeface="Times New Roman" panose="02020603050405020304" pitchFamily="18" charset="0"/>
                <a:ea typeface="Times New Roman" panose="02020603050405020304" pitchFamily="18" charset="0"/>
              </a:rPr>
              <a:t> </a:t>
            </a:r>
            <a:r>
              <a:rPr lang="ru-RU" sz="1400" b="1" dirty="0" err="1">
                <a:solidFill>
                  <a:srgbClr val="212529"/>
                </a:solidFill>
                <a:effectLst/>
                <a:latin typeface="Times New Roman" panose="02020603050405020304" pitchFamily="18" charset="0"/>
                <a:ea typeface="Times New Roman" panose="02020603050405020304" pitchFamily="18" charset="0"/>
              </a:rPr>
              <a:t>танымал</a:t>
            </a:r>
            <a:r>
              <a:rPr lang="ru-RU" sz="1400" b="1" dirty="0">
                <a:solidFill>
                  <a:srgbClr val="212529"/>
                </a:solidFill>
                <a:effectLst/>
                <a:latin typeface="Times New Roman" panose="02020603050405020304" pitchFamily="18" charset="0"/>
                <a:ea typeface="Times New Roman" panose="02020603050405020304" pitchFamily="18" charset="0"/>
              </a:rPr>
              <a:t> </a:t>
            </a:r>
          </a:p>
          <a:p>
            <a:pPr algn="ctr"/>
            <a:r>
              <a:rPr lang="ru-RU" sz="1400" b="1" dirty="0">
                <a:solidFill>
                  <a:srgbClr val="212529"/>
                </a:solidFill>
                <a:effectLst/>
                <a:latin typeface="Times New Roman" panose="02020603050405020304" pitchFamily="18" charset="0"/>
                <a:ea typeface="Times New Roman" panose="02020603050405020304" pitchFamily="18" charset="0"/>
              </a:rPr>
              <a:t>«Анти-Карнеги» </a:t>
            </a:r>
            <a:r>
              <a:rPr lang="ru-RU" sz="1400" b="1" dirty="0" err="1">
                <a:solidFill>
                  <a:srgbClr val="212529"/>
                </a:solidFill>
                <a:effectLst/>
                <a:latin typeface="Times New Roman" panose="02020603050405020304" pitchFamily="18" charset="0"/>
                <a:ea typeface="Times New Roman" panose="02020603050405020304" pitchFamily="18" charset="0"/>
              </a:rPr>
              <a:t>еңбегіндегі</a:t>
            </a:r>
            <a:r>
              <a:rPr lang="ru-RU" sz="1400" b="1" dirty="0">
                <a:solidFill>
                  <a:srgbClr val="212529"/>
                </a:solidFill>
                <a:effectLst/>
                <a:latin typeface="Times New Roman" panose="02020603050405020304" pitchFamily="18" charset="0"/>
                <a:ea typeface="Times New Roman" panose="02020603050405020304" pitchFamily="18" charset="0"/>
              </a:rPr>
              <a:t> манипулятор </a:t>
            </a:r>
            <a:r>
              <a:rPr lang="ru-RU" sz="1400" b="1" dirty="0" err="1">
                <a:solidFill>
                  <a:srgbClr val="212529"/>
                </a:solidFill>
                <a:effectLst/>
                <a:latin typeface="Times New Roman" panose="02020603050405020304" pitchFamily="18" charset="0"/>
                <a:ea typeface="Times New Roman" panose="02020603050405020304" pitchFamily="18" charset="0"/>
              </a:rPr>
              <a:t>типтері</a:t>
            </a:r>
            <a:endParaRPr lang="ru-RU" sz="1400" b="1" dirty="0">
              <a:solidFill>
                <a:srgbClr val="212529"/>
              </a:solidFill>
              <a:effectLst/>
              <a:latin typeface="Times New Roman" panose="02020603050405020304" pitchFamily="18" charset="0"/>
              <a:ea typeface="Times New Roman" panose="02020603050405020304" pitchFamily="18" charset="0"/>
            </a:endParaRPr>
          </a:p>
          <a:p>
            <a:pPr algn="ctr"/>
            <a:r>
              <a:rPr lang="ru-RU" sz="1400" b="1" dirty="0">
                <a:solidFill>
                  <a:srgbClr val="212529"/>
                </a:solidFill>
                <a:effectLst/>
                <a:latin typeface="Times New Roman" panose="02020603050405020304" pitchFamily="18" charset="0"/>
                <a:ea typeface="Times New Roman" panose="02020603050405020304" pitchFamily="18" charset="0"/>
              </a:rPr>
              <a:t>  </a:t>
            </a:r>
            <a:endParaRPr lang="ru-RU" sz="1400" b="1" dirty="0"/>
          </a:p>
        </p:txBody>
      </p:sp>
      <p:sp>
        <p:nvSpPr>
          <p:cNvPr id="3" name="Овал 2">
            <a:extLst>
              <a:ext uri="{FF2B5EF4-FFF2-40B4-BE49-F238E27FC236}">
                <a16:creationId xmlns="" xmlns:a16="http://schemas.microsoft.com/office/drawing/2014/main" id="{87EAD74B-2044-4E37-B9A9-B67B328013DB}"/>
              </a:ext>
            </a:extLst>
          </p:cNvPr>
          <p:cNvSpPr/>
          <p:nvPr/>
        </p:nvSpPr>
        <p:spPr>
          <a:xfrm>
            <a:off x="7609840" y="1169669"/>
            <a:ext cx="3657600" cy="1305560"/>
          </a:xfrm>
          <a:prstGeom prst="ellipse">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ru-RU" sz="1400" b="1" dirty="0" err="1">
                <a:solidFill>
                  <a:srgbClr val="212529"/>
                </a:solidFill>
                <a:effectLst/>
                <a:latin typeface="Times New Roman" panose="02020603050405020304" pitchFamily="18" charset="0"/>
                <a:ea typeface="Times New Roman" panose="02020603050405020304" pitchFamily="18" charset="0"/>
              </a:rPr>
              <a:t>Жігерсіз</a:t>
            </a:r>
            <a:r>
              <a:rPr lang="ru-RU" sz="1400" b="1" dirty="0">
                <a:solidFill>
                  <a:srgbClr val="212529"/>
                </a:solidFill>
                <a:effectLst/>
                <a:latin typeface="Times New Roman" panose="02020603050405020304" pitchFamily="18" charset="0"/>
                <a:ea typeface="Times New Roman" panose="02020603050405020304" pitchFamily="18" charset="0"/>
              </a:rPr>
              <a:t> – </a:t>
            </a:r>
            <a:r>
              <a:rPr lang="ru-RU" sz="1400" dirty="0">
                <a:solidFill>
                  <a:srgbClr val="212529"/>
                </a:solidFill>
                <a:effectLst/>
                <a:latin typeface="Times New Roman" panose="02020603050405020304" pitchFamily="18" charset="0"/>
                <a:ea typeface="Times New Roman" panose="02020603050405020304" pitchFamily="18" charset="0"/>
              </a:rPr>
              <a:t>(</a:t>
            </a:r>
            <a:r>
              <a:rPr lang="ru-RU" sz="1400" dirty="0" err="1">
                <a:solidFill>
                  <a:srgbClr val="212529"/>
                </a:solidFill>
                <a:effectLst/>
                <a:latin typeface="Times New Roman" panose="02020603050405020304" pitchFamily="18" charset="0"/>
                <a:ea typeface="Times New Roman" panose="02020603050405020304" pitchFamily="18" charset="0"/>
              </a:rPr>
              <a:t>өктемшілге</a:t>
            </a:r>
            <a:r>
              <a:rPr lang="ru-RU" sz="1400" dirty="0">
                <a:solidFill>
                  <a:srgbClr val="212529"/>
                </a:solidFill>
                <a:effectLst/>
                <a:latin typeface="Times New Roman" panose="02020603050405020304" pitchFamily="18" charset="0"/>
                <a:ea typeface="Times New Roman" panose="02020603050405020304" pitchFamily="18" charset="0"/>
              </a:rPr>
              <a:t> </a:t>
            </a:r>
            <a:r>
              <a:rPr lang="ru-RU" sz="1400" dirty="0" err="1">
                <a:solidFill>
                  <a:srgbClr val="212529"/>
                </a:solidFill>
                <a:effectLst/>
                <a:latin typeface="Times New Roman" panose="02020603050405020304" pitchFamily="18" charset="0"/>
                <a:ea typeface="Times New Roman" panose="02020603050405020304" pitchFamily="18" charset="0"/>
              </a:rPr>
              <a:t>қарама-қарсы</a:t>
            </a:r>
            <a:r>
              <a:rPr lang="ru-RU" sz="1400" dirty="0">
                <a:solidFill>
                  <a:srgbClr val="212529"/>
                </a:solidFill>
                <a:effectLst/>
                <a:latin typeface="Times New Roman" panose="02020603050405020304" pitchFamily="18" charset="0"/>
                <a:ea typeface="Times New Roman" panose="02020603050405020304" pitchFamily="18" charset="0"/>
              </a:rPr>
              <a:t>) </a:t>
            </a:r>
            <a:r>
              <a:rPr lang="ru-RU" sz="1400" dirty="0" err="1">
                <a:solidFill>
                  <a:srgbClr val="212529"/>
                </a:solidFill>
                <a:effectLst/>
                <a:latin typeface="Times New Roman" panose="02020603050405020304" pitchFamily="18" charset="0"/>
                <a:ea typeface="Times New Roman" panose="02020603050405020304" pitchFamily="18" charset="0"/>
              </a:rPr>
              <a:t>өзіне</a:t>
            </a:r>
            <a:r>
              <a:rPr lang="ru-RU" sz="1400" dirty="0">
                <a:solidFill>
                  <a:srgbClr val="212529"/>
                </a:solidFill>
                <a:effectLst/>
                <a:latin typeface="Times New Roman" panose="02020603050405020304" pitchFamily="18" charset="0"/>
                <a:ea typeface="Times New Roman" panose="02020603050405020304" pitchFamily="18" charset="0"/>
              </a:rPr>
              <a:t> </a:t>
            </a:r>
            <a:r>
              <a:rPr lang="ru-RU" sz="1400" dirty="0" err="1">
                <a:solidFill>
                  <a:srgbClr val="212529"/>
                </a:solidFill>
                <a:effectLst/>
                <a:latin typeface="Times New Roman" panose="02020603050405020304" pitchFamily="18" charset="0"/>
                <a:ea typeface="Times New Roman" panose="02020603050405020304" pitchFamily="18" charset="0"/>
              </a:rPr>
              <a:t>өзі</a:t>
            </a:r>
            <a:r>
              <a:rPr lang="ru-RU" sz="1400" dirty="0">
                <a:solidFill>
                  <a:srgbClr val="212529"/>
                </a:solidFill>
                <a:effectLst/>
                <a:latin typeface="Times New Roman" panose="02020603050405020304" pitchFamily="18" charset="0"/>
                <a:ea typeface="Times New Roman" panose="02020603050405020304" pitchFamily="18" charset="0"/>
              </a:rPr>
              <a:t> </a:t>
            </a:r>
            <a:r>
              <a:rPr lang="ru-RU" sz="1400" dirty="0" err="1">
                <a:solidFill>
                  <a:srgbClr val="212529"/>
                </a:solidFill>
                <a:effectLst/>
                <a:latin typeface="Times New Roman" panose="02020603050405020304" pitchFamily="18" charset="0"/>
                <a:ea typeface="Times New Roman" panose="02020603050405020304" pitchFamily="18" charset="0"/>
              </a:rPr>
              <a:t>басшылық</a:t>
            </a:r>
            <a:r>
              <a:rPr lang="ru-RU" sz="1400" dirty="0">
                <a:solidFill>
                  <a:srgbClr val="212529"/>
                </a:solidFill>
                <a:effectLst/>
                <a:latin typeface="Times New Roman" panose="02020603050405020304" pitchFamily="18" charset="0"/>
                <a:ea typeface="Times New Roman" panose="02020603050405020304" pitchFamily="18" charset="0"/>
              </a:rPr>
              <a:t> </a:t>
            </a:r>
            <a:r>
              <a:rPr lang="ru-RU" sz="1400" dirty="0" err="1">
                <a:solidFill>
                  <a:srgbClr val="212529"/>
                </a:solidFill>
                <a:effectLst/>
                <a:latin typeface="Times New Roman" panose="02020603050405020304" pitchFamily="18" charset="0"/>
                <a:ea typeface="Times New Roman" panose="02020603050405020304" pitchFamily="18" charset="0"/>
              </a:rPr>
              <a:t>жасай</a:t>
            </a:r>
            <a:r>
              <a:rPr lang="ru-RU" sz="1400" dirty="0">
                <a:solidFill>
                  <a:srgbClr val="212529"/>
                </a:solidFill>
                <a:effectLst/>
                <a:latin typeface="Times New Roman" panose="02020603050405020304" pitchFamily="18" charset="0"/>
                <a:ea typeface="Times New Roman" panose="02020603050405020304" pitchFamily="18" charset="0"/>
              </a:rPr>
              <a:t> </a:t>
            </a:r>
            <a:r>
              <a:rPr lang="ru-RU" sz="1400" dirty="0" err="1">
                <a:solidFill>
                  <a:srgbClr val="212529"/>
                </a:solidFill>
                <a:effectLst/>
                <a:latin typeface="Times New Roman" panose="02020603050405020304" pitchFamily="18" charset="0"/>
                <a:ea typeface="Times New Roman" panose="02020603050405020304" pitchFamily="18" charset="0"/>
              </a:rPr>
              <a:t>алмайтын</a:t>
            </a:r>
            <a:r>
              <a:rPr lang="ru-RU" sz="1400" dirty="0">
                <a:solidFill>
                  <a:srgbClr val="212529"/>
                </a:solidFill>
                <a:effectLst/>
                <a:latin typeface="Times New Roman" panose="02020603050405020304" pitchFamily="18" charset="0"/>
                <a:ea typeface="Times New Roman" panose="02020603050405020304" pitchFamily="18" charset="0"/>
              </a:rPr>
              <a:t> </a:t>
            </a:r>
            <a:r>
              <a:rPr lang="ru-RU" sz="1400" dirty="0" err="1">
                <a:solidFill>
                  <a:srgbClr val="212529"/>
                </a:solidFill>
                <a:effectLst/>
                <a:latin typeface="Times New Roman" panose="02020603050405020304" pitchFamily="18" charset="0"/>
                <a:ea typeface="Times New Roman" panose="02020603050405020304" pitchFamily="18" charset="0"/>
              </a:rPr>
              <a:t>адам</a:t>
            </a:r>
            <a:r>
              <a:rPr lang="ru-RU" sz="1400" dirty="0">
                <a:solidFill>
                  <a:srgbClr val="212529"/>
                </a:solidFill>
                <a:effectLst/>
                <a:latin typeface="Times New Roman" panose="02020603050405020304" pitchFamily="18" charset="0"/>
                <a:ea typeface="Times New Roman" panose="02020603050405020304" pitchFamily="18" charset="0"/>
              </a:rPr>
              <a:t> (тряпка) – </a:t>
            </a:r>
            <a:r>
              <a:rPr lang="ru-RU" sz="1400" dirty="0" err="1">
                <a:solidFill>
                  <a:srgbClr val="212529"/>
                </a:solidFill>
                <a:effectLst/>
                <a:latin typeface="Times New Roman" panose="02020603050405020304" pitchFamily="18" charset="0"/>
                <a:ea typeface="Times New Roman" panose="02020603050405020304" pitchFamily="18" charset="0"/>
              </a:rPr>
              <a:t>диктатордың</a:t>
            </a:r>
            <a:r>
              <a:rPr lang="ru-RU" sz="1400" dirty="0">
                <a:solidFill>
                  <a:srgbClr val="212529"/>
                </a:solidFill>
                <a:effectLst/>
                <a:latin typeface="Times New Roman" panose="02020603050405020304" pitchFamily="18" charset="0"/>
                <a:ea typeface="Times New Roman" panose="02020603050405020304" pitchFamily="18" charset="0"/>
              </a:rPr>
              <a:t> </a:t>
            </a:r>
            <a:r>
              <a:rPr lang="ru-RU" sz="1400" dirty="0" err="1">
                <a:solidFill>
                  <a:srgbClr val="212529"/>
                </a:solidFill>
                <a:effectLst/>
                <a:latin typeface="Times New Roman" panose="02020603050405020304" pitchFamily="18" charset="0"/>
                <a:ea typeface="Times New Roman" panose="02020603050405020304" pitchFamily="18" charset="0"/>
              </a:rPr>
              <a:t>құрбаны</a:t>
            </a:r>
            <a:r>
              <a:rPr lang="ru-RU" sz="1400" dirty="0">
                <a:solidFill>
                  <a:srgbClr val="212529"/>
                </a:solidFill>
                <a:effectLst/>
                <a:latin typeface="Times New Roman" panose="02020603050405020304" pitchFamily="18" charset="0"/>
                <a:ea typeface="Times New Roman" panose="02020603050405020304" pitchFamily="18" charset="0"/>
              </a:rPr>
              <a:t>, </a:t>
            </a:r>
            <a:r>
              <a:rPr lang="ru-RU" sz="1400" dirty="0" err="1">
                <a:solidFill>
                  <a:srgbClr val="212529"/>
                </a:solidFill>
                <a:effectLst/>
                <a:latin typeface="Times New Roman" panose="02020603050405020304" pitchFamily="18" charset="0"/>
                <a:ea typeface="Times New Roman" panose="02020603050405020304" pitchFamily="18" charset="0"/>
              </a:rPr>
              <a:t>көлеңкесі</a:t>
            </a:r>
            <a:r>
              <a:rPr lang="ru-RU" sz="1400" dirty="0">
                <a:solidFill>
                  <a:srgbClr val="212529"/>
                </a:solidFill>
                <a:effectLst/>
                <a:latin typeface="Times New Roman" panose="02020603050405020304" pitchFamily="18" charset="0"/>
                <a:ea typeface="Times New Roman" panose="02020603050405020304" pitchFamily="18" charset="0"/>
              </a:rPr>
              <a:t>. </a:t>
            </a:r>
            <a:endParaRPr lang="ru-RU" sz="1400" dirty="0"/>
          </a:p>
        </p:txBody>
      </p:sp>
      <p:sp>
        <p:nvSpPr>
          <p:cNvPr id="4" name="Овал 3">
            <a:extLst>
              <a:ext uri="{FF2B5EF4-FFF2-40B4-BE49-F238E27FC236}">
                <a16:creationId xmlns="" xmlns:a16="http://schemas.microsoft.com/office/drawing/2014/main" id="{24A33470-4BAB-4441-AC17-FD72FC346B0F}"/>
              </a:ext>
            </a:extLst>
          </p:cNvPr>
          <p:cNvSpPr/>
          <p:nvPr/>
        </p:nvSpPr>
        <p:spPr>
          <a:xfrm>
            <a:off x="4358640" y="370839"/>
            <a:ext cx="3657600" cy="1305560"/>
          </a:xfrm>
          <a:prstGeom prst="ellipse">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ru-RU" sz="1400" b="1" dirty="0" err="1">
                <a:solidFill>
                  <a:srgbClr val="212529"/>
                </a:solidFill>
                <a:effectLst/>
                <a:latin typeface="Times New Roman" panose="02020603050405020304" pitchFamily="18" charset="0"/>
                <a:ea typeface="Times New Roman" panose="02020603050405020304" pitchFamily="18" charset="0"/>
              </a:rPr>
              <a:t>Өктемшіл</a:t>
            </a:r>
            <a:r>
              <a:rPr lang="ru-RU" sz="1400" b="1" dirty="0">
                <a:solidFill>
                  <a:srgbClr val="212529"/>
                </a:solidFill>
                <a:effectLst/>
                <a:latin typeface="Times New Roman" panose="02020603050405020304" pitchFamily="18" charset="0"/>
                <a:ea typeface="Times New Roman" panose="02020603050405020304" pitchFamily="18" charset="0"/>
              </a:rPr>
              <a:t> </a:t>
            </a:r>
            <a:r>
              <a:rPr lang="ru-RU" sz="1400" dirty="0">
                <a:solidFill>
                  <a:srgbClr val="212529"/>
                </a:solidFill>
                <a:effectLst/>
                <a:latin typeface="Times New Roman" panose="02020603050405020304" pitchFamily="18" charset="0"/>
                <a:ea typeface="Times New Roman" panose="02020603050405020304" pitchFamily="18" charset="0"/>
              </a:rPr>
              <a:t>(диктатор) - </a:t>
            </a:r>
            <a:r>
              <a:rPr lang="ru-RU" sz="1400" dirty="0" err="1">
                <a:solidFill>
                  <a:srgbClr val="212529"/>
                </a:solidFill>
                <a:effectLst/>
                <a:latin typeface="Times New Roman" panose="02020603050405020304" pitchFamily="18" charset="0"/>
                <a:ea typeface="Times New Roman" panose="02020603050405020304" pitchFamily="18" charset="0"/>
              </a:rPr>
              <a:t>өз</a:t>
            </a:r>
            <a:r>
              <a:rPr lang="ru-RU" sz="1400" dirty="0">
                <a:solidFill>
                  <a:srgbClr val="212529"/>
                </a:solidFill>
                <a:effectLst/>
                <a:latin typeface="Times New Roman" panose="02020603050405020304" pitchFamily="18" charset="0"/>
                <a:ea typeface="Times New Roman" panose="02020603050405020304" pitchFamily="18" charset="0"/>
              </a:rPr>
              <a:t> </a:t>
            </a:r>
            <a:r>
              <a:rPr lang="ru-RU" sz="1400" dirty="0" err="1">
                <a:solidFill>
                  <a:srgbClr val="212529"/>
                </a:solidFill>
                <a:effectLst/>
                <a:latin typeface="Times New Roman" panose="02020603050405020304" pitchFamily="18" charset="0"/>
                <a:ea typeface="Times New Roman" panose="02020603050405020304" pitchFamily="18" charset="0"/>
              </a:rPr>
              <a:t>айтқанын</a:t>
            </a:r>
            <a:r>
              <a:rPr lang="ru-RU" sz="1400" dirty="0">
                <a:solidFill>
                  <a:srgbClr val="212529"/>
                </a:solidFill>
                <a:effectLst/>
                <a:latin typeface="Times New Roman" panose="02020603050405020304" pitchFamily="18" charset="0"/>
                <a:ea typeface="Times New Roman" panose="02020603050405020304" pitchFamily="18" charset="0"/>
              </a:rPr>
              <a:t> </a:t>
            </a:r>
            <a:r>
              <a:rPr lang="ru-RU" sz="1400" dirty="0" err="1">
                <a:solidFill>
                  <a:srgbClr val="212529"/>
                </a:solidFill>
                <a:effectLst/>
                <a:latin typeface="Times New Roman" panose="02020603050405020304" pitchFamily="18" charset="0"/>
                <a:ea typeface="Times New Roman" panose="02020603050405020304" pitchFamily="18" charset="0"/>
              </a:rPr>
              <a:t>орындатқысы</a:t>
            </a:r>
            <a:r>
              <a:rPr lang="ru-RU" sz="1400" dirty="0">
                <a:solidFill>
                  <a:srgbClr val="212529"/>
                </a:solidFill>
                <a:effectLst/>
                <a:latin typeface="Times New Roman" panose="02020603050405020304" pitchFamily="18" charset="0"/>
                <a:ea typeface="Times New Roman" panose="02020603050405020304" pitchFamily="18" charset="0"/>
              </a:rPr>
              <a:t> </a:t>
            </a:r>
            <a:r>
              <a:rPr lang="ru-RU" sz="1400" dirty="0" err="1">
                <a:solidFill>
                  <a:srgbClr val="212529"/>
                </a:solidFill>
                <a:effectLst/>
                <a:latin typeface="Times New Roman" panose="02020603050405020304" pitchFamily="18" charset="0"/>
                <a:ea typeface="Times New Roman" panose="02020603050405020304" pitchFamily="18" charset="0"/>
              </a:rPr>
              <a:t>келеді</a:t>
            </a:r>
            <a:r>
              <a:rPr lang="ru-RU" sz="1400" dirty="0">
                <a:solidFill>
                  <a:srgbClr val="212529"/>
                </a:solidFill>
                <a:effectLst/>
                <a:latin typeface="Times New Roman" panose="02020603050405020304" pitchFamily="18" charset="0"/>
                <a:ea typeface="Times New Roman" panose="02020603050405020304" pitchFamily="18" charset="0"/>
              </a:rPr>
              <a:t>, </a:t>
            </a:r>
            <a:r>
              <a:rPr lang="ru-RU" sz="1400" dirty="0" err="1">
                <a:solidFill>
                  <a:srgbClr val="212529"/>
                </a:solidFill>
                <a:effectLst/>
                <a:latin typeface="Times New Roman" panose="02020603050405020304" pitchFamily="18" charset="0"/>
                <a:ea typeface="Times New Roman" panose="02020603050405020304" pitchFamily="18" charset="0"/>
              </a:rPr>
              <a:t>бұйрық</a:t>
            </a:r>
            <a:r>
              <a:rPr lang="ru-RU" sz="1400" dirty="0">
                <a:solidFill>
                  <a:srgbClr val="212529"/>
                </a:solidFill>
                <a:effectLst/>
                <a:latin typeface="Times New Roman" panose="02020603050405020304" pitchFamily="18" charset="0"/>
                <a:ea typeface="Times New Roman" panose="02020603050405020304" pitchFamily="18" charset="0"/>
              </a:rPr>
              <a:t> </a:t>
            </a:r>
            <a:r>
              <a:rPr lang="ru-RU" sz="1400" dirty="0" err="1">
                <a:solidFill>
                  <a:srgbClr val="212529"/>
                </a:solidFill>
                <a:effectLst/>
                <a:latin typeface="Times New Roman" panose="02020603050405020304" pitchFamily="18" charset="0"/>
                <a:ea typeface="Times New Roman" panose="02020603050405020304" pitchFamily="18" charset="0"/>
              </a:rPr>
              <a:t>беруге</a:t>
            </a:r>
            <a:r>
              <a:rPr lang="ru-RU" sz="1400" dirty="0">
                <a:solidFill>
                  <a:srgbClr val="212529"/>
                </a:solidFill>
                <a:effectLst/>
                <a:latin typeface="Times New Roman" panose="02020603050405020304" pitchFamily="18" charset="0"/>
                <a:ea typeface="Times New Roman" panose="02020603050405020304" pitchFamily="18" charset="0"/>
              </a:rPr>
              <a:t>, </a:t>
            </a:r>
            <a:r>
              <a:rPr lang="ru-RU" sz="1400" dirty="0" err="1">
                <a:solidFill>
                  <a:srgbClr val="212529"/>
                </a:solidFill>
                <a:effectLst/>
                <a:latin typeface="Times New Roman" panose="02020603050405020304" pitchFamily="18" charset="0"/>
                <a:ea typeface="Times New Roman" panose="02020603050405020304" pitchFamily="18" charset="0"/>
              </a:rPr>
              <a:t>беделділердің</a:t>
            </a:r>
            <a:r>
              <a:rPr lang="ru-RU" sz="1400" dirty="0">
                <a:solidFill>
                  <a:srgbClr val="212529"/>
                </a:solidFill>
                <a:effectLst/>
                <a:latin typeface="Times New Roman" panose="02020603050405020304" pitchFamily="18" charset="0"/>
                <a:ea typeface="Times New Roman" panose="02020603050405020304" pitchFamily="18" charset="0"/>
              </a:rPr>
              <a:t> </a:t>
            </a:r>
            <a:r>
              <a:rPr lang="ru-RU" sz="1400" dirty="0" err="1">
                <a:solidFill>
                  <a:srgbClr val="212529"/>
                </a:solidFill>
                <a:effectLst/>
                <a:latin typeface="Times New Roman" panose="02020603050405020304" pitchFamily="18" charset="0"/>
                <a:ea typeface="Times New Roman" panose="02020603050405020304" pitchFamily="18" charset="0"/>
              </a:rPr>
              <a:t>сөздерін</a:t>
            </a:r>
            <a:r>
              <a:rPr lang="ru-RU" sz="1400" dirty="0">
                <a:solidFill>
                  <a:srgbClr val="212529"/>
                </a:solidFill>
                <a:effectLst/>
                <a:latin typeface="Times New Roman" panose="02020603050405020304" pitchFamily="18" charset="0"/>
                <a:ea typeface="Times New Roman" panose="02020603050405020304" pitchFamily="18" charset="0"/>
              </a:rPr>
              <a:t> </a:t>
            </a:r>
            <a:r>
              <a:rPr lang="ru-RU" sz="1400" dirty="0" err="1">
                <a:solidFill>
                  <a:srgbClr val="212529"/>
                </a:solidFill>
                <a:effectLst/>
                <a:latin typeface="Times New Roman" panose="02020603050405020304" pitchFamily="18" charset="0"/>
                <a:ea typeface="Times New Roman" panose="02020603050405020304" pitchFamily="18" charset="0"/>
              </a:rPr>
              <a:t>келтіруге</a:t>
            </a:r>
            <a:r>
              <a:rPr lang="ru-RU" sz="1400" dirty="0">
                <a:solidFill>
                  <a:srgbClr val="212529"/>
                </a:solidFill>
                <a:effectLst/>
                <a:latin typeface="Times New Roman" panose="02020603050405020304" pitchFamily="18" charset="0"/>
                <a:ea typeface="Times New Roman" panose="02020603050405020304" pitchFamily="18" charset="0"/>
              </a:rPr>
              <a:t> </a:t>
            </a:r>
            <a:r>
              <a:rPr lang="ru-RU" sz="1400" dirty="0" err="1">
                <a:solidFill>
                  <a:srgbClr val="212529"/>
                </a:solidFill>
                <a:effectLst/>
                <a:latin typeface="Times New Roman" panose="02020603050405020304" pitchFamily="18" charset="0"/>
                <a:ea typeface="Times New Roman" panose="02020603050405020304" pitchFamily="18" charset="0"/>
              </a:rPr>
              <a:t>құмар</a:t>
            </a:r>
            <a:r>
              <a:rPr lang="ru-RU" sz="1400" dirty="0">
                <a:solidFill>
                  <a:srgbClr val="212529"/>
                </a:solidFill>
                <a:effectLst/>
                <a:latin typeface="Times New Roman" panose="02020603050405020304" pitchFamily="18" charset="0"/>
                <a:ea typeface="Times New Roman" panose="02020603050405020304" pitchFamily="18" charset="0"/>
              </a:rPr>
              <a:t>.</a:t>
            </a:r>
            <a:endParaRPr lang="ru-RU" sz="1400" dirty="0"/>
          </a:p>
        </p:txBody>
      </p:sp>
      <p:sp>
        <p:nvSpPr>
          <p:cNvPr id="5" name="Овал 4">
            <a:extLst>
              <a:ext uri="{FF2B5EF4-FFF2-40B4-BE49-F238E27FC236}">
                <a16:creationId xmlns="" xmlns:a16="http://schemas.microsoft.com/office/drawing/2014/main" id="{034E68DE-C0F7-443F-BA96-7D5EB3E9FB0E}"/>
              </a:ext>
            </a:extLst>
          </p:cNvPr>
          <p:cNvSpPr/>
          <p:nvPr/>
        </p:nvSpPr>
        <p:spPr>
          <a:xfrm>
            <a:off x="8509000" y="2499360"/>
            <a:ext cx="3357880" cy="1351280"/>
          </a:xfrm>
          <a:prstGeom prst="ellipse">
            <a:avLst/>
          </a:prstGeom>
        </p:spPr>
        <p:style>
          <a:lnRef idx="1">
            <a:schemeClr val="accent4"/>
          </a:lnRef>
          <a:fillRef idx="2">
            <a:schemeClr val="accent4"/>
          </a:fillRef>
          <a:effectRef idx="1">
            <a:schemeClr val="accent4"/>
          </a:effectRef>
          <a:fontRef idx="minor">
            <a:schemeClr val="dk1"/>
          </a:fontRef>
        </p:style>
        <p:txBody>
          <a:bodyPr rtlCol="0" anchor="ctr"/>
          <a:lstStyle/>
          <a:p>
            <a:r>
              <a:rPr lang="ru-RU" sz="1200" b="1" dirty="0">
                <a:solidFill>
                  <a:srgbClr val="212529"/>
                </a:solidFill>
                <a:effectLst/>
                <a:latin typeface="Times New Roman" panose="02020603050405020304" pitchFamily="18" charset="0"/>
                <a:ea typeface="Times New Roman" panose="02020603050405020304" pitchFamily="18" charset="0"/>
              </a:rPr>
              <a:t>      </a:t>
            </a:r>
            <a:r>
              <a:rPr lang="ru-RU" sz="1200" b="1" dirty="0" err="1">
                <a:solidFill>
                  <a:srgbClr val="212529"/>
                </a:solidFill>
                <a:effectLst/>
                <a:latin typeface="Times New Roman" panose="02020603050405020304" pitchFamily="18" charset="0"/>
                <a:ea typeface="Times New Roman" panose="02020603050405020304" pitchFamily="18" charset="0"/>
              </a:rPr>
              <a:t>Есепшіл</a:t>
            </a:r>
            <a:r>
              <a:rPr lang="ru-RU" sz="1200" dirty="0">
                <a:solidFill>
                  <a:srgbClr val="212529"/>
                </a:solidFill>
                <a:effectLst/>
                <a:latin typeface="Times New Roman" panose="02020603050405020304" pitchFamily="18" charset="0"/>
                <a:ea typeface="Times New Roman" panose="02020603050405020304" pitchFamily="18" charset="0"/>
              </a:rPr>
              <a:t> - </a:t>
            </a:r>
            <a:r>
              <a:rPr lang="ru-RU" sz="1200" dirty="0" err="1">
                <a:solidFill>
                  <a:srgbClr val="212529"/>
                </a:solidFill>
                <a:effectLst/>
                <a:latin typeface="Times New Roman" panose="02020603050405020304" pitchFamily="18" charset="0"/>
                <a:ea typeface="Times New Roman" panose="02020603050405020304" pitchFamily="18" charset="0"/>
              </a:rPr>
              <a:t>өзгелерді</a:t>
            </a:r>
            <a:r>
              <a:rPr lang="ru-RU" sz="1200" dirty="0">
                <a:solidFill>
                  <a:srgbClr val="212529"/>
                </a:solidFill>
                <a:effectLst/>
                <a:latin typeface="Times New Roman" panose="02020603050405020304" pitchFamily="18" charset="0"/>
                <a:ea typeface="Times New Roman" panose="02020603050405020304" pitchFamily="18" charset="0"/>
              </a:rPr>
              <a:t> </a:t>
            </a:r>
            <a:r>
              <a:rPr lang="ru-RU" sz="1200" dirty="0" err="1">
                <a:solidFill>
                  <a:srgbClr val="212529"/>
                </a:solidFill>
                <a:effectLst/>
                <a:latin typeface="Times New Roman" panose="02020603050405020304" pitchFamily="18" charset="0"/>
                <a:ea typeface="Times New Roman" panose="02020603050405020304" pitchFamily="18" charset="0"/>
              </a:rPr>
              <a:t>алдап</a:t>
            </a:r>
            <a:r>
              <a:rPr lang="ru-RU" sz="1200" dirty="0">
                <a:solidFill>
                  <a:srgbClr val="212529"/>
                </a:solidFill>
                <a:effectLst/>
                <a:latin typeface="Times New Roman" panose="02020603050405020304" pitchFamily="18" charset="0"/>
                <a:ea typeface="Times New Roman" panose="02020603050405020304" pitchFamily="18" charset="0"/>
              </a:rPr>
              <a:t>, </a:t>
            </a:r>
            <a:r>
              <a:rPr lang="ru-RU" sz="1200" dirty="0" err="1">
                <a:solidFill>
                  <a:srgbClr val="212529"/>
                </a:solidFill>
                <a:effectLst/>
                <a:latin typeface="Times New Roman" panose="02020603050405020304" pitchFamily="18" charset="0"/>
                <a:ea typeface="Times New Roman" panose="02020603050405020304" pitchFamily="18" charset="0"/>
              </a:rPr>
              <a:t>алдап</a:t>
            </a:r>
            <a:r>
              <a:rPr lang="ru-RU" sz="1200" dirty="0">
                <a:solidFill>
                  <a:srgbClr val="212529"/>
                </a:solidFill>
                <a:effectLst/>
                <a:latin typeface="Times New Roman" panose="02020603050405020304" pitchFamily="18" charset="0"/>
                <a:ea typeface="Times New Roman" panose="02020603050405020304" pitchFamily="18" charset="0"/>
              </a:rPr>
              <a:t>, </a:t>
            </a:r>
            <a:r>
              <a:rPr lang="ru-RU" sz="1200" dirty="0" err="1">
                <a:solidFill>
                  <a:srgbClr val="212529"/>
                </a:solidFill>
                <a:effectLst/>
                <a:latin typeface="Times New Roman" panose="02020603050405020304" pitchFamily="18" charset="0"/>
                <a:ea typeface="Times New Roman" panose="02020603050405020304" pitchFamily="18" charset="0"/>
              </a:rPr>
              <a:t>өтірік</a:t>
            </a:r>
            <a:r>
              <a:rPr lang="ru-RU" sz="1200" dirty="0">
                <a:solidFill>
                  <a:srgbClr val="212529"/>
                </a:solidFill>
                <a:effectLst/>
                <a:latin typeface="Times New Roman" panose="02020603050405020304" pitchFamily="18" charset="0"/>
                <a:ea typeface="Times New Roman" panose="02020603050405020304" pitchFamily="18" charset="0"/>
              </a:rPr>
              <a:t> </a:t>
            </a:r>
            <a:r>
              <a:rPr lang="ru-RU" sz="1200" dirty="0" err="1">
                <a:solidFill>
                  <a:srgbClr val="212529"/>
                </a:solidFill>
                <a:effectLst/>
                <a:latin typeface="Times New Roman" panose="02020603050405020304" pitchFamily="18" charset="0"/>
                <a:ea typeface="Times New Roman" panose="02020603050405020304" pitchFamily="18" charset="0"/>
              </a:rPr>
              <a:t>айтып</a:t>
            </a:r>
            <a:r>
              <a:rPr lang="ru-RU" sz="1200" dirty="0">
                <a:solidFill>
                  <a:srgbClr val="212529"/>
                </a:solidFill>
                <a:effectLst/>
                <a:latin typeface="Times New Roman" panose="02020603050405020304" pitchFamily="18" charset="0"/>
                <a:ea typeface="Times New Roman" panose="02020603050405020304" pitchFamily="18" charset="0"/>
              </a:rPr>
              <a:t> </a:t>
            </a:r>
            <a:r>
              <a:rPr lang="ru-RU" sz="1200" dirty="0" err="1">
                <a:solidFill>
                  <a:srgbClr val="212529"/>
                </a:solidFill>
                <a:effectLst/>
                <a:latin typeface="Times New Roman" panose="02020603050405020304" pitchFamily="18" charset="0"/>
                <a:ea typeface="Times New Roman" panose="02020603050405020304" pitchFamily="18" charset="0"/>
              </a:rPr>
              <a:t>күн</a:t>
            </a:r>
            <a:r>
              <a:rPr lang="ru-RU" sz="1200" dirty="0">
                <a:solidFill>
                  <a:srgbClr val="212529"/>
                </a:solidFill>
                <a:effectLst/>
                <a:latin typeface="Times New Roman" panose="02020603050405020304" pitchFamily="18" charset="0"/>
                <a:ea typeface="Times New Roman" panose="02020603050405020304" pitchFamily="18" charset="0"/>
              </a:rPr>
              <a:t> </a:t>
            </a:r>
            <a:r>
              <a:rPr lang="ru-RU" sz="1200" dirty="0" err="1">
                <a:solidFill>
                  <a:srgbClr val="212529"/>
                </a:solidFill>
                <a:effectLst/>
                <a:latin typeface="Times New Roman" panose="02020603050405020304" pitchFamily="18" charset="0"/>
                <a:ea typeface="Times New Roman" panose="02020603050405020304" pitchFamily="18" charset="0"/>
              </a:rPr>
              <a:t>көреді</a:t>
            </a:r>
            <a:r>
              <a:rPr lang="ru-RU" sz="1200" dirty="0">
                <a:solidFill>
                  <a:srgbClr val="212529"/>
                </a:solidFill>
                <a:effectLst/>
                <a:latin typeface="Times New Roman" panose="02020603050405020304" pitchFamily="18" charset="0"/>
                <a:ea typeface="Times New Roman" panose="02020603050405020304" pitchFamily="18" charset="0"/>
              </a:rPr>
              <a:t>. </a:t>
            </a:r>
            <a:r>
              <a:rPr lang="ru-RU" sz="1200" dirty="0" err="1">
                <a:solidFill>
                  <a:srgbClr val="212529"/>
                </a:solidFill>
                <a:effectLst/>
                <a:latin typeface="Times New Roman" panose="02020603050405020304" pitchFamily="18" charset="0"/>
                <a:ea typeface="Times New Roman" panose="02020603050405020304" pitchFamily="18" charset="0"/>
              </a:rPr>
              <a:t>Түрлері</a:t>
            </a:r>
            <a:r>
              <a:rPr lang="ru-RU" sz="1200" dirty="0">
                <a:solidFill>
                  <a:srgbClr val="212529"/>
                </a:solidFill>
                <a:effectLst/>
                <a:latin typeface="Times New Roman" panose="02020603050405020304" pitchFamily="18" charset="0"/>
                <a:ea typeface="Times New Roman" panose="02020603050405020304" pitchFamily="18" charset="0"/>
              </a:rPr>
              <a:t>: Аферист, </a:t>
            </a:r>
            <a:r>
              <a:rPr lang="ru-RU" sz="1200" dirty="0" err="1">
                <a:solidFill>
                  <a:srgbClr val="212529"/>
                </a:solidFill>
                <a:effectLst/>
                <a:latin typeface="Times New Roman" panose="02020603050405020304" pitchFamily="18" charset="0"/>
                <a:ea typeface="Times New Roman" panose="02020603050405020304" pitchFamily="18" charset="0"/>
              </a:rPr>
              <a:t>Пысықша</a:t>
            </a:r>
            <a:r>
              <a:rPr lang="ru-RU" sz="1200" dirty="0">
                <a:solidFill>
                  <a:srgbClr val="212529"/>
                </a:solidFill>
                <a:effectLst/>
                <a:latin typeface="Times New Roman" panose="02020603050405020304" pitchFamily="18" charset="0"/>
                <a:ea typeface="Times New Roman" panose="02020603050405020304" pitchFamily="18" charset="0"/>
              </a:rPr>
              <a:t> (деловой, тек </a:t>
            </a:r>
            <a:r>
              <a:rPr lang="ru-RU" sz="1200" dirty="0" err="1">
                <a:solidFill>
                  <a:srgbClr val="212529"/>
                </a:solidFill>
                <a:effectLst/>
                <a:latin typeface="Times New Roman" panose="02020603050405020304" pitchFamily="18" charset="0"/>
                <a:ea typeface="Times New Roman" panose="02020603050405020304" pitchFamily="18" charset="0"/>
              </a:rPr>
              <a:t>өз</a:t>
            </a:r>
            <a:r>
              <a:rPr lang="ru-RU" sz="1200" dirty="0">
                <a:solidFill>
                  <a:srgbClr val="212529"/>
                </a:solidFill>
                <a:effectLst/>
                <a:latin typeface="Times New Roman" panose="02020603050405020304" pitchFamily="18" charset="0"/>
                <a:ea typeface="Times New Roman" panose="02020603050405020304" pitchFamily="18" charset="0"/>
              </a:rPr>
              <a:t> </a:t>
            </a:r>
            <a:r>
              <a:rPr lang="ru-RU" sz="1200" dirty="0" err="1">
                <a:solidFill>
                  <a:srgbClr val="212529"/>
                </a:solidFill>
                <a:effectLst/>
                <a:latin typeface="Times New Roman" panose="02020603050405020304" pitchFamily="18" charset="0"/>
                <a:ea typeface="Times New Roman" panose="02020603050405020304" pitchFamily="18" charset="0"/>
              </a:rPr>
              <a:t>пайдасына</a:t>
            </a:r>
            <a:r>
              <a:rPr lang="ru-RU" sz="1200" dirty="0">
                <a:solidFill>
                  <a:srgbClr val="212529"/>
                </a:solidFill>
                <a:effectLst/>
                <a:latin typeface="Times New Roman" panose="02020603050405020304" pitchFamily="18" charset="0"/>
                <a:ea typeface="Times New Roman" panose="02020603050405020304" pitchFamily="18" charset="0"/>
              </a:rPr>
              <a:t> </a:t>
            </a:r>
            <a:r>
              <a:rPr lang="ru-RU" sz="1200" dirty="0" err="1">
                <a:solidFill>
                  <a:srgbClr val="212529"/>
                </a:solidFill>
                <a:effectLst/>
                <a:latin typeface="Times New Roman" panose="02020603050405020304" pitchFamily="18" charset="0"/>
                <a:ea typeface="Times New Roman" panose="02020603050405020304" pitchFamily="18" charset="0"/>
              </a:rPr>
              <a:t>шешетін</a:t>
            </a:r>
            <a:r>
              <a:rPr lang="ru-RU" sz="1200" dirty="0">
                <a:solidFill>
                  <a:srgbClr val="212529"/>
                </a:solidFill>
                <a:effectLst/>
                <a:latin typeface="Times New Roman" panose="02020603050405020304" pitchFamily="18" charset="0"/>
                <a:ea typeface="Times New Roman" panose="02020603050405020304" pitchFamily="18" charset="0"/>
              </a:rPr>
              <a:t>), </a:t>
            </a:r>
            <a:r>
              <a:rPr lang="ru-RU" sz="1200" dirty="0" err="1">
                <a:solidFill>
                  <a:srgbClr val="212529"/>
                </a:solidFill>
                <a:effectLst/>
                <a:latin typeface="Times New Roman" panose="02020603050405020304" pitchFamily="18" charset="0"/>
                <a:ea typeface="Times New Roman" panose="02020603050405020304" pitchFamily="18" charset="0"/>
              </a:rPr>
              <a:t>Құмарпаз</a:t>
            </a:r>
            <a:r>
              <a:rPr lang="ru-RU" sz="1200" dirty="0">
                <a:solidFill>
                  <a:srgbClr val="212529"/>
                </a:solidFill>
                <a:effectLst/>
                <a:latin typeface="Times New Roman" panose="02020603050405020304" pitchFamily="18" charset="0"/>
                <a:ea typeface="Times New Roman" panose="02020603050405020304" pitchFamily="18" charset="0"/>
              </a:rPr>
              <a:t>, Рекламщик,  </a:t>
            </a:r>
          </a:p>
          <a:p>
            <a:r>
              <a:rPr lang="ru-RU" sz="1200" dirty="0">
                <a:solidFill>
                  <a:srgbClr val="212529"/>
                </a:solidFill>
                <a:effectLst/>
                <a:latin typeface="Times New Roman" panose="02020603050405020304" pitchFamily="18" charset="0"/>
                <a:ea typeface="Times New Roman" panose="02020603050405020304" pitchFamily="18" charset="0"/>
              </a:rPr>
              <a:t>      </a:t>
            </a:r>
            <a:r>
              <a:rPr lang="ru-RU" sz="1200" dirty="0" err="1">
                <a:solidFill>
                  <a:srgbClr val="212529"/>
                </a:solidFill>
                <a:effectLst/>
                <a:latin typeface="Times New Roman" panose="02020603050405020304" pitchFamily="18" charset="0"/>
                <a:ea typeface="Times New Roman" panose="02020603050405020304" pitchFamily="18" charset="0"/>
              </a:rPr>
              <a:t>Бәлеқор</a:t>
            </a:r>
            <a:r>
              <a:rPr lang="ru-RU" sz="1200" dirty="0">
                <a:solidFill>
                  <a:srgbClr val="212529"/>
                </a:solidFill>
                <a:effectLst/>
                <a:latin typeface="Times New Roman" panose="02020603050405020304" pitchFamily="18" charset="0"/>
                <a:ea typeface="Times New Roman" panose="02020603050405020304" pitchFamily="18" charset="0"/>
              </a:rPr>
              <a:t>.</a:t>
            </a:r>
            <a:endParaRPr lang="ru-RU" sz="1200" dirty="0">
              <a:effectLst/>
              <a:latin typeface="Times New Roman" panose="02020603050405020304" pitchFamily="18" charset="0"/>
              <a:ea typeface="Times New Roman" panose="02020603050405020304" pitchFamily="18" charset="0"/>
            </a:endParaRPr>
          </a:p>
        </p:txBody>
      </p:sp>
      <p:sp>
        <p:nvSpPr>
          <p:cNvPr id="6" name="Овал 5">
            <a:extLst>
              <a:ext uri="{FF2B5EF4-FFF2-40B4-BE49-F238E27FC236}">
                <a16:creationId xmlns="" xmlns:a16="http://schemas.microsoft.com/office/drawing/2014/main" id="{9EBE110A-1B05-4841-A987-9E9D3EA7BAEE}"/>
              </a:ext>
            </a:extLst>
          </p:cNvPr>
          <p:cNvSpPr/>
          <p:nvPr/>
        </p:nvSpPr>
        <p:spPr>
          <a:xfrm>
            <a:off x="8544560" y="3947160"/>
            <a:ext cx="3454400" cy="1447800"/>
          </a:xfrm>
          <a:prstGeom prst="ellipse">
            <a:avLst/>
          </a:prstGeom>
        </p:spPr>
        <p:style>
          <a:lnRef idx="1">
            <a:schemeClr val="accent6"/>
          </a:lnRef>
          <a:fillRef idx="2">
            <a:schemeClr val="accent6"/>
          </a:fillRef>
          <a:effectRef idx="1">
            <a:schemeClr val="accent6"/>
          </a:effectRef>
          <a:fontRef idx="minor">
            <a:schemeClr val="dk1"/>
          </a:fontRef>
        </p:style>
        <p:txBody>
          <a:bodyPr rtlCol="0" anchor="ctr"/>
          <a:lstStyle/>
          <a:p>
            <a:r>
              <a:rPr lang="ru-RU" sz="1300" b="1" dirty="0">
                <a:solidFill>
                  <a:srgbClr val="212529"/>
                </a:solidFill>
                <a:effectLst/>
                <a:latin typeface="Times New Roman" panose="02020603050405020304" pitchFamily="18" charset="0"/>
                <a:ea typeface="Times New Roman" panose="02020603050405020304" pitchFamily="18" charset="0"/>
              </a:rPr>
              <a:t>      </a:t>
            </a:r>
            <a:r>
              <a:rPr lang="ru-RU" sz="1300" b="1" dirty="0" err="1">
                <a:solidFill>
                  <a:srgbClr val="212529"/>
                </a:solidFill>
                <a:effectLst/>
                <a:latin typeface="Times New Roman" panose="02020603050405020304" pitchFamily="18" charset="0"/>
                <a:ea typeface="Times New Roman" panose="02020603050405020304" pitchFamily="18" charset="0"/>
              </a:rPr>
              <a:t>Жабысқақ</a:t>
            </a:r>
            <a:r>
              <a:rPr lang="ru-RU" sz="1300" dirty="0">
                <a:solidFill>
                  <a:srgbClr val="212529"/>
                </a:solidFill>
                <a:effectLst/>
                <a:latin typeface="Times New Roman" panose="02020603050405020304" pitchFamily="18" charset="0"/>
                <a:ea typeface="Times New Roman" panose="02020603050405020304" pitchFamily="18" charset="0"/>
              </a:rPr>
              <a:t> – (</a:t>
            </a:r>
            <a:r>
              <a:rPr lang="ru-RU" sz="1300" dirty="0" err="1">
                <a:solidFill>
                  <a:srgbClr val="212529"/>
                </a:solidFill>
                <a:effectLst/>
                <a:latin typeface="Times New Roman" panose="02020603050405020304" pitchFamily="18" charset="0"/>
                <a:ea typeface="Times New Roman" panose="02020603050405020304" pitchFamily="18" charset="0"/>
              </a:rPr>
              <a:t>есепшілге</a:t>
            </a:r>
            <a:r>
              <a:rPr lang="ru-RU" sz="1300" dirty="0">
                <a:solidFill>
                  <a:srgbClr val="212529"/>
                </a:solidFill>
                <a:effectLst/>
                <a:latin typeface="Times New Roman" panose="02020603050405020304" pitchFamily="18" charset="0"/>
                <a:ea typeface="Times New Roman" panose="02020603050405020304" pitchFamily="18" charset="0"/>
              </a:rPr>
              <a:t> </a:t>
            </a:r>
            <a:r>
              <a:rPr lang="ru-RU" sz="1300" dirty="0" err="1">
                <a:solidFill>
                  <a:srgbClr val="212529"/>
                </a:solidFill>
                <a:effectLst/>
                <a:latin typeface="Times New Roman" panose="02020603050405020304" pitchFamily="18" charset="0"/>
                <a:ea typeface="Times New Roman" panose="02020603050405020304" pitchFamily="18" charset="0"/>
              </a:rPr>
              <a:t>қарама-қарсы</a:t>
            </a:r>
            <a:r>
              <a:rPr lang="ru-RU" sz="1300" dirty="0">
                <a:solidFill>
                  <a:srgbClr val="212529"/>
                </a:solidFill>
                <a:effectLst/>
                <a:latin typeface="Times New Roman" panose="02020603050405020304" pitchFamily="18" charset="0"/>
                <a:ea typeface="Times New Roman" panose="02020603050405020304" pitchFamily="18" charset="0"/>
              </a:rPr>
              <a:t>) </a:t>
            </a:r>
            <a:r>
              <a:rPr lang="ru-RU" sz="1300" dirty="0" err="1">
                <a:solidFill>
                  <a:srgbClr val="212529"/>
                </a:solidFill>
                <a:effectLst/>
                <a:latin typeface="Times New Roman" panose="02020603050405020304" pitchFamily="18" charset="0"/>
                <a:ea typeface="Times New Roman" panose="02020603050405020304" pitchFamily="18" charset="0"/>
              </a:rPr>
              <a:t>тәуелді</a:t>
            </a:r>
            <a:r>
              <a:rPr lang="ru-RU" sz="1300" dirty="0">
                <a:solidFill>
                  <a:srgbClr val="212529"/>
                </a:solidFill>
                <a:effectLst/>
                <a:latin typeface="Times New Roman" panose="02020603050405020304" pitchFamily="18" charset="0"/>
                <a:ea typeface="Times New Roman" panose="02020603050405020304" pitchFamily="18" charset="0"/>
              </a:rPr>
              <a:t> </a:t>
            </a:r>
            <a:r>
              <a:rPr lang="ru-RU" sz="1300" dirty="0" err="1">
                <a:solidFill>
                  <a:srgbClr val="212529"/>
                </a:solidFill>
                <a:effectLst/>
                <a:latin typeface="Times New Roman" panose="02020603050405020304" pitchFamily="18" charset="0"/>
                <a:ea typeface="Times New Roman" panose="02020603050405020304" pitchFamily="18" charset="0"/>
              </a:rPr>
              <a:t>болғанды</a:t>
            </a:r>
            <a:r>
              <a:rPr lang="ru-RU" sz="1300" dirty="0">
                <a:solidFill>
                  <a:srgbClr val="212529"/>
                </a:solidFill>
                <a:effectLst/>
                <a:latin typeface="Times New Roman" panose="02020603050405020304" pitchFamily="18" charset="0"/>
                <a:ea typeface="Times New Roman" panose="02020603050405020304" pitchFamily="18" charset="0"/>
              </a:rPr>
              <a:t> </a:t>
            </a:r>
            <a:r>
              <a:rPr lang="ru-RU" sz="1300" dirty="0" err="1">
                <a:solidFill>
                  <a:srgbClr val="212529"/>
                </a:solidFill>
                <a:effectLst/>
                <a:latin typeface="Times New Roman" panose="02020603050405020304" pitchFamily="18" charset="0"/>
                <a:ea typeface="Times New Roman" panose="02020603050405020304" pitchFamily="18" charset="0"/>
              </a:rPr>
              <a:t>ұнатады</a:t>
            </a:r>
            <a:r>
              <a:rPr lang="ru-RU" sz="1300" dirty="0">
                <a:solidFill>
                  <a:srgbClr val="212529"/>
                </a:solidFill>
                <a:effectLst/>
                <a:latin typeface="Times New Roman" panose="02020603050405020304" pitchFamily="18" charset="0"/>
                <a:ea typeface="Times New Roman" panose="02020603050405020304" pitchFamily="18" charset="0"/>
              </a:rPr>
              <a:t>, </a:t>
            </a:r>
            <a:r>
              <a:rPr lang="ru-RU" sz="1300" dirty="0" err="1">
                <a:solidFill>
                  <a:srgbClr val="212529"/>
                </a:solidFill>
                <a:effectLst/>
                <a:latin typeface="Times New Roman" panose="02020603050405020304" pitchFamily="18" charset="0"/>
                <a:ea typeface="Times New Roman" panose="02020603050405020304" pitchFamily="18" charset="0"/>
              </a:rPr>
              <a:t>беделділер</a:t>
            </a:r>
            <a:r>
              <a:rPr lang="ru-RU" sz="1300" dirty="0">
                <a:solidFill>
                  <a:srgbClr val="212529"/>
                </a:solidFill>
                <a:effectLst/>
                <a:latin typeface="Times New Roman" panose="02020603050405020304" pitchFamily="18" charset="0"/>
                <a:ea typeface="Times New Roman" panose="02020603050405020304" pitchFamily="18" charset="0"/>
              </a:rPr>
              <a:t>-мен </a:t>
            </a:r>
            <a:r>
              <a:rPr lang="ru-RU" sz="1300" dirty="0" err="1">
                <a:solidFill>
                  <a:srgbClr val="212529"/>
                </a:solidFill>
                <a:effectLst/>
                <a:latin typeface="Times New Roman" panose="02020603050405020304" pitchFamily="18" charset="0"/>
                <a:ea typeface="Times New Roman" panose="02020603050405020304" pitchFamily="18" charset="0"/>
              </a:rPr>
              <a:t>байланыстары</a:t>
            </a:r>
            <a:r>
              <a:rPr lang="ru-RU" sz="1300" dirty="0">
                <a:solidFill>
                  <a:srgbClr val="212529"/>
                </a:solidFill>
                <a:effectLst/>
                <a:latin typeface="Times New Roman" panose="02020603050405020304" pitchFamily="18" charset="0"/>
                <a:ea typeface="Times New Roman" panose="02020603050405020304" pitchFamily="18" charset="0"/>
              </a:rPr>
              <a:t> бар </a:t>
            </a:r>
            <a:r>
              <a:rPr lang="ru-RU" sz="1300" dirty="0" err="1">
                <a:solidFill>
                  <a:srgbClr val="212529"/>
                </a:solidFill>
                <a:effectLst/>
                <a:latin typeface="Times New Roman" panose="02020603050405020304" pitchFamily="18" charset="0"/>
                <a:ea typeface="Times New Roman" panose="02020603050405020304" pitchFamily="18" charset="0"/>
              </a:rPr>
              <a:t>екеніне</a:t>
            </a:r>
            <a:r>
              <a:rPr lang="ru-RU" sz="1300" dirty="0">
                <a:solidFill>
                  <a:srgbClr val="212529"/>
                </a:solidFill>
                <a:effectLst/>
                <a:latin typeface="Times New Roman" panose="02020603050405020304" pitchFamily="18" charset="0"/>
                <a:ea typeface="Times New Roman" panose="02020603050405020304" pitchFamily="18" charset="0"/>
              </a:rPr>
              <a:t> </a:t>
            </a:r>
            <a:r>
              <a:rPr lang="ru-RU" sz="1300" dirty="0" err="1">
                <a:solidFill>
                  <a:srgbClr val="212529"/>
                </a:solidFill>
                <a:effectLst/>
                <a:latin typeface="Times New Roman" panose="02020603050405020304" pitchFamily="18" charset="0"/>
                <a:ea typeface="Times New Roman" panose="02020603050405020304" pitchFamily="18" charset="0"/>
              </a:rPr>
              <a:t>мақтанады</a:t>
            </a:r>
            <a:r>
              <a:rPr lang="ru-RU" sz="1300" dirty="0">
                <a:solidFill>
                  <a:srgbClr val="212529"/>
                </a:solidFill>
                <a:effectLst/>
                <a:latin typeface="Times New Roman" panose="02020603050405020304" pitchFamily="18" charset="0"/>
                <a:ea typeface="Times New Roman" panose="02020603050405020304" pitchFamily="18" charset="0"/>
              </a:rPr>
              <a:t>, </a:t>
            </a:r>
            <a:r>
              <a:rPr lang="ru-RU" sz="1300" dirty="0" err="1">
                <a:solidFill>
                  <a:srgbClr val="212529"/>
                </a:solidFill>
                <a:effectLst/>
                <a:latin typeface="Times New Roman" panose="02020603050405020304" pitchFamily="18" charset="0"/>
                <a:ea typeface="Times New Roman" panose="02020603050405020304" pitchFamily="18" charset="0"/>
              </a:rPr>
              <a:t>өзгелер</a:t>
            </a:r>
            <a:r>
              <a:rPr lang="ru-RU" sz="1300" dirty="0">
                <a:solidFill>
                  <a:srgbClr val="212529"/>
                </a:solidFill>
                <a:effectLst/>
                <a:latin typeface="Times New Roman" panose="02020603050405020304" pitchFamily="18" charset="0"/>
                <a:ea typeface="Times New Roman" panose="02020603050405020304" pitchFamily="18" charset="0"/>
              </a:rPr>
              <a:t> </a:t>
            </a:r>
            <a:r>
              <a:rPr lang="ru-RU" sz="1300" dirty="0" err="1">
                <a:solidFill>
                  <a:srgbClr val="212529"/>
                </a:solidFill>
                <a:effectLst/>
                <a:latin typeface="Times New Roman" panose="02020603050405020304" pitchFamily="18" charset="0"/>
                <a:ea typeface="Times New Roman" panose="02020603050405020304" pitchFamily="18" charset="0"/>
              </a:rPr>
              <a:t>жетелеп</a:t>
            </a:r>
            <a:r>
              <a:rPr lang="ru-RU" sz="1300" dirty="0">
                <a:solidFill>
                  <a:srgbClr val="212529"/>
                </a:solidFill>
                <a:effectLst/>
                <a:latin typeface="Times New Roman" panose="02020603050405020304" pitchFamily="18" charset="0"/>
                <a:ea typeface="Times New Roman" panose="02020603050405020304" pitchFamily="18" charset="0"/>
              </a:rPr>
              <a:t>, </a:t>
            </a:r>
            <a:r>
              <a:rPr lang="ru-RU" sz="1300" dirty="0" err="1">
                <a:solidFill>
                  <a:srgbClr val="212529"/>
                </a:solidFill>
                <a:effectLst/>
                <a:latin typeface="Times New Roman" panose="02020603050405020304" pitchFamily="18" charset="0"/>
                <a:ea typeface="Times New Roman" panose="02020603050405020304" pitchFamily="18" charset="0"/>
              </a:rPr>
              <a:t>алдап</a:t>
            </a:r>
            <a:r>
              <a:rPr lang="ru-RU" sz="1300" dirty="0">
                <a:solidFill>
                  <a:srgbClr val="212529"/>
                </a:solidFill>
                <a:effectLst/>
                <a:latin typeface="Times New Roman" panose="02020603050405020304" pitchFamily="18" charset="0"/>
                <a:ea typeface="Times New Roman" panose="02020603050405020304" pitchFamily="18" charset="0"/>
              </a:rPr>
              <a:t>, </a:t>
            </a:r>
            <a:r>
              <a:rPr lang="ru-RU" sz="1300" dirty="0" err="1">
                <a:solidFill>
                  <a:srgbClr val="212529"/>
                </a:solidFill>
                <a:effectLst/>
                <a:latin typeface="Times New Roman" panose="02020603050405020304" pitchFamily="18" charset="0"/>
                <a:ea typeface="Times New Roman" panose="02020603050405020304" pitchFamily="18" charset="0"/>
              </a:rPr>
              <a:t>арбап</a:t>
            </a:r>
            <a:r>
              <a:rPr lang="ru-RU" sz="1300" dirty="0">
                <a:solidFill>
                  <a:srgbClr val="212529"/>
                </a:solidFill>
                <a:effectLst/>
                <a:latin typeface="Times New Roman" panose="02020603050405020304" pitchFamily="18" charset="0"/>
                <a:ea typeface="Times New Roman" panose="02020603050405020304" pitchFamily="18" charset="0"/>
              </a:rPr>
              <a:t> </a:t>
            </a:r>
            <a:r>
              <a:rPr lang="ru-RU" sz="1300" dirty="0" err="1">
                <a:solidFill>
                  <a:srgbClr val="212529"/>
                </a:solidFill>
                <a:effectLst/>
                <a:latin typeface="Times New Roman" panose="02020603050405020304" pitchFamily="18" charset="0"/>
                <a:ea typeface="Times New Roman" panose="02020603050405020304" pitchFamily="18" charset="0"/>
              </a:rPr>
              <a:t>жүргенді</a:t>
            </a:r>
            <a:endParaRPr lang="ru-RU" sz="1300" dirty="0">
              <a:solidFill>
                <a:srgbClr val="212529"/>
              </a:solidFill>
              <a:effectLst/>
              <a:latin typeface="Times New Roman" panose="02020603050405020304" pitchFamily="18" charset="0"/>
              <a:ea typeface="Times New Roman" panose="02020603050405020304" pitchFamily="18" charset="0"/>
            </a:endParaRPr>
          </a:p>
          <a:p>
            <a:r>
              <a:rPr lang="ru-RU" sz="1300" dirty="0">
                <a:solidFill>
                  <a:srgbClr val="212529"/>
                </a:solidFill>
                <a:effectLst/>
                <a:latin typeface="Times New Roman" panose="02020603050405020304" pitchFamily="18" charset="0"/>
                <a:ea typeface="Times New Roman" panose="02020603050405020304" pitchFamily="18" charset="0"/>
              </a:rPr>
              <a:t>              </a:t>
            </a:r>
            <a:r>
              <a:rPr lang="ru-RU" sz="1300" dirty="0" err="1">
                <a:solidFill>
                  <a:srgbClr val="212529"/>
                </a:solidFill>
                <a:effectLst/>
                <a:latin typeface="Times New Roman" panose="02020603050405020304" pitchFamily="18" charset="0"/>
                <a:ea typeface="Times New Roman" panose="02020603050405020304" pitchFamily="18" charset="0"/>
              </a:rPr>
              <a:t>қажетсінеді</a:t>
            </a:r>
            <a:r>
              <a:rPr lang="ru-RU" sz="1300" dirty="0">
                <a:solidFill>
                  <a:srgbClr val="212529"/>
                </a:solidFill>
                <a:effectLst/>
                <a:latin typeface="Times New Roman" panose="02020603050405020304" pitchFamily="18" charset="0"/>
                <a:ea typeface="Times New Roman" panose="02020603050405020304" pitchFamily="18" charset="0"/>
              </a:rPr>
              <a:t>. </a:t>
            </a:r>
            <a:endParaRPr lang="ru-RU" sz="1300" dirty="0"/>
          </a:p>
        </p:txBody>
      </p:sp>
      <p:sp>
        <p:nvSpPr>
          <p:cNvPr id="7" name="Овал 6">
            <a:extLst>
              <a:ext uri="{FF2B5EF4-FFF2-40B4-BE49-F238E27FC236}">
                <a16:creationId xmlns="" xmlns:a16="http://schemas.microsoft.com/office/drawing/2014/main" id="{0F3E4BFC-2B3C-4B43-90C9-02FEDB103D99}"/>
              </a:ext>
            </a:extLst>
          </p:cNvPr>
          <p:cNvSpPr/>
          <p:nvPr/>
        </p:nvSpPr>
        <p:spPr>
          <a:xfrm>
            <a:off x="6319520" y="5179060"/>
            <a:ext cx="3657600" cy="1447800"/>
          </a:xfrm>
          <a:prstGeom prst="ellipse">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ru-RU" sz="1400" b="1" dirty="0">
                <a:solidFill>
                  <a:srgbClr val="212529"/>
                </a:solidFill>
                <a:effectLst/>
                <a:latin typeface="Times New Roman" panose="02020603050405020304" pitchFamily="18" charset="0"/>
                <a:ea typeface="Times New Roman" panose="02020603050405020304" pitchFamily="18" charset="0"/>
              </a:rPr>
              <a:t>Хулиган</a:t>
            </a:r>
            <a:r>
              <a:rPr lang="ru-RU" sz="1400" dirty="0">
                <a:solidFill>
                  <a:srgbClr val="212529"/>
                </a:solidFill>
                <a:effectLst/>
                <a:latin typeface="Times New Roman" panose="02020603050405020304" pitchFamily="18" charset="0"/>
                <a:ea typeface="Times New Roman" panose="02020603050405020304" pitchFamily="18" charset="0"/>
              </a:rPr>
              <a:t> - </a:t>
            </a:r>
            <a:r>
              <a:rPr lang="ru-RU" sz="1400" dirty="0" err="1">
                <a:solidFill>
                  <a:srgbClr val="212529"/>
                </a:solidFill>
                <a:effectLst/>
                <a:latin typeface="Times New Roman" panose="02020603050405020304" pitchFamily="18" charset="0"/>
                <a:ea typeface="Times New Roman" panose="02020603050405020304" pitchFamily="18" charset="0"/>
              </a:rPr>
              <a:t>өзінің</a:t>
            </a:r>
            <a:r>
              <a:rPr lang="ru-RU" sz="1400" dirty="0">
                <a:solidFill>
                  <a:srgbClr val="212529"/>
                </a:solidFill>
                <a:effectLst/>
                <a:latin typeface="Times New Roman" panose="02020603050405020304" pitchFamily="18" charset="0"/>
                <a:ea typeface="Times New Roman" panose="02020603050405020304" pitchFamily="18" charset="0"/>
              </a:rPr>
              <a:t> </a:t>
            </a:r>
            <a:r>
              <a:rPr lang="ru-RU" sz="1400" dirty="0" err="1">
                <a:solidFill>
                  <a:srgbClr val="212529"/>
                </a:solidFill>
                <a:effectLst/>
                <a:latin typeface="Times New Roman" panose="02020603050405020304" pitchFamily="18" charset="0"/>
                <a:ea typeface="Times New Roman" panose="02020603050405020304" pitchFamily="18" charset="0"/>
              </a:rPr>
              <a:t>агрессивтілігін</a:t>
            </a:r>
            <a:r>
              <a:rPr lang="ru-RU" sz="1400" dirty="0">
                <a:solidFill>
                  <a:srgbClr val="212529"/>
                </a:solidFill>
                <a:effectLst/>
                <a:latin typeface="Times New Roman" panose="02020603050405020304" pitchFamily="18" charset="0"/>
                <a:ea typeface="Times New Roman" panose="02020603050405020304" pitchFamily="18" charset="0"/>
              </a:rPr>
              <a:t> </a:t>
            </a:r>
            <a:r>
              <a:rPr lang="ru-RU" sz="1400" dirty="0" err="1">
                <a:solidFill>
                  <a:srgbClr val="212529"/>
                </a:solidFill>
                <a:effectLst/>
                <a:latin typeface="Times New Roman" panose="02020603050405020304" pitchFamily="18" charset="0"/>
                <a:ea typeface="Times New Roman" panose="02020603050405020304" pitchFamily="18" charset="0"/>
              </a:rPr>
              <a:t>мақтанышпен</a:t>
            </a:r>
            <a:r>
              <a:rPr lang="ru-RU" sz="1400" dirty="0">
                <a:solidFill>
                  <a:srgbClr val="212529"/>
                </a:solidFill>
                <a:effectLst/>
                <a:latin typeface="Times New Roman" panose="02020603050405020304" pitchFamily="18" charset="0"/>
                <a:ea typeface="Times New Roman" panose="02020603050405020304" pitchFamily="18" charset="0"/>
              </a:rPr>
              <a:t> </a:t>
            </a:r>
            <a:r>
              <a:rPr lang="ru-RU" sz="1400" dirty="0" err="1">
                <a:solidFill>
                  <a:srgbClr val="212529"/>
                </a:solidFill>
                <a:effectLst/>
                <a:latin typeface="Times New Roman" panose="02020603050405020304" pitchFamily="18" charset="0"/>
                <a:ea typeface="Times New Roman" panose="02020603050405020304" pitchFamily="18" charset="0"/>
              </a:rPr>
              <a:t>көрсеткісі</a:t>
            </a:r>
            <a:r>
              <a:rPr lang="ru-RU" sz="1400" dirty="0">
                <a:solidFill>
                  <a:srgbClr val="212529"/>
                </a:solidFill>
                <a:effectLst/>
                <a:latin typeface="Times New Roman" panose="02020603050405020304" pitchFamily="18" charset="0"/>
                <a:ea typeface="Times New Roman" panose="02020603050405020304" pitchFamily="18" charset="0"/>
              </a:rPr>
              <a:t> </a:t>
            </a:r>
            <a:r>
              <a:rPr lang="ru-RU" sz="1400" dirty="0" err="1">
                <a:solidFill>
                  <a:srgbClr val="212529"/>
                </a:solidFill>
                <a:effectLst/>
                <a:latin typeface="Times New Roman" panose="02020603050405020304" pitchFamily="18" charset="0"/>
                <a:ea typeface="Times New Roman" panose="02020603050405020304" pitchFamily="18" charset="0"/>
              </a:rPr>
              <a:t>келетіндер</a:t>
            </a:r>
            <a:r>
              <a:rPr lang="ru-RU" sz="1400" dirty="0">
                <a:solidFill>
                  <a:srgbClr val="212529"/>
                </a:solidFill>
                <a:effectLst/>
                <a:latin typeface="Times New Roman" panose="02020603050405020304" pitchFamily="18" charset="0"/>
                <a:ea typeface="Times New Roman" panose="02020603050405020304" pitchFamily="18" charset="0"/>
              </a:rPr>
              <a:t>. </a:t>
            </a:r>
            <a:endParaRPr lang="ru-RU" sz="1400" dirty="0"/>
          </a:p>
        </p:txBody>
      </p:sp>
      <p:sp>
        <p:nvSpPr>
          <p:cNvPr id="8" name="Овал 7">
            <a:extLst>
              <a:ext uri="{FF2B5EF4-FFF2-40B4-BE49-F238E27FC236}">
                <a16:creationId xmlns="" xmlns:a16="http://schemas.microsoft.com/office/drawing/2014/main" id="{64AF2B9B-651D-4A11-8BAB-A0EF14453FA6}"/>
              </a:ext>
            </a:extLst>
          </p:cNvPr>
          <p:cNvSpPr/>
          <p:nvPr/>
        </p:nvSpPr>
        <p:spPr>
          <a:xfrm>
            <a:off x="2529840" y="5229860"/>
            <a:ext cx="3657600" cy="130556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200" b="1" dirty="0" err="1">
                <a:solidFill>
                  <a:srgbClr val="212529"/>
                </a:solidFill>
                <a:effectLst/>
                <a:latin typeface="Times New Roman" panose="02020603050405020304" pitchFamily="18" charset="0"/>
                <a:ea typeface="Times New Roman" panose="02020603050405020304" pitchFamily="18" charset="0"/>
              </a:rPr>
              <a:t>Жарқын жүзді</a:t>
            </a:r>
            <a:r>
              <a:rPr lang="ru-RU" sz="1200" dirty="0" err="1">
                <a:solidFill>
                  <a:srgbClr val="212529"/>
                </a:solidFill>
                <a:effectLst/>
                <a:latin typeface="Times New Roman" panose="02020603050405020304" pitchFamily="18" charset="0"/>
                <a:ea typeface="Times New Roman" panose="02020603050405020304" pitchFamily="18" charset="0"/>
              </a:rPr>
              <a:t> </a:t>
            </a:r>
            <a:r>
              <a:rPr lang="ru-RU" sz="1200" dirty="0">
                <a:solidFill>
                  <a:srgbClr val="212529"/>
                </a:solidFill>
                <a:effectLst/>
                <a:latin typeface="Times New Roman" panose="02020603050405020304" pitchFamily="18" charset="0"/>
                <a:ea typeface="Times New Roman" panose="02020603050405020304" pitchFamily="18" charset="0"/>
              </a:rPr>
              <a:t>– </a:t>
            </a:r>
            <a:r>
              <a:rPr lang="ru-RU" sz="1200" dirty="0" err="1">
                <a:solidFill>
                  <a:srgbClr val="212529"/>
                </a:solidFill>
                <a:effectLst/>
                <a:latin typeface="Times New Roman" panose="02020603050405020304" pitchFamily="18" charset="0"/>
                <a:ea typeface="Times New Roman" panose="02020603050405020304" pitchFamily="18" charset="0"/>
              </a:rPr>
              <a:t>(хулиганға қарама-қарсы</a:t>
            </a:r>
            <a:r>
              <a:rPr lang="ru-RU" sz="1200" dirty="0">
                <a:solidFill>
                  <a:srgbClr val="212529"/>
                </a:solidFill>
                <a:effectLst/>
                <a:latin typeface="Times New Roman" panose="02020603050405020304" pitchFamily="18" charset="0"/>
                <a:ea typeface="Times New Roman" panose="02020603050405020304" pitchFamily="18" charset="0"/>
              </a:rPr>
              <a:t>) </a:t>
            </a:r>
            <a:r>
              <a:rPr lang="ru-RU" sz="1200" dirty="0" err="1">
                <a:solidFill>
                  <a:srgbClr val="212529"/>
                </a:solidFill>
                <a:effectLst/>
                <a:latin typeface="Times New Roman" panose="02020603050405020304" pitchFamily="18" charset="0"/>
                <a:ea typeface="Times New Roman" panose="02020603050405020304" pitchFamily="18" charset="0"/>
              </a:rPr>
              <a:t>ізеттілігіне</a:t>
            </a:r>
            <a:r>
              <a:rPr lang="ru-RU" sz="1200" dirty="0">
                <a:solidFill>
                  <a:srgbClr val="212529"/>
                </a:solidFill>
                <a:effectLst/>
                <a:latin typeface="Times New Roman" panose="02020603050405020304" pitchFamily="18" charset="0"/>
                <a:ea typeface="Times New Roman" panose="02020603050405020304" pitchFamily="18" charset="0"/>
              </a:rPr>
              <a:t> </a:t>
            </a:r>
            <a:r>
              <a:rPr lang="ru-RU" sz="1200" dirty="0" err="1">
                <a:solidFill>
                  <a:srgbClr val="212529"/>
                </a:solidFill>
                <a:effectLst/>
                <a:latin typeface="Times New Roman" panose="02020603050405020304" pitchFamily="18" charset="0"/>
                <a:ea typeface="Times New Roman" panose="02020603050405020304" pitchFamily="18" charset="0"/>
              </a:rPr>
              <a:t>көңіл аудартады</a:t>
            </a:r>
            <a:r>
              <a:rPr lang="ru-RU" sz="1200" dirty="0">
                <a:solidFill>
                  <a:srgbClr val="212529"/>
                </a:solidFill>
                <a:effectLst/>
                <a:latin typeface="Times New Roman" panose="02020603050405020304" pitchFamily="18" charset="0"/>
                <a:ea typeface="Times New Roman" panose="02020603050405020304" pitchFamily="18" charset="0"/>
              </a:rPr>
              <a:t>, </a:t>
            </a:r>
            <a:r>
              <a:rPr lang="ru-RU" sz="1200" dirty="0" err="1">
                <a:solidFill>
                  <a:srgbClr val="212529"/>
                </a:solidFill>
                <a:effectLst/>
                <a:latin typeface="Times New Roman" panose="02020603050405020304" pitchFamily="18" charset="0"/>
                <a:ea typeface="Times New Roman" panose="02020603050405020304" pitchFamily="18" charset="0"/>
              </a:rPr>
              <a:t>барлық уақытта утысқа ие</a:t>
            </a:r>
            <a:r>
              <a:rPr lang="ru-RU" sz="1200" dirty="0">
                <a:solidFill>
                  <a:srgbClr val="212529"/>
                </a:solidFill>
                <a:effectLst/>
                <a:latin typeface="Times New Roman" panose="02020603050405020304" pitchFamily="18" charset="0"/>
                <a:ea typeface="Times New Roman" panose="02020603050405020304" pitchFamily="18" charset="0"/>
              </a:rPr>
              <a:t> </a:t>
            </a:r>
            <a:r>
              <a:rPr lang="ru-RU" sz="1200" dirty="0" err="1">
                <a:solidFill>
                  <a:srgbClr val="212529"/>
                </a:solidFill>
                <a:effectLst/>
                <a:latin typeface="Times New Roman" panose="02020603050405020304" pitchFamily="18" charset="0"/>
                <a:ea typeface="Times New Roman" panose="02020603050405020304" pitchFamily="18" charset="0"/>
              </a:rPr>
              <a:t>болады</a:t>
            </a:r>
            <a:r>
              <a:rPr lang="ru-RU" sz="1200" dirty="0">
                <a:solidFill>
                  <a:srgbClr val="212529"/>
                </a:solidFill>
                <a:effectLst/>
                <a:latin typeface="Times New Roman" panose="02020603050405020304" pitchFamily="18" charset="0"/>
                <a:ea typeface="Times New Roman" panose="02020603050405020304" pitchFamily="18" charset="0"/>
              </a:rPr>
              <a:t>, </a:t>
            </a:r>
            <a:r>
              <a:rPr lang="ru-RU" sz="1200" dirty="0" err="1">
                <a:solidFill>
                  <a:srgbClr val="212529"/>
                </a:solidFill>
                <a:effectLst/>
                <a:latin typeface="Times New Roman" panose="02020603050405020304" pitchFamily="18" charset="0"/>
                <a:ea typeface="Times New Roman" panose="02020603050405020304" pitchFamily="18" charset="0"/>
              </a:rPr>
              <a:t>оның ақ көңілділігінен жексұрынның тікмінездігі</a:t>
            </a:r>
            <a:r>
              <a:rPr lang="ru-RU" sz="1200" dirty="0">
                <a:solidFill>
                  <a:srgbClr val="212529"/>
                </a:solidFill>
                <a:effectLst/>
                <a:latin typeface="Times New Roman" panose="02020603050405020304" pitchFamily="18" charset="0"/>
                <a:ea typeface="Times New Roman" panose="02020603050405020304" pitchFamily="18" charset="0"/>
              </a:rPr>
              <a:t> </a:t>
            </a:r>
            <a:r>
              <a:rPr lang="ru-RU" sz="1200" dirty="0" err="1">
                <a:solidFill>
                  <a:srgbClr val="212529"/>
                </a:solidFill>
                <a:effectLst/>
                <a:latin typeface="Times New Roman" panose="02020603050405020304" pitchFamily="18" charset="0"/>
                <a:ea typeface="Times New Roman" panose="02020603050405020304" pitchFamily="18" charset="0"/>
              </a:rPr>
              <a:t>жақсы.</a:t>
            </a:r>
            <a:r>
              <a:rPr lang="ru-RU" sz="1200" dirty="0">
                <a:solidFill>
                  <a:srgbClr val="212529"/>
                </a:solidFill>
                <a:effectLst/>
                <a:latin typeface="Times New Roman" panose="02020603050405020304" pitchFamily="18" charset="0"/>
                <a:ea typeface="Times New Roman" panose="02020603050405020304" pitchFamily="18" charset="0"/>
              </a:rPr>
              <a:t> </a:t>
            </a:r>
            <a:endParaRPr lang="ru-RU" sz="1200" dirty="0"/>
          </a:p>
        </p:txBody>
      </p:sp>
      <p:sp>
        <p:nvSpPr>
          <p:cNvPr id="9" name="Овал 8">
            <a:extLst>
              <a:ext uri="{FF2B5EF4-FFF2-40B4-BE49-F238E27FC236}">
                <a16:creationId xmlns="" xmlns:a16="http://schemas.microsoft.com/office/drawing/2014/main" id="{292A4DD5-3C05-4F89-91D5-B5EB827B1E29}"/>
              </a:ext>
            </a:extLst>
          </p:cNvPr>
          <p:cNvSpPr/>
          <p:nvPr/>
        </p:nvSpPr>
        <p:spPr>
          <a:xfrm>
            <a:off x="203200" y="3995420"/>
            <a:ext cx="3657600" cy="1305560"/>
          </a:xfrm>
          <a:prstGeom prst="ellipse">
            <a:avLst/>
          </a:prstGeom>
        </p:spPr>
        <p:style>
          <a:lnRef idx="3">
            <a:schemeClr val="lt1"/>
          </a:lnRef>
          <a:fillRef idx="1">
            <a:schemeClr val="accent2"/>
          </a:fillRef>
          <a:effectRef idx="1">
            <a:schemeClr val="accent2"/>
          </a:effectRef>
          <a:fontRef idx="minor">
            <a:schemeClr val="lt1"/>
          </a:fontRef>
        </p:style>
        <p:txBody>
          <a:bodyPr rtlCol="0" anchor="ctr"/>
          <a:lstStyle/>
          <a:p>
            <a:pPr algn="ctr"/>
            <a:r>
              <a:rPr lang="ru-RU" sz="1200" b="1" dirty="0" err="1">
                <a:solidFill>
                  <a:srgbClr val="212529"/>
                </a:solidFill>
                <a:effectLst/>
                <a:latin typeface="Times New Roman" panose="02020603050405020304" pitchFamily="18" charset="0"/>
                <a:ea typeface="Times New Roman" panose="02020603050405020304" pitchFamily="18" charset="0"/>
              </a:rPr>
              <a:t>Әділ қазы </a:t>
            </a:r>
            <a:r>
              <a:rPr lang="ru-RU" sz="1200" dirty="0">
                <a:solidFill>
                  <a:srgbClr val="212529"/>
                </a:solidFill>
                <a:effectLst/>
                <a:latin typeface="Times New Roman" panose="02020603050405020304" pitchFamily="18" charset="0"/>
                <a:ea typeface="Times New Roman" panose="02020603050405020304" pitchFamily="18" charset="0"/>
              </a:rPr>
              <a:t>(судья) – </a:t>
            </a:r>
            <a:r>
              <a:rPr lang="ru-RU" sz="1200" dirty="0" err="1">
                <a:solidFill>
                  <a:srgbClr val="212529"/>
                </a:solidFill>
                <a:effectLst/>
                <a:latin typeface="Times New Roman" panose="02020603050405020304" pitchFamily="18" charset="0"/>
                <a:ea typeface="Times New Roman" panose="02020603050405020304" pitchFamily="18" charset="0"/>
              </a:rPr>
              <a:t>ешкімге</a:t>
            </a:r>
            <a:r>
              <a:rPr lang="ru-RU" sz="1200" dirty="0">
                <a:solidFill>
                  <a:srgbClr val="212529"/>
                </a:solidFill>
                <a:effectLst/>
                <a:latin typeface="Times New Roman" panose="02020603050405020304" pitchFamily="18" charset="0"/>
                <a:ea typeface="Times New Roman" panose="02020603050405020304" pitchFamily="18" charset="0"/>
              </a:rPr>
              <a:t> </a:t>
            </a:r>
            <a:r>
              <a:rPr lang="ru-RU" sz="1200" dirty="0" err="1">
                <a:solidFill>
                  <a:srgbClr val="212529"/>
                </a:solidFill>
                <a:effectLst/>
                <a:latin typeface="Times New Roman" panose="02020603050405020304" pitchFamily="18" charset="0"/>
                <a:ea typeface="Times New Roman" panose="02020603050405020304" pitchFamily="18" charset="0"/>
              </a:rPr>
              <a:t>сенбейді</a:t>
            </a:r>
            <a:r>
              <a:rPr lang="ru-RU" sz="1200" dirty="0">
                <a:solidFill>
                  <a:srgbClr val="212529"/>
                </a:solidFill>
                <a:effectLst/>
                <a:latin typeface="Times New Roman" panose="02020603050405020304" pitchFamily="18" charset="0"/>
                <a:ea typeface="Times New Roman" panose="02020603050405020304" pitchFamily="18" charset="0"/>
              </a:rPr>
              <a:t>, </a:t>
            </a:r>
            <a:r>
              <a:rPr lang="ru-RU" sz="1200" dirty="0" err="1">
                <a:solidFill>
                  <a:srgbClr val="212529"/>
                </a:solidFill>
                <a:effectLst/>
                <a:latin typeface="Times New Roman" panose="02020603050405020304" pitchFamily="18" charset="0"/>
                <a:ea typeface="Times New Roman" panose="02020603050405020304" pitchFamily="18" charset="0"/>
              </a:rPr>
              <a:t>баршаны</a:t>
            </a:r>
            <a:r>
              <a:rPr lang="ru-RU" sz="1200" dirty="0">
                <a:solidFill>
                  <a:srgbClr val="212529"/>
                </a:solidFill>
                <a:effectLst/>
                <a:latin typeface="Times New Roman" panose="02020603050405020304" pitchFamily="18" charset="0"/>
                <a:ea typeface="Times New Roman" panose="02020603050405020304" pitchFamily="18" charset="0"/>
              </a:rPr>
              <a:t> </a:t>
            </a:r>
            <a:r>
              <a:rPr lang="ru-RU" sz="1200" dirty="0" err="1">
                <a:solidFill>
                  <a:srgbClr val="212529"/>
                </a:solidFill>
                <a:effectLst/>
                <a:latin typeface="Times New Roman" panose="02020603050405020304" pitchFamily="18" charset="0"/>
                <a:ea typeface="Times New Roman" panose="02020603050405020304" pitchFamily="18" charset="0"/>
              </a:rPr>
              <a:t>кінәлайды</a:t>
            </a:r>
            <a:r>
              <a:rPr lang="ru-RU" sz="1200" dirty="0">
                <a:solidFill>
                  <a:srgbClr val="212529"/>
                </a:solidFill>
                <a:effectLst/>
                <a:latin typeface="Times New Roman" panose="02020603050405020304" pitchFamily="18" charset="0"/>
                <a:ea typeface="Times New Roman" panose="02020603050405020304" pitchFamily="18" charset="0"/>
              </a:rPr>
              <a:t>, </a:t>
            </a:r>
            <a:r>
              <a:rPr lang="ru-RU" sz="1200" dirty="0" err="1">
                <a:solidFill>
                  <a:srgbClr val="212529"/>
                </a:solidFill>
                <a:effectLst/>
                <a:latin typeface="Times New Roman" panose="02020603050405020304" pitchFamily="18" charset="0"/>
                <a:ea typeface="Times New Roman" panose="02020603050405020304" pitchFamily="18" charset="0"/>
              </a:rPr>
              <a:t>кешіруі</a:t>
            </a:r>
            <a:r>
              <a:rPr lang="ru-RU" sz="1200" dirty="0">
                <a:solidFill>
                  <a:srgbClr val="212529"/>
                </a:solidFill>
                <a:effectLst/>
                <a:latin typeface="Times New Roman" panose="02020603050405020304" pitchFamily="18" charset="0"/>
                <a:ea typeface="Times New Roman" panose="02020603050405020304" pitchFamily="18" charset="0"/>
              </a:rPr>
              <a:t> </a:t>
            </a:r>
            <a:r>
              <a:rPr lang="ru-RU" sz="1200" dirty="0" err="1">
                <a:solidFill>
                  <a:srgbClr val="212529"/>
                </a:solidFill>
                <a:effectLst/>
                <a:latin typeface="Times New Roman" panose="02020603050405020304" pitchFamily="18" charset="0"/>
                <a:ea typeface="Times New Roman" panose="02020603050405020304" pitchFamily="18" charset="0"/>
              </a:rPr>
              <a:t>өте қиын</a:t>
            </a:r>
            <a:r>
              <a:rPr lang="ru-RU" sz="1200" dirty="0">
                <a:solidFill>
                  <a:srgbClr val="212529"/>
                </a:solidFill>
                <a:effectLst/>
                <a:latin typeface="Times New Roman" panose="02020603050405020304" pitchFamily="18" charset="0"/>
                <a:ea typeface="Times New Roman" panose="02020603050405020304" pitchFamily="18" charset="0"/>
              </a:rPr>
              <a:t>.</a:t>
            </a:r>
            <a:endParaRPr lang="ru-RU" sz="1200" dirty="0"/>
          </a:p>
        </p:txBody>
      </p:sp>
      <p:sp>
        <p:nvSpPr>
          <p:cNvPr id="10" name="Овал 9">
            <a:extLst>
              <a:ext uri="{FF2B5EF4-FFF2-40B4-BE49-F238E27FC236}">
                <a16:creationId xmlns="" xmlns:a16="http://schemas.microsoft.com/office/drawing/2014/main" id="{31F488C2-6DC5-4FF8-9DB5-6E8DE7ADDE20}"/>
              </a:ext>
            </a:extLst>
          </p:cNvPr>
          <p:cNvSpPr/>
          <p:nvPr/>
        </p:nvSpPr>
        <p:spPr>
          <a:xfrm>
            <a:off x="25400" y="2590800"/>
            <a:ext cx="3657600" cy="1305560"/>
          </a:xfrm>
          <a:prstGeom prst="ellipse">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ru-RU" sz="1200" b="1" dirty="0" err="1">
                <a:solidFill>
                  <a:srgbClr val="212529"/>
                </a:solidFill>
                <a:effectLst/>
                <a:latin typeface="Times New Roman" panose="02020603050405020304" pitchFamily="18" charset="0"/>
                <a:ea typeface="Times New Roman" panose="02020603050405020304" pitchFamily="18" charset="0"/>
              </a:rPr>
              <a:t>Жарқын</a:t>
            </a:r>
            <a:r>
              <a:rPr lang="ru-RU" sz="1200" b="1" dirty="0">
                <a:solidFill>
                  <a:srgbClr val="212529"/>
                </a:solidFill>
                <a:effectLst/>
                <a:latin typeface="Times New Roman" panose="02020603050405020304" pitchFamily="18" charset="0"/>
                <a:ea typeface="Times New Roman" panose="02020603050405020304" pitchFamily="18" charset="0"/>
              </a:rPr>
              <a:t> </a:t>
            </a:r>
            <a:r>
              <a:rPr lang="ru-RU" sz="1200" b="1" dirty="0" err="1">
                <a:solidFill>
                  <a:srgbClr val="212529"/>
                </a:solidFill>
                <a:effectLst/>
                <a:latin typeface="Times New Roman" panose="02020603050405020304" pitchFamily="18" charset="0"/>
                <a:ea typeface="Times New Roman" panose="02020603050405020304" pitchFamily="18" charset="0"/>
              </a:rPr>
              <a:t>жүзді</a:t>
            </a:r>
            <a:r>
              <a:rPr lang="ru-RU" sz="1200" dirty="0">
                <a:solidFill>
                  <a:srgbClr val="212529"/>
                </a:solidFill>
                <a:effectLst/>
                <a:latin typeface="Times New Roman" panose="02020603050405020304" pitchFamily="18" charset="0"/>
                <a:ea typeface="Times New Roman" panose="02020603050405020304" pitchFamily="18" charset="0"/>
              </a:rPr>
              <a:t> – (</a:t>
            </a:r>
            <a:r>
              <a:rPr lang="ru-RU" sz="1200" dirty="0" err="1">
                <a:solidFill>
                  <a:srgbClr val="212529"/>
                </a:solidFill>
                <a:effectLst/>
                <a:latin typeface="Times New Roman" panose="02020603050405020304" pitchFamily="18" charset="0"/>
                <a:ea typeface="Times New Roman" panose="02020603050405020304" pitchFamily="18" charset="0"/>
              </a:rPr>
              <a:t>хулиганға</a:t>
            </a:r>
            <a:r>
              <a:rPr lang="ru-RU" sz="1200" dirty="0">
                <a:solidFill>
                  <a:srgbClr val="212529"/>
                </a:solidFill>
                <a:effectLst/>
                <a:latin typeface="Times New Roman" panose="02020603050405020304" pitchFamily="18" charset="0"/>
                <a:ea typeface="Times New Roman" panose="02020603050405020304" pitchFamily="18" charset="0"/>
              </a:rPr>
              <a:t> </a:t>
            </a:r>
            <a:r>
              <a:rPr lang="ru-RU" sz="1200" dirty="0" err="1">
                <a:solidFill>
                  <a:srgbClr val="212529"/>
                </a:solidFill>
                <a:effectLst/>
                <a:latin typeface="Times New Roman" panose="02020603050405020304" pitchFamily="18" charset="0"/>
                <a:ea typeface="Times New Roman" panose="02020603050405020304" pitchFamily="18" charset="0"/>
              </a:rPr>
              <a:t>қарама-қарсы</a:t>
            </a:r>
            <a:r>
              <a:rPr lang="ru-RU" sz="1200" dirty="0">
                <a:solidFill>
                  <a:srgbClr val="212529"/>
                </a:solidFill>
                <a:effectLst/>
                <a:latin typeface="Times New Roman" panose="02020603050405020304" pitchFamily="18" charset="0"/>
                <a:ea typeface="Times New Roman" panose="02020603050405020304" pitchFamily="18" charset="0"/>
              </a:rPr>
              <a:t>) </a:t>
            </a:r>
            <a:r>
              <a:rPr lang="ru-RU" sz="1200" dirty="0" err="1">
                <a:solidFill>
                  <a:srgbClr val="212529"/>
                </a:solidFill>
                <a:effectLst/>
                <a:latin typeface="Times New Roman" panose="02020603050405020304" pitchFamily="18" charset="0"/>
                <a:ea typeface="Times New Roman" panose="02020603050405020304" pitchFamily="18" charset="0"/>
              </a:rPr>
              <a:t>ізеттілігіне</a:t>
            </a:r>
            <a:r>
              <a:rPr lang="ru-RU" sz="1200" dirty="0">
                <a:solidFill>
                  <a:srgbClr val="212529"/>
                </a:solidFill>
                <a:effectLst/>
                <a:latin typeface="Times New Roman" panose="02020603050405020304" pitchFamily="18" charset="0"/>
                <a:ea typeface="Times New Roman" panose="02020603050405020304" pitchFamily="18" charset="0"/>
              </a:rPr>
              <a:t> </a:t>
            </a:r>
            <a:r>
              <a:rPr lang="ru-RU" sz="1200" dirty="0" err="1">
                <a:solidFill>
                  <a:srgbClr val="212529"/>
                </a:solidFill>
                <a:effectLst/>
                <a:latin typeface="Times New Roman" panose="02020603050405020304" pitchFamily="18" charset="0"/>
                <a:ea typeface="Times New Roman" panose="02020603050405020304" pitchFamily="18" charset="0"/>
              </a:rPr>
              <a:t>көңіл</a:t>
            </a:r>
            <a:r>
              <a:rPr lang="ru-RU" sz="1200" dirty="0">
                <a:solidFill>
                  <a:srgbClr val="212529"/>
                </a:solidFill>
                <a:effectLst/>
                <a:latin typeface="Times New Roman" panose="02020603050405020304" pitchFamily="18" charset="0"/>
                <a:ea typeface="Times New Roman" panose="02020603050405020304" pitchFamily="18" charset="0"/>
              </a:rPr>
              <a:t> </a:t>
            </a:r>
            <a:r>
              <a:rPr lang="ru-RU" sz="1200" dirty="0" err="1">
                <a:solidFill>
                  <a:srgbClr val="212529"/>
                </a:solidFill>
                <a:effectLst/>
                <a:latin typeface="Times New Roman" panose="02020603050405020304" pitchFamily="18" charset="0"/>
                <a:ea typeface="Times New Roman" panose="02020603050405020304" pitchFamily="18" charset="0"/>
              </a:rPr>
              <a:t>аудартады</a:t>
            </a:r>
            <a:r>
              <a:rPr lang="ru-RU" sz="1200" dirty="0">
                <a:solidFill>
                  <a:srgbClr val="212529"/>
                </a:solidFill>
                <a:effectLst/>
                <a:latin typeface="Times New Roman" panose="02020603050405020304" pitchFamily="18" charset="0"/>
                <a:ea typeface="Times New Roman" panose="02020603050405020304" pitchFamily="18" charset="0"/>
              </a:rPr>
              <a:t>, </a:t>
            </a:r>
            <a:r>
              <a:rPr lang="ru-RU" sz="1200" dirty="0" err="1">
                <a:solidFill>
                  <a:srgbClr val="212529"/>
                </a:solidFill>
                <a:effectLst/>
                <a:latin typeface="Times New Roman" panose="02020603050405020304" pitchFamily="18" charset="0"/>
                <a:ea typeface="Times New Roman" panose="02020603050405020304" pitchFamily="18" charset="0"/>
              </a:rPr>
              <a:t>барлық</a:t>
            </a:r>
            <a:r>
              <a:rPr lang="ru-RU" sz="1200" dirty="0">
                <a:solidFill>
                  <a:srgbClr val="212529"/>
                </a:solidFill>
                <a:effectLst/>
                <a:latin typeface="Times New Roman" panose="02020603050405020304" pitchFamily="18" charset="0"/>
                <a:ea typeface="Times New Roman" panose="02020603050405020304" pitchFamily="18" charset="0"/>
              </a:rPr>
              <a:t> </a:t>
            </a:r>
            <a:r>
              <a:rPr lang="ru-RU" sz="1200" dirty="0" err="1">
                <a:solidFill>
                  <a:srgbClr val="212529"/>
                </a:solidFill>
                <a:effectLst/>
                <a:latin typeface="Times New Roman" panose="02020603050405020304" pitchFamily="18" charset="0"/>
                <a:ea typeface="Times New Roman" panose="02020603050405020304" pitchFamily="18" charset="0"/>
              </a:rPr>
              <a:t>уақытта</a:t>
            </a:r>
            <a:r>
              <a:rPr lang="ru-RU" sz="1200" dirty="0">
                <a:solidFill>
                  <a:srgbClr val="212529"/>
                </a:solidFill>
                <a:effectLst/>
                <a:latin typeface="Times New Roman" panose="02020603050405020304" pitchFamily="18" charset="0"/>
                <a:ea typeface="Times New Roman" panose="02020603050405020304" pitchFamily="18" charset="0"/>
              </a:rPr>
              <a:t> </a:t>
            </a:r>
            <a:r>
              <a:rPr lang="ru-RU" sz="1200" dirty="0" err="1">
                <a:solidFill>
                  <a:srgbClr val="212529"/>
                </a:solidFill>
                <a:effectLst/>
                <a:latin typeface="Times New Roman" panose="02020603050405020304" pitchFamily="18" charset="0"/>
                <a:ea typeface="Times New Roman" panose="02020603050405020304" pitchFamily="18" charset="0"/>
              </a:rPr>
              <a:t>утысқа</a:t>
            </a:r>
            <a:r>
              <a:rPr lang="ru-RU" sz="1200" dirty="0">
                <a:solidFill>
                  <a:srgbClr val="212529"/>
                </a:solidFill>
                <a:effectLst/>
                <a:latin typeface="Times New Roman" panose="02020603050405020304" pitchFamily="18" charset="0"/>
                <a:ea typeface="Times New Roman" panose="02020603050405020304" pitchFamily="18" charset="0"/>
              </a:rPr>
              <a:t> </a:t>
            </a:r>
            <a:r>
              <a:rPr lang="ru-RU" sz="1200" dirty="0" err="1">
                <a:solidFill>
                  <a:srgbClr val="212529"/>
                </a:solidFill>
                <a:effectLst/>
                <a:latin typeface="Times New Roman" panose="02020603050405020304" pitchFamily="18" charset="0"/>
                <a:ea typeface="Times New Roman" panose="02020603050405020304" pitchFamily="18" charset="0"/>
              </a:rPr>
              <a:t>ие</a:t>
            </a:r>
            <a:r>
              <a:rPr lang="ru-RU" sz="1200" dirty="0">
                <a:solidFill>
                  <a:srgbClr val="212529"/>
                </a:solidFill>
                <a:effectLst/>
                <a:latin typeface="Times New Roman" panose="02020603050405020304" pitchFamily="18" charset="0"/>
                <a:ea typeface="Times New Roman" panose="02020603050405020304" pitchFamily="18" charset="0"/>
              </a:rPr>
              <a:t> </a:t>
            </a:r>
            <a:r>
              <a:rPr lang="ru-RU" sz="1200" dirty="0" err="1">
                <a:solidFill>
                  <a:srgbClr val="212529"/>
                </a:solidFill>
                <a:effectLst/>
                <a:latin typeface="Times New Roman" panose="02020603050405020304" pitchFamily="18" charset="0"/>
                <a:ea typeface="Times New Roman" panose="02020603050405020304" pitchFamily="18" charset="0"/>
              </a:rPr>
              <a:t>болады</a:t>
            </a:r>
            <a:r>
              <a:rPr lang="ru-RU" sz="1200" dirty="0">
                <a:solidFill>
                  <a:srgbClr val="212529"/>
                </a:solidFill>
                <a:effectLst/>
                <a:latin typeface="Times New Roman" panose="02020603050405020304" pitchFamily="18" charset="0"/>
                <a:ea typeface="Times New Roman" panose="02020603050405020304" pitchFamily="18" charset="0"/>
              </a:rPr>
              <a:t>, </a:t>
            </a:r>
            <a:r>
              <a:rPr lang="ru-RU" sz="1200" dirty="0" err="1">
                <a:solidFill>
                  <a:srgbClr val="212529"/>
                </a:solidFill>
                <a:effectLst/>
                <a:latin typeface="Times New Roman" panose="02020603050405020304" pitchFamily="18" charset="0"/>
                <a:ea typeface="Times New Roman" panose="02020603050405020304" pitchFamily="18" charset="0"/>
              </a:rPr>
              <a:t>оның</a:t>
            </a:r>
            <a:r>
              <a:rPr lang="ru-RU" sz="1200" dirty="0">
                <a:solidFill>
                  <a:srgbClr val="212529"/>
                </a:solidFill>
                <a:effectLst/>
                <a:latin typeface="Times New Roman" panose="02020603050405020304" pitchFamily="18" charset="0"/>
                <a:ea typeface="Times New Roman" panose="02020603050405020304" pitchFamily="18" charset="0"/>
              </a:rPr>
              <a:t> </a:t>
            </a:r>
            <a:r>
              <a:rPr lang="ru-RU" sz="1200" dirty="0" err="1">
                <a:solidFill>
                  <a:srgbClr val="212529"/>
                </a:solidFill>
                <a:effectLst/>
                <a:latin typeface="Times New Roman" panose="02020603050405020304" pitchFamily="18" charset="0"/>
                <a:ea typeface="Times New Roman" panose="02020603050405020304" pitchFamily="18" charset="0"/>
              </a:rPr>
              <a:t>ақ</a:t>
            </a:r>
            <a:r>
              <a:rPr lang="ru-RU" sz="1200" dirty="0">
                <a:solidFill>
                  <a:srgbClr val="212529"/>
                </a:solidFill>
                <a:effectLst/>
                <a:latin typeface="Times New Roman" panose="02020603050405020304" pitchFamily="18" charset="0"/>
                <a:ea typeface="Times New Roman" panose="02020603050405020304" pitchFamily="18" charset="0"/>
              </a:rPr>
              <a:t> </a:t>
            </a:r>
            <a:r>
              <a:rPr lang="ru-RU" sz="1200" dirty="0" err="1">
                <a:solidFill>
                  <a:srgbClr val="212529"/>
                </a:solidFill>
                <a:effectLst/>
                <a:latin typeface="Times New Roman" panose="02020603050405020304" pitchFamily="18" charset="0"/>
                <a:ea typeface="Times New Roman" panose="02020603050405020304" pitchFamily="18" charset="0"/>
              </a:rPr>
              <a:t>көңілділігінен</a:t>
            </a:r>
            <a:r>
              <a:rPr lang="ru-RU" sz="1200" dirty="0">
                <a:solidFill>
                  <a:srgbClr val="212529"/>
                </a:solidFill>
                <a:effectLst/>
                <a:latin typeface="Times New Roman" panose="02020603050405020304" pitchFamily="18" charset="0"/>
                <a:ea typeface="Times New Roman" panose="02020603050405020304" pitchFamily="18" charset="0"/>
              </a:rPr>
              <a:t> </a:t>
            </a:r>
            <a:r>
              <a:rPr lang="ru-RU" sz="1200" dirty="0" err="1">
                <a:solidFill>
                  <a:srgbClr val="212529"/>
                </a:solidFill>
                <a:effectLst/>
                <a:latin typeface="Times New Roman" panose="02020603050405020304" pitchFamily="18" charset="0"/>
                <a:ea typeface="Times New Roman" panose="02020603050405020304" pitchFamily="18" charset="0"/>
              </a:rPr>
              <a:t>жексұрынның</a:t>
            </a:r>
            <a:r>
              <a:rPr lang="ru-RU" sz="1200" dirty="0">
                <a:solidFill>
                  <a:srgbClr val="212529"/>
                </a:solidFill>
                <a:effectLst/>
                <a:latin typeface="Times New Roman" panose="02020603050405020304" pitchFamily="18" charset="0"/>
                <a:ea typeface="Times New Roman" panose="02020603050405020304" pitchFamily="18" charset="0"/>
              </a:rPr>
              <a:t> </a:t>
            </a:r>
            <a:r>
              <a:rPr lang="ru-RU" sz="1200" dirty="0" err="1">
                <a:solidFill>
                  <a:srgbClr val="212529"/>
                </a:solidFill>
                <a:effectLst/>
                <a:latin typeface="Times New Roman" panose="02020603050405020304" pitchFamily="18" charset="0"/>
                <a:ea typeface="Times New Roman" panose="02020603050405020304" pitchFamily="18" charset="0"/>
              </a:rPr>
              <a:t>тікмінездігі</a:t>
            </a:r>
            <a:r>
              <a:rPr lang="ru-RU" sz="1200" dirty="0">
                <a:solidFill>
                  <a:srgbClr val="212529"/>
                </a:solidFill>
                <a:effectLst/>
                <a:latin typeface="Times New Roman" panose="02020603050405020304" pitchFamily="18" charset="0"/>
                <a:ea typeface="Times New Roman" panose="02020603050405020304" pitchFamily="18" charset="0"/>
              </a:rPr>
              <a:t> </a:t>
            </a:r>
            <a:r>
              <a:rPr lang="ru-RU" sz="1200" dirty="0" err="1">
                <a:solidFill>
                  <a:srgbClr val="212529"/>
                </a:solidFill>
                <a:effectLst/>
                <a:latin typeface="Times New Roman" panose="02020603050405020304" pitchFamily="18" charset="0"/>
                <a:ea typeface="Times New Roman" panose="02020603050405020304" pitchFamily="18" charset="0"/>
              </a:rPr>
              <a:t>жақсы</a:t>
            </a:r>
            <a:r>
              <a:rPr lang="ru-RU" sz="1200" dirty="0">
                <a:solidFill>
                  <a:srgbClr val="212529"/>
                </a:solidFill>
                <a:effectLst/>
                <a:latin typeface="Times New Roman" panose="02020603050405020304" pitchFamily="18" charset="0"/>
                <a:ea typeface="Times New Roman" panose="02020603050405020304" pitchFamily="18" charset="0"/>
              </a:rPr>
              <a:t>. </a:t>
            </a:r>
            <a:endParaRPr lang="ru-RU" sz="1200" dirty="0"/>
          </a:p>
        </p:txBody>
      </p:sp>
      <p:sp>
        <p:nvSpPr>
          <p:cNvPr id="11" name="Овал 10">
            <a:extLst>
              <a:ext uri="{FF2B5EF4-FFF2-40B4-BE49-F238E27FC236}">
                <a16:creationId xmlns="" xmlns:a16="http://schemas.microsoft.com/office/drawing/2014/main" id="{90773F12-8F53-462E-A997-9E4AE12C06A0}"/>
              </a:ext>
            </a:extLst>
          </p:cNvPr>
          <p:cNvSpPr/>
          <p:nvPr/>
        </p:nvSpPr>
        <p:spPr>
          <a:xfrm>
            <a:off x="1224280" y="1234440"/>
            <a:ext cx="3657600" cy="1305560"/>
          </a:xfrm>
          <a:prstGeom prst="ellipse">
            <a:avLst/>
          </a:prstGeom>
        </p:spPr>
        <p:style>
          <a:lnRef idx="3">
            <a:schemeClr val="lt1"/>
          </a:lnRef>
          <a:fillRef idx="1">
            <a:schemeClr val="accent6"/>
          </a:fillRef>
          <a:effectRef idx="1">
            <a:schemeClr val="accent6"/>
          </a:effectRef>
          <a:fontRef idx="minor">
            <a:schemeClr val="lt1"/>
          </a:fontRef>
        </p:style>
        <p:txBody>
          <a:bodyPr rtlCol="0" anchor="ctr"/>
          <a:lstStyle/>
          <a:p>
            <a:pPr algn="ctr"/>
            <a:r>
              <a:rPr lang="ru-RU" sz="1200" b="1">
                <a:solidFill>
                  <a:srgbClr val="212529"/>
                </a:solidFill>
                <a:effectLst/>
                <a:latin typeface="Times New Roman" panose="02020603050405020304" pitchFamily="18" charset="0"/>
                <a:ea typeface="Times New Roman" panose="02020603050405020304" pitchFamily="18" charset="0"/>
              </a:rPr>
              <a:t>Қорғаушы </a:t>
            </a:r>
            <a:r>
              <a:rPr lang="ru-RU" sz="1200">
                <a:solidFill>
                  <a:srgbClr val="212529"/>
                </a:solidFill>
                <a:effectLst/>
                <a:latin typeface="Times New Roman" panose="02020603050405020304" pitchFamily="18" charset="0"/>
                <a:ea typeface="Times New Roman" panose="02020603050405020304" pitchFamily="18" charset="0"/>
              </a:rPr>
              <a:t>- әділ қазыға қарама-қарсы көрсеткіштермен сипатталады. </a:t>
            </a:r>
            <a:endParaRPr lang="ru-RU" sz="1200"/>
          </a:p>
        </p:txBody>
      </p:sp>
      <p:cxnSp>
        <p:nvCxnSpPr>
          <p:cNvPr id="13" name="Прямая со стрелкой 12">
            <a:extLst>
              <a:ext uri="{FF2B5EF4-FFF2-40B4-BE49-F238E27FC236}">
                <a16:creationId xmlns="" xmlns:a16="http://schemas.microsoft.com/office/drawing/2014/main" id="{67DA7935-6EC3-4E62-BDA6-3D74BCD1F319}"/>
              </a:ext>
            </a:extLst>
          </p:cNvPr>
          <p:cNvCxnSpPr>
            <a:cxnSpLocks/>
          </p:cNvCxnSpPr>
          <p:nvPr/>
        </p:nvCxnSpPr>
        <p:spPr>
          <a:xfrm flipV="1">
            <a:off x="7310120" y="2094545"/>
            <a:ext cx="538480" cy="66738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7" name="Прямая со стрелкой 16">
            <a:extLst>
              <a:ext uri="{FF2B5EF4-FFF2-40B4-BE49-F238E27FC236}">
                <a16:creationId xmlns="" xmlns:a16="http://schemas.microsoft.com/office/drawing/2014/main" id="{ED311817-A2A3-4732-829F-2EAAD95D8F43}"/>
              </a:ext>
            </a:extLst>
          </p:cNvPr>
          <p:cNvCxnSpPr>
            <a:cxnSpLocks/>
          </p:cNvCxnSpPr>
          <p:nvPr/>
        </p:nvCxnSpPr>
        <p:spPr>
          <a:xfrm flipV="1">
            <a:off x="7909560" y="3274059"/>
            <a:ext cx="635000" cy="4762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9" name="Прямая со стрелкой 18">
            <a:extLst>
              <a:ext uri="{FF2B5EF4-FFF2-40B4-BE49-F238E27FC236}">
                <a16:creationId xmlns="" xmlns:a16="http://schemas.microsoft.com/office/drawing/2014/main" id="{FEFB0361-B2EB-4D3B-91A9-1019A6F5951F}"/>
              </a:ext>
            </a:extLst>
          </p:cNvPr>
          <p:cNvCxnSpPr>
            <a:cxnSpLocks/>
          </p:cNvCxnSpPr>
          <p:nvPr/>
        </p:nvCxnSpPr>
        <p:spPr>
          <a:xfrm>
            <a:off x="7830820" y="4063048"/>
            <a:ext cx="713740" cy="26955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1" name="Прямая со стрелкой 20">
            <a:extLst>
              <a:ext uri="{FF2B5EF4-FFF2-40B4-BE49-F238E27FC236}">
                <a16:creationId xmlns="" xmlns:a16="http://schemas.microsoft.com/office/drawing/2014/main" id="{68C93478-7309-49B1-BCAF-577F9B69992F}"/>
              </a:ext>
            </a:extLst>
          </p:cNvPr>
          <p:cNvCxnSpPr>
            <a:cxnSpLocks/>
          </p:cNvCxnSpPr>
          <p:nvPr/>
        </p:nvCxnSpPr>
        <p:spPr>
          <a:xfrm>
            <a:off x="7209790" y="4331811"/>
            <a:ext cx="521970" cy="76596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4" name="Прямая со стрелкой 23">
            <a:extLst>
              <a:ext uri="{FF2B5EF4-FFF2-40B4-BE49-F238E27FC236}">
                <a16:creationId xmlns="" xmlns:a16="http://schemas.microsoft.com/office/drawing/2014/main" id="{CA92B1C7-D6A0-4CC1-B688-7FF3E4FC1EFE}"/>
              </a:ext>
            </a:extLst>
          </p:cNvPr>
          <p:cNvCxnSpPr>
            <a:cxnSpLocks/>
          </p:cNvCxnSpPr>
          <p:nvPr/>
        </p:nvCxnSpPr>
        <p:spPr>
          <a:xfrm flipH="1">
            <a:off x="4881880" y="4361179"/>
            <a:ext cx="481965" cy="81788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6" name="Прямая со стрелкой 25">
            <a:extLst>
              <a:ext uri="{FF2B5EF4-FFF2-40B4-BE49-F238E27FC236}">
                <a16:creationId xmlns="" xmlns:a16="http://schemas.microsoft.com/office/drawing/2014/main" id="{D3E10221-D25E-42FC-9E23-B6AEA1FB3080}"/>
              </a:ext>
            </a:extLst>
          </p:cNvPr>
          <p:cNvCxnSpPr>
            <a:cxnSpLocks/>
          </p:cNvCxnSpPr>
          <p:nvPr/>
        </p:nvCxnSpPr>
        <p:spPr>
          <a:xfrm flipH="1">
            <a:off x="3860800" y="3821113"/>
            <a:ext cx="832486" cy="49688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8" name="Прямая со стрелкой 27">
            <a:extLst>
              <a:ext uri="{FF2B5EF4-FFF2-40B4-BE49-F238E27FC236}">
                <a16:creationId xmlns="" xmlns:a16="http://schemas.microsoft.com/office/drawing/2014/main" id="{37A3FA80-0D50-412D-824D-B3C12B835D26}"/>
              </a:ext>
            </a:extLst>
          </p:cNvPr>
          <p:cNvCxnSpPr>
            <a:cxnSpLocks/>
          </p:cNvCxnSpPr>
          <p:nvPr/>
        </p:nvCxnSpPr>
        <p:spPr>
          <a:xfrm flipH="1" flipV="1">
            <a:off x="3706177" y="3359150"/>
            <a:ext cx="855663" cy="2238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0" name="Прямая со стрелкой 29">
            <a:extLst>
              <a:ext uri="{FF2B5EF4-FFF2-40B4-BE49-F238E27FC236}">
                <a16:creationId xmlns="" xmlns:a16="http://schemas.microsoft.com/office/drawing/2014/main" id="{73A068C8-648F-4B8B-8F3C-664F14FA3D70}"/>
              </a:ext>
            </a:extLst>
          </p:cNvPr>
          <p:cNvCxnSpPr>
            <a:cxnSpLocks/>
          </p:cNvCxnSpPr>
          <p:nvPr/>
        </p:nvCxnSpPr>
        <p:spPr>
          <a:xfrm flipH="1" flipV="1">
            <a:off x="4277043" y="2486265"/>
            <a:ext cx="668021" cy="45942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2" name="Прямая со стрелкой 31">
            <a:extLst>
              <a:ext uri="{FF2B5EF4-FFF2-40B4-BE49-F238E27FC236}">
                <a16:creationId xmlns="" xmlns:a16="http://schemas.microsoft.com/office/drawing/2014/main" id="{D033D5D0-2CA9-4E32-97FB-531AEF2D249B}"/>
              </a:ext>
            </a:extLst>
          </p:cNvPr>
          <p:cNvCxnSpPr>
            <a:cxnSpLocks/>
          </p:cNvCxnSpPr>
          <p:nvPr/>
        </p:nvCxnSpPr>
        <p:spPr>
          <a:xfrm flipV="1">
            <a:off x="6097593" y="1805463"/>
            <a:ext cx="13647" cy="8155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 xmlns:p14="http://schemas.microsoft.com/office/powerpoint/2010/main" val="30696496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 xmlns:a16="http://schemas.microsoft.com/office/drawing/2014/main" id="{276755DA-416A-4DB1-8397-1BA8195BC7B8}"/>
              </a:ext>
            </a:extLst>
          </p:cNvPr>
          <p:cNvSpPr txBox="1"/>
          <p:nvPr/>
        </p:nvSpPr>
        <p:spPr>
          <a:xfrm>
            <a:off x="3261360" y="297934"/>
            <a:ext cx="6096000" cy="307777"/>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wrap="square">
            <a:spAutoFit/>
          </a:bodyPr>
          <a:lstStyle/>
          <a:p>
            <a:pPr algn="ctr"/>
            <a:r>
              <a:rPr lang="ru-RU" sz="1400" b="1" dirty="0" err="1">
                <a:solidFill>
                  <a:srgbClr val="212529"/>
                </a:solidFill>
                <a:effectLst/>
                <a:latin typeface="Times New Roman" panose="02020603050405020304" pitchFamily="18" charset="0"/>
                <a:ea typeface="Times New Roman" panose="02020603050405020304" pitchFamily="18" charset="0"/>
              </a:rPr>
              <a:t>Сенсорлық</a:t>
            </a:r>
            <a:r>
              <a:rPr lang="ru-RU" sz="1400" b="1" dirty="0">
                <a:solidFill>
                  <a:srgbClr val="212529"/>
                </a:solidFill>
                <a:effectLst/>
                <a:latin typeface="Times New Roman" panose="02020603050405020304" pitchFamily="18" charset="0"/>
                <a:ea typeface="Times New Roman" panose="02020603050405020304" pitchFamily="18" charset="0"/>
              </a:rPr>
              <a:t> типология</a:t>
            </a:r>
            <a:endParaRPr lang="ru-RU" sz="1400" dirty="0">
              <a:effectLst/>
              <a:latin typeface="Times New Roman" panose="02020603050405020304" pitchFamily="18" charset="0"/>
              <a:ea typeface="Times New Roman" panose="02020603050405020304" pitchFamily="18" charset="0"/>
            </a:endParaRPr>
          </a:p>
        </p:txBody>
      </p:sp>
      <p:sp>
        <p:nvSpPr>
          <p:cNvPr id="4" name="Прямоугольник: скругленные углы 3">
            <a:extLst>
              <a:ext uri="{FF2B5EF4-FFF2-40B4-BE49-F238E27FC236}">
                <a16:creationId xmlns="" xmlns:a16="http://schemas.microsoft.com/office/drawing/2014/main" id="{8B0433F0-012D-452B-8FC3-E27300F4F920}"/>
              </a:ext>
            </a:extLst>
          </p:cNvPr>
          <p:cNvSpPr/>
          <p:nvPr/>
        </p:nvSpPr>
        <p:spPr>
          <a:xfrm>
            <a:off x="1107440" y="721360"/>
            <a:ext cx="10556240" cy="629920"/>
          </a:xfrm>
          <a:prstGeom prst="roundRect">
            <a:avLst/>
          </a:prstGeom>
        </p:spPr>
        <p:style>
          <a:lnRef idx="3">
            <a:schemeClr val="lt1"/>
          </a:lnRef>
          <a:fillRef idx="1">
            <a:schemeClr val="accent2"/>
          </a:fillRef>
          <a:effectRef idx="1">
            <a:schemeClr val="accent2"/>
          </a:effectRef>
          <a:fontRef idx="minor">
            <a:schemeClr val="lt1"/>
          </a:fontRef>
        </p:style>
        <p:txBody>
          <a:bodyPr rtlCol="0" anchor="ctr"/>
          <a:lstStyle/>
          <a:p>
            <a:pPr algn="just"/>
            <a:r>
              <a:rPr lang="ru-RU" sz="1400" dirty="0">
                <a:solidFill>
                  <a:srgbClr val="212529"/>
                </a:solidFill>
                <a:effectLst/>
                <a:latin typeface="Times New Roman" panose="02020603050405020304" pitchFamily="18" charset="0"/>
                <a:ea typeface="Times New Roman" panose="02020603050405020304" pitchFamily="18" charset="0"/>
              </a:rPr>
              <a:t>        </a:t>
            </a:r>
            <a:r>
              <a:rPr lang="ru-RU" sz="1400" dirty="0" err="1">
                <a:solidFill>
                  <a:srgbClr val="212529"/>
                </a:solidFill>
                <a:effectLst/>
                <a:latin typeface="Times New Roman" panose="02020603050405020304" pitchFamily="18" charset="0"/>
                <a:ea typeface="Times New Roman" panose="02020603050405020304" pitchFamily="18" charset="0"/>
              </a:rPr>
              <a:t>К.Юнг</a:t>
            </a:r>
            <a:r>
              <a:rPr lang="ru-RU" sz="1400" dirty="0">
                <a:solidFill>
                  <a:srgbClr val="212529"/>
                </a:solidFill>
                <a:effectLst/>
                <a:latin typeface="Times New Roman" panose="02020603050405020304" pitchFamily="18" charset="0"/>
                <a:ea typeface="Times New Roman" panose="02020603050405020304" pitchFamily="18" charset="0"/>
              </a:rPr>
              <a:t> </a:t>
            </a:r>
            <a:r>
              <a:rPr lang="ru-RU" sz="1400" dirty="0" err="1">
                <a:solidFill>
                  <a:srgbClr val="212529"/>
                </a:solidFill>
                <a:effectLst/>
                <a:latin typeface="Times New Roman" panose="02020603050405020304" pitchFamily="18" charset="0"/>
                <a:ea typeface="Times New Roman" panose="02020603050405020304" pitchFamily="18" charset="0"/>
              </a:rPr>
              <a:t>тұжырымдамасы</a:t>
            </a:r>
            <a:r>
              <a:rPr lang="ru-RU" sz="1400" dirty="0">
                <a:solidFill>
                  <a:srgbClr val="212529"/>
                </a:solidFill>
                <a:effectLst/>
                <a:latin typeface="Times New Roman" panose="02020603050405020304" pitchFamily="18" charset="0"/>
                <a:ea typeface="Times New Roman" panose="02020603050405020304" pitchFamily="18" charset="0"/>
              </a:rPr>
              <a:t> </a:t>
            </a:r>
            <a:r>
              <a:rPr lang="ru-RU" sz="1400" dirty="0" err="1">
                <a:solidFill>
                  <a:srgbClr val="212529"/>
                </a:solidFill>
                <a:effectLst/>
                <a:latin typeface="Times New Roman" panose="02020603050405020304" pitchFamily="18" charset="0"/>
                <a:ea typeface="Times New Roman" panose="02020603050405020304" pitchFamily="18" charset="0"/>
              </a:rPr>
              <a:t>бойынша</a:t>
            </a:r>
            <a:r>
              <a:rPr lang="ru-RU" sz="1400" dirty="0">
                <a:solidFill>
                  <a:srgbClr val="212529"/>
                </a:solidFill>
                <a:effectLst/>
                <a:latin typeface="Times New Roman" panose="02020603050405020304" pitchFamily="18" charset="0"/>
                <a:ea typeface="Times New Roman" panose="02020603050405020304" pitchFamily="18" charset="0"/>
              </a:rPr>
              <a:t> </a:t>
            </a:r>
            <a:r>
              <a:rPr lang="ru-RU" sz="1400" dirty="0" err="1">
                <a:solidFill>
                  <a:srgbClr val="212529"/>
                </a:solidFill>
                <a:effectLst/>
                <a:latin typeface="Times New Roman" panose="02020603050405020304" pitchFamily="18" charset="0"/>
                <a:ea typeface="Times New Roman" panose="02020603050405020304" pitchFamily="18" charset="0"/>
              </a:rPr>
              <a:t>адамдардың</a:t>
            </a:r>
            <a:r>
              <a:rPr lang="ru-RU" sz="1400" dirty="0">
                <a:solidFill>
                  <a:srgbClr val="212529"/>
                </a:solidFill>
                <a:effectLst/>
                <a:latin typeface="Times New Roman" panose="02020603050405020304" pitchFamily="18" charset="0"/>
                <a:ea typeface="Times New Roman" panose="02020603050405020304" pitchFamily="18" charset="0"/>
              </a:rPr>
              <a:t> </a:t>
            </a:r>
            <a:r>
              <a:rPr lang="ru-RU" sz="1400" dirty="0" err="1">
                <a:solidFill>
                  <a:srgbClr val="212529"/>
                </a:solidFill>
                <a:effectLst/>
                <a:latin typeface="Times New Roman" panose="02020603050405020304" pitchFamily="18" charset="0"/>
                <a:ea typeface="Times New Roman" panose="02020603050405020304" pitchFamily="18" charset="0"/>
              </a:rPr>
              <a:t>әлеуметтік</a:t>
            </a:r>
            <a:r>
              <a:rPr lang="ru-RU" sz="1400" dirty="0">
                <a:solidFill>
                  <a:srgbClr val="212529"/>
                </a:solidFill>
                <a:effectLst/>
                <a:latin typeface="Times New Roman" panose="02020603050405020304" pitchFamily="18" charset="0"/>
                <a:ea typeface="Times New Roman" panose="02020603050405020304" pitchFamily="18" charset="0"/>
              </a:rPr>
              <a:t> </a:t>
            </a:r>
            <a:r>
              <a:rPr lang="ru-RU" sz="1400" dirty="0" err="1">
                <a:solidFill>
                  <a:srgbClr val="212529"/>
                </a:solidFill>
                <a:effectLst/>
                <a:latin typeface="Times New Roman" panose="02020603050405020304" pitchFamily="18" charset="0"/>
                <a:ea typeface="Times New Roman" panose="02020603050405020304" pitchFamily="18" charset="0"/>
              </a:rPr>
              <a:t>ортадағы</a:t>
            </a:r>
            <a:r>
              <a:rPr lang="ru-RU" sz="1400" dirty="0">
                <a:solidFill>
                  <a:srgbClr val="212529"/>
                </a:solidFill>
                <a:effectLst/>
                <a:latin typeface="Times New Roman" panose="02020603050405020304" pitchFamily="18" charset="0"/>
                <a:ea typeface="Times New Roman" panose="02020603050405020304" pitchFamily="18" charset="0"/>
              </a:rPr>
              <a:t> </a:t>
            </a:r>
            <a:r>
              <a:rPr lang="ru-RU" sz="1400" dirty="0" err="1">
                <a:solidFill>
                  <a:srgbClr val="212529"/>
                </a:solidFill>
                <a:effectLst/>
                <a:latin typeface="Times New Roman" panose="02020603050405020304" pitchFamily="18" charset="0"/>
                <a:ea typeface="Times New Roman" panose="02020603050405020304" pitchFamily="18" charset="0"/>
              </a:rPr>
              <a:t>мінез-құлық</a:t>
            </a:r>
            <a:r>
              <a:rPr lang="ru-RU" sz="1400" dirty="0">
                <a:solidFill>
                  <a:srgbClr val="212529"/>
                </a:solidFill>
                <a:effectLst/>
                <a:latin typeface="Times New Roman" panose="02020603050405020304" pitchFamily="18" charset="0"/>
                <a:ea typeface="Times New Roman" panose="02020603050405020304" pitchFamily="18" charset="0"/>
              </a:rPr>
              <a:t> </a:t>
            </a:r>
            <a:r>
              <a:rPr lang="ru-RU" sz="1400" dirty="0" err="1">
                <a:solidFill>
                  <a:srgbClr val="212529"/>
                </a:solidFill>
                <a:effectLst/>
                <a:latin typeface="Times New Roman" panose="02020603050405020304" pitchFamily="18" charset="0"/>
                <a:ea typeface="Times New Roman" panose="02020603050405020304" pitchFamily="18" charset="0"/>
              </a:rPr>
              <a:t>ерекшеліктері</a:t>
            </a:r>
            <a:r>
              <a:rPr lang="ru-RU" sz="1400" dirty="0">
                <a:solidFill>
                  <a:srgbClr val="212529"/>
                </a:solidFill>
                <a:effectLst/>
                <a:latin typeface="Times New Roman" panose="02020603050405020304" pitchFamily="18" charset="0"/>
                <a:ea typeface="Times New Roman" panose="02020603050405020304" pitchFamily="18" charset="0"/>
              </a:rPr>
              <a:t> </a:t>
            </a:r>
            <a:r>
              <a:rPr lang="ru-RU" sz="1400" dirty="0" err="1">
                <a:solidFill>
                  <a:srgbClr val="212529"/>
                </a:solidFill>
                <a:effectLst/>
                <a:latin typeface="Times New Roman" panose="02020603050405020304" pitchFamily="18" charset="0"/>
                <a:ea typeface="Times New Roman" panose="02020603050405020304" pitchFamily="18" charset="0"/>
              </a:rPr>
              <a:t>ерте</a:t>
            </a:r>
            <a:r>
              <a:rPr lang="ru-RU" sz="1400" dirty="0">
                <a:solidFill>
                  <a:srgbClr val="212529"/>
                </a:solidFill>
                <a:effectLst/>
                <a:latin typeface="Times New Roman" panose="02020603050405020304" pitchFamily="18" charset="0"/>
                <a:ea typeface="Times New Roman" panose="02020603050405020304" pitchFamily="18" charset="0"/>
              </a:rPr>
              <a:t> </a:t>
            </a:r>
            <a:r>
              <a:rPr lang="ru-RU" sz="1400" dirty="0" err="1">
                <a:solidFill>
                  <a:srgbClr val="212529"/>
                </a:solidFill>
                <a:effectLst/>
                <a:latin typeface="Times New Roman" panose="02020603050405020304" pitchFamily="18" charset="0"/>
                <a:ea typeface="Times New Roman" panose="02020603050405020304" pitchFamily="18" charset="0"/>
              </a:rPr>
              <a:t>қалыптасатын</a:t>
            </a:r>
            <a:r>
              <a:rPr lang="ru-RU" sz="1400" dirty="0">
                <a:solidFill>
                  <a:srgbClr val="212529"/>
                </a:solidFill>
                <a:effectLst/>
                <a:latin typeface="Times New Roman" panose="02020603050405020304" pitchFamily="18" charset="0"/>
                <a:ea typeface="Times New Roman" panose="02020603050405020304" pitchFamily="18" charset="0"/>
              </a:rPr>
              <a:t> </a:t>
            </a:r>
            <a:r>
              <a:rPr lang="ru-RU" sz="1400" dirty="0" err="1">
                <a:solidFill>
                  <a:srgbClr val="212529"/>
                </a:solidFill>
                <a:effectLst/>
                <a:latin typeface="Times New Roman" panose="02020603050405020304" pitchFamily="18" charset="0"/>
                <a:ea typeface="Times New Roman" panose="02020603050405020304" pitchFamily="18" charset="0"/>
              </a:rPr>
              <a:t>жоғары</a:t>
            </a:r>
            <a:r>
              <a:rPr lang="ru-RU" sz="1400" dirty="0">
                <a:solidFill>
                  <a:srgbClr val="212529"/>
                </a:solidFill>
                <a:effectLst/>
                <a:latin typeface="Times New Roman" panose="02020603050405020304" pitchFamily="18" charset="0"/>
                <a:ea typeface="Times New Roman" panose="02020603050405020304" pitchFamily="18" charset="0"/>
              </a:rPr>
              <a:t> </a:t>
            </a:r>
            <a:r>
              <a:rPr lang="ru-RU" sz="1400" dirty="0" err="1">
                <a:solidFill>
                  <a:srgbClr val="212529"/>
                </a:solidFill>
                <a:effectLst/>
                <a:latin typeface="Times New Roman" panose="02020603050405020304" pitchFamily="18" charset="0"/>
                <a:ea typeface="Times New Roman" panose="02020603050405020304" pitchFamily="18" charset="0"/>
              </a:rPr>
              <a:t>бағалап</a:t>
            </a:r>
            <a:r>
              <a:rPr lang="ru-RU" sz="1400" dirty="0">
                <a:solidFill>
                  <a:srgbClr val="212529"/>
                </a:solidFill>
                <a:effectLst/>
                <a:latin typeface="Times New Roman" panose="02020603050405020304" pitchFamily="18" charset="0"/>
                <a:ea typeface="Times New Roman" panose="02020603050405020304" pitchFamily="18" charset="0"/>
              </a:rPr>
              <a:t>, </a:t>
            </a:r>
            <a:r>
              <a:rPr lang="ru-RU" sz="1400" dirty="0" err="1">
                <a:solidFill>
                  <a:srgbClr val="212529"/>
                </a:solidFill>
                <a:effectLst/>
                <a:latin typeface="Times New Roman" panose="02020603050405020304" pitchFamily="18" charset="0"/>
                <a:ea typeface="Times New Roman" panose="02020603050405020304" pitchFamily="18" charset="0"/>
              </a:rPr>
              <a:t>басшылыққа</a:t>
            </a:r>
            <a:r>
              <a:rPr lang="ru-RU" sz="1400" dirty="0">
                <a:solidFill>
                  <a:srgbClr val="212529"/>
                </a:solidFill>
                <a:effectLst/>
                <a:latin typeface="Times New Roman" panose="02020603050405020304" pitchFamily="18" charset="0"/>
                <a:ea typeface="Times New Roman" panose="02020603050405020304" pitchFamily="18" charset="0"/>
              </a:rPr>
              <a:t> </a:t>
            </a:r>
            <a:r>
              <a:rPr lang="ru-RU" sz="1400" dirty="0" err="1">
                <a:solidFill>
                  <a:srgbClr val="212529"/>
                </a:solidFill>
                <a:effectLst/>
                <a:latin typeface="Times New Roman" panose="02020603050405020304" pitchFamily="18" charset="0"/>
                <a:ea typeface="Times New Roman" panose="02020603050405020304" pitchFamily="18" charset="0"/>
              </a:rPr>
              <a:t>алатын</a:t>
            </a:r>
            <a:r>
              <a:rPr lang="ru-RU" sz="1400" dirty="0">
                <a:solidFill>
                  <a:srgbClr val="212529"/>
                </a:solidFill>
                <a:effectLst/>
                <a:latin typeface="Times New Roman" panose="02020603050405020304" pitchFamily="18" charset="0"/>
                <a:ea typeface="Times New Roman" panose="02020603050405020304" pitchFamily="18" charset="0"/>
              </a:rPr>
              <a:t>, </a:t>
            </a:r>
            <a:r>
              <a:rPr lang="ru-RU" sz="1400" dirty="0" err="1">
                <a:solidFill>
                  <a:srgbClr val="212529"/>
                </a:solidFill>
                <a:effectLst/>
                <a:latin typeface="Times New Roman" panose="02020603050405020304" pitchFamily="18" charset="0"/>
                <a:ea typeface="Times New Roman" panose="02020603050405020304" pitchFamily="18" charset="0"/>
              </a:rPr>
              <a:t>жақсы</a:t>
            </a:r>
            <a:r>
              <a:rPr lang="ru-RU" sz="1400" dirty="0">
                <a:solidFill>
                  <a:srgbClr val="212529"/>
                </a:solidFill>
                <a:effectLst/>
                <a:latin typeface="Times New Roman" panose="02020603050405020304" pitchFamily="18" charset="0"/>
                <a:ea typeface="Times New Roman" panose="02020603050405020304" pitchFamily="18" charset="0"/>
              </a:rPr>
              <a:t> </a:t>
            </a:r>
            <a:r>
              <a:rPr lang="ru-RU" sz="1400" dirty="0" err="1">
                <a:solidFill>
                  <a:srgbClr val="212529"/>
                </a:solidFill>
                <a:effectLst/>
                <a:latin typeface="Times New Roman" panose="02020603050405020304" pitchFamily="18" charset="0"/>
                <a:ea typeface="Times New Roman" panose="02020603050405020304" pitchFamily="18" charset="0"/>
              </a:rPr>
              <a:t>көретін</a:t>
            </a:r>
            <a:r>
              <a:rPr lang="ru-RU" sz="1400" dirty="0">
                <a:solidFill>
                  <a:srgbClr val="212529"/>
                </a:solidFill>
                <a:effectLst/>
                <a:latin typeface="Times New Roman" panose="02020603050405020304" pitchFamily="18" charset="0"/>
                <a:ea typeface="Times New Roman" panose="02020603050405020304" pitchFamily="18" charset="0"/>
              </a:rPr>
              <a:t> </a:t>
            </a:r>
            <a:r>
              <a:rPr lang="ru-RU" sz="1400" dirty="0" err="1">
                <a:solidFill>
                  <a:srgbClr val="212529"/>
                </a:solidFill>
                <a:effectLst/>
                <a:latin typeface="Times New Roman" panose="02020603050405020304" pitchFamily="18" charset="0"/>
                <a:ea typeface="Times New Roman" panose="02020603050405020304" pitchFamily="18" charset="0"/>
              </a:rPr>
              <a:t>құндылықтары</a:t>
            </a:r>
            <a:r>
              <a:rPr lang="ru-RU" sz="1400" dirty="0">
                <a:solidFill>
                  <a:srgbClr val="212529"/>
                </a:solidFill>
                <a:effectLst/>
                <a:latin typeface="Times New Roman" panose="02020603050405020304" pitchFamily="18" charset="0"/>
                <a:ea typeface="Times New Roman" panose="02020603050405020304" pitchFamily="18" charset="0"/>
              </a:rPr>
              <a:t>. </a:t>
            </a:r>
            <a:r>
              <a:rPr lang="ru-RU" sz="1400" dirty="0" err="1">
                <a:solidFill>
                  <a:srgbClr val="212529"/>
                </a:solidFill>
                <a:effectLst/>
                <a:latin typeface="Times New Roman" panose="02020603050405020304" pitchFamily="18" charset="0"/>
                <a:ea typeface="Times New Roman" panose="02020603050405020304" pitchFamily="18" charset="0"/>
              </a:rPr>
              <a:t>Оның</a:t>
            </a:r>
            <a:r>
              <a:rPr lang="ru-RU" sz="1400" dirty="0">
                <a:solidFill>
                  <a:srgbClr val="212529"/>
                </a:solidFill>
                <a:effectLst/>
                <a:latin typeface="Times New Roman" panose="02020603050405020304" pitchFamily="18" charset="0"/>
                <a:ea typeface="Times New Roman" panose="02020603050405020304" pitchFamily="18" charset="0"/>
              </a:rPr>
              <a:t> </a:t>
            </a:r>
            <a:r>
              <a:rPr lang="ru-RU" sz="1400" dirty="0" err="1">
                <a:solidFill>
                  <a:srgbClr val="212529"/>
                </a:solidFill>
                <a:effectLst/>
                <a:latin typeface="Times New Roman" panose="02020603050405020304" pitchFamily="18" charset="0"/>
                <a:ea typeface="Times New Roman" panose="02020603050405020304" pitchFamily="18" charset="0"/>
              </a:rPr>
              <a:t>төрт</a:t>
            </a:r>
            <a:r>
              <a:rPr lang="ru-RU" sz="1400" dirty="0">
                <a:solidFill>
                  <a:srgbClr val="212529"/>
                </a:solidFill>
                <a:effectLst/>
                <a:latin typeface="Times New Roman" panose="02020603050405020304" pitchFamily="18" charset="0"/>
                <a:ea typeface="Times New Roman" panose="02020603050405020304" pitchFamily="18" charset="0"/>
              </a:rPr>
              <a:t> </a:t>
            </a:r>
            <a:r>
              <a:rPr lang="ru-RU" sz="1400" dirty="0" err="1">
                <a:solidFill>
                  <a:srgbClr val="212529"/>
                </a:solidFill>
                <a:effectLst/>
                <a:latin typeface="Times New Roman" panose="02020603050405020304" pitchFamily="18" charset="0"/>
                <a:ea typeface="Times New Roman" panose="02020603050405020304" pitchFamily="18" charset="0"/>
              </a:rPr>
              <a:t>негізгі</a:t>
            </a:r>
            <a:r>
              <a:rPr lang="ru-RU" sz="1400" dirty="0">
                <a:solidFill>
                  <a:srgbClr val="212529"/>
                </a:solidFill>
                <a:effectLst/>
                <a:latin typeface="Times New Roman" panose="02020603050405020304" pitchFamily="18" charset="0"/>
                <a:ea typeface="Times New Roman" panose="02020603050405020304" pitchFamily="18" charset="0"/>
              </a:rPr>
              <a:t> </a:t>
            </a:r>
            <a:r>
              <a:rPr lang="ru-RU" sz="1400" dirty="0" err="1">
                <a:solidFill>
                  <a:srgbClr val="212529"/>
                </a:solidFill>
                <a:effectLst/>
                <a:latin typeface="Times New Roman" panose="02020603050405020304" pitchFamily="18" charset="0"/>
                <a:ea typeface="Times New Roman" panose="02020603050405020304" pitchFamily="18" charset="0"/>
              </a:rPr>
              <a:t>түрі</a:t>
            </a:r>
            <a:r>
              <a:rPr lang="ru-RU" sz="1400" dirty="0">
                <a:solidFill>
                  <a:srgbClr val="212529"/>
                </a:solidFill>
                <a:effectLst/>
                <a:latin typeface="Times New Roman" panose="02020603050405020304" pitchFamily="18" charset="0"/>
                <a:ea typeface="Times New Roman" panose="02020603050405020304" pitchFamily="18" charset="0"/>
              </a:rPr>
              <a:t> бар.</a:t>
            </a:r>
            <a:endParaRPr lang="ru-RU" sz="1400" dirty="0">
              <a:effectLst/>
              <a:latin typeface="Times New Roman" panose="02020603050405020304" pitchFamily="18" charset="0"/>
              <a:ea typeface="Times New Roman" panose="02020603050405020304" pitchFamily="18" charset="0"/>
            </a:endParaRPr>
          </a:p>
        </p:txBody>
      </p:sp>
      <p:sp>
        <p:nvSpPr>
          <p:cNvPr id="5" name="Прямоугольник: скругленные углы 4">
            <a:extLst>
              <a:ext uri="{FF2B5EF4-FFF2-40B4-BE49-F238E27FC236}">
                <a16:creationId xmlns="" xmlns:a16="http://schemas.microsoft.com/office/drawing/2014/main" id="{6D060447-5B74-4FD9-9B7C-F984E2753E79}"/>
              </a:ext>
            </a:extLst>
          </p:cNvPr>
          <p:cNvSpPr/>
          <p:nvPr/>
        </p:nvSpPr>
        <p:spPr>
          <a:xfrm>
            <a:off x="264160" y="1466929"/>
            <a:ext cx="2865120" cy="1774111"/>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just"/>
            <a:r>
              <a:rPr lang="ru-RU" sz="1400" dirty="0" err="1">
                <a:solidFill>
                  <a:srgbClr val="212529"/>
                </a:solidFill>
                <a:effectLst/>
                <a:latin typeface="Times New Roman" panose="02020603050405020304" pitchFamily="18" charset="0"/>
                <a:ea typeface="Times New Roman" panose="02020603050405020304" pitchFamily="18" charset="0"/>
              </a:rPr>
              <a:t>біріншісі</a:t>
            </a:r>
            <a:r>
              <a:rPr lang="ru-RU" sz="1400" dirty="0">
                <a:solidFill>
                  <a:srgbClr val="212529"/>
                </a:solidFill>
                <a:effectLst/>
                <a:latin typeface="Times New Roman" panose="02020603050405020304" pitchFamily="18" charset="0"/>
                <a:ea typeface="Times New Roman" panose="02020603050405020304" pitchFamily="18" charset="0"/>
              </a:rPr>
              <a:t> – </a:t>
            </a:r>
            <a:r>
              <a:rPr lang="ru-RU" sz="1400" dirty="0" err="1">
                <a:solidFill>
                  <a:srgbClr val="212529"/>
                </a:solidFill>
                <a:effectLst/>
                <a:latin typeface="Times New Roman" panose="02020603050405020304" pitchFamily="18" charset="0"/>
                <a:ea typeface="Times New Roman" panose="02020603050405020304" pitchFamily="18" charset="0"/>
              </a:rPr>
              <a:t>адамға</a:t>
            </a:r>
            <a:r>
              <a:rPr lang="ru-RU" sz="1400" dirty="0">
                <a:solidFill>
                  <a:srgbClr val="212529"/>
                </a:solidFill>
                <a:effectLst/>
                <a:latin typeface="Times New Roman" panose="02020603050405020304" pitchFamily="18" charset="0"/>
                <a:ea typeface="Times New Roman" panose="02020603050405020304" pitchFamily="18" charset="0"/>
              </a:rPr>
              <a:t> </a:t>
            </a:r>
            <a:r>
              <a:rPr lang="ru-RU" sz="1400" dirty="0" err="1">
                <a:solidFill>
                  <a:srgbClr val="212529"/>
                </a:solidFill>
                <a:effectLst/>
                <a:latin typeface="Times New Roman" panose="02020603050405020304" pitchFamily="18" charset="0"/>
                <a:ea typeface="Times New Roman" panose="02020603050405020304" pitchFamily="18" charset="0"/>
              </a:rPr>
              <a:t>қуат</a:t>
            </a:r>
            <a:r>
              <a:rPr lang="ru-RU" sz="1400" dirty="0">
                <a:solidFill>
                  <a:srgbClr val="212529"/>
                </a:solidFill>
                <a:effectLst/>
                <a:latin typeface="Times New Roman" panose="02020603050405020304" pitchFamily="18" charset="0"/>
                <a:ea typeface="Times New Roman" panose="02020603050405020304" pitchFamily="18" charset="0"/>
              </a:rPr>
              <a:t> </a:t>
            </a:r>
            <a:r>
              <a:rPr lang="ru-RU" sz="1400" dirty="0" err="1">
                <a:solidFill>
                  <a:srgbClr val="212529"/>
                </a:solidFill>
                <a:effectLst/>
                <a:latin typeface="Times New Roman" panose="02020603050405020304" pitchFamily="18" charset="0"/>
                <a:ea typeface="Times New Roman" panose="02020603050405020304" pitchFamily="18" charset="0"/>
              </a:rPr>
              <a:t>беретін</a:t>
            </a:r>
            <a:r>
              <a:rPr lang="ru-RU" sz="1400" dirty="0">
                <a:solidFill>
                  <a:srgbClr val="212529"/>
                </a:solidFill>
                <a:effectLst/>
                <a:latin typeface="Times New Roman" panose="02020603050405020304" pitchFamily="18" charset="0"/>
                <a:ea typeface="Times New Roman" panose="02020603050405020304" pitchFamily="18" charset="0"/>
              </a:rPr>
              <a:t> энергия </a:t>
            </a:r>
            <a:r>
              <a:rPr lang="ru-RU" sz="1400" dirty="0" err="1">
                <a:solidFill>
                  <a:srgbClr val="212529"/>
                </a:solidFill>
                <a:effectLst/>
                <a:latin typeface="Times New Roman" panose="02020603050405020304" pitchFamily="18" charset="0"/>
                <a:ea typeface="Times New Roman" panose="02020603050405020304" pitchFamily="18" charset="0"/>
              </a:rPr>
              <a:t>көзі</a:t>
            </a:r>
            <a:r>
              <a:rPr lang="ru-RU" sz="1400" dirty="0">
                <a:solidFill>
                  <a:srgbClr val="212529"/>
                </a:solidFill>
                <a:effectLst/>
                <a:latin typeface="Times New Roman" panose="02020603050405020304" pitchFamily="18" charset="0"/>
                <a:ea typeface="Times New Roman" panose="02020603050405020304" pitchFamily="18" charset="0"/>
              </a:rPr>
              <a:t> – </a:t>
            </a:r>
            <a:r>
              <a:rPr lang="ru-RU" sz="1200" dirty="0" err="1">
                <a:solidFill>
                  <a:srgbClr val="212529"/>
                </a:solidFill>
                <a:effectLst/>
                <a:latin typeface="Times New Roman" panose="02020603050405020304" pitchFamily="18" charset="0"/>
                <a:ea typeface="Times New Roman" panose="02020603050405020304" pitchFamily="18" charset="0"/>
              </a:rPr>
              <a:t>экстраверттер</a:t>
            </a:r>
            <a:r>
              <a:rPr lang="ru-RU" sz="1400" dirty="0">
                <a:solidFill>
                  <a:srgbClr val="212529"/>
                </a:solidFill>
                <a:effectLst/>
                <a:latin typeface="Times New Roman" panose="02020603050405020304" pitchFamily="18" charset="0"/>
                <a:ea typeface="Times New Roman" panose="02020603050405020304" pitchFamily="18" charset="0"/>
              </a:rPr>
              <a:t> </a:t>
            </a:r>
            <a:r>
              <a:rPr lang="ru-RU" sz="1400" dirty="0" err="1">
                <a:solidFill>
                  <a:srgbClr val="212529"/>
                </a:solidFill>
                <a:effectLst/>
                <a:latin typeface="Times New Roman" panose="02020603050405020304" pitchFamily="18" charset="0"/>
                <a:ea typeface="Times New Roman" panose="02020603050405020304" pitchFamily="18" charset="0"/>
              </a:rPr>
              <a:t>үшін</a:t>
            </a:r>
            <a:r>
              <a:rPr lang="ru-RU" sz="1400" dirty="0">
                <a:solidFill>
                  <a:srgbClr val="212529"/>
                </a:solidFill>
                <a:effectLst/>
                <a:latin typeface="Times New Roman" panose="02020603050405020304" pitchFamily="18" charset="0"/>
                <a:ea typeface="Times New Roman" panose="02020603050405020304" pitchFamily="18" charset="0"/>
              </a:rPr>
              <a:t> </a:t>
            </a:r>
            <a:r>
              <a:rPr lang="ru-RU" sz="1400" dirty="0" err="1">
                <a:solidFill>
                  <a:srgbClr val="212529"/>
                </a:solidFill>
                <a:effectLst/>
                <a:latin typeface="Times New Roman" panose="02020603050405020304" pitchFamily="18" charset="0"/>
                <a:ea typeface="Times New Roman" panose="02020603050405020304" pitchFamily="18" charset="0"/>
              </a:rPr>
              <a:t>ол</a:t>
            </a:r>
            <a:r>
              <a:rPr lang="ru-RU" sz="1400" dirty="0">
                <a:solidFill>
                  <a:srgbClr val="212529"/>
                </a:solidFill>
                <a:effectLst/>
                <a:latin typeface="Times New Roman" panose="02020603050405020304" pitchFamily="18" charset="0"/>
                <a:ea typeface="Times New Roman" panose="02020603050405020304" pitchFamily="18" charset="0"/>
              </a:rPr>
              <a:t> </a:t>
            </a:r>
            <a:r>
              <a:rPr lang="ru-RU" sz="1400" dirty="0" err="1">
                <a:solidFill>
                  <a:srgbClr val="212529"/>
                </a:solidFill>
                <a:effectLst/>
                <a:latin typeface="Times New Roman" panose="02020603050405020304" pitchFamily="18" charset="0"/>
                <a:ea typeface="Times New Roman" panose="02020603050405020304" pitchFamily="18" charset="0"/>
              </a:rPr>
              <a:t>сыртқы</a:t>
            </a:r>
            <a:r>
              <a:rPr lang="ru-RU" sz="1400" dirty="0">
                <a:solidFill>
                  <a:srgbClr val="212529"/>
                </a:solidFill>
                <a:effectLst/>
                <a:latin typeface="Times New Roman" panose="02020603050405020304" pitchFamily="18" charset="0"/>
                <a:ea typeface="Times New Roman" panose="02020603050405020304" pitchFamily="18" charset="0"/>
              </a:rPr>
              <a:t> орта, ал </a:t>
            </a:r>
            <a:r>
              <a:rPr lang="ru-RU" sz="1400" dirty="0" err="1">
                <a:solidFill>
                  <a:srgbClr val="212529"/>
                </a:solidFill>
                <a:effectLst/>
                <a:latin typeface="Times New Roman" panose="02020603050405020304" pitchFamily="18" charset="0"/>
                <a:ea typeface="Times New Roman" panose="02020603050405020304" pitchFamily="18" charset="0"/>
              </a:rPr>
              <a:t>интроветтер</a:t>
            </a:r>
            <a:r>
              <a:rPr lang="ru-RU" sz="1400" dirty="0">
                <a:solidFill>
                  <a:srgbClr val="212529"/>
                </a:solidFill>
                <a:effectLst/>
                <a:latin typeface="Times New Roman" panose="02020603050405020304" pitchFamily="18" charset="0"/>
                <a:ea typeface="Times New Roman" panose="02020603050405020304" pitchFamily="18" charset="0"/>
              </a:rPr>
              <a:t> </a:t>
            </a:r>
            <a:r>
              <a:rPr lang="ru-RU" sz="1400" dirty="0" err="1">
                <a:solidFill>
                  <a:srgbClr val="212529"/>
                </a:solidFill>
                <a:effectLst/>
                <a:latin typeface="Times New Roman" panose="02020603050405020304" pitchFamily="18" charset="0"/>
                <a:ea typeface="Times New Roman" panose="02020603050405020304" pitchFamily="18" charset="0"/>
              </a:rPr>
              <a:t>үшін</a:t>
            </a:r>
            <a:r>
              <a:rPr lang="ru-RU" sz="1400" dirty="0">
                <a:solidFill>
                  <a:srgbClr val="212529"/>
                </a:solidFill>
                <a:effectLst/>
                <a:latin typeface="Times New Roman" panose="02020603050405020304" pitchFamily="18" charset="0"/>
                <a:ea typeface="Times New Roman" panose="02020603050405020304" pitchFamily="18" charset="0"/>
              </a:rPr>
              <a:t> </a:t>
            </a:r>
            <a:r>
              <a:rPr lang="ru-RU" sz="1400" dirty="0" err="1">
                <a:solidFill>
                  <a:srgbClr val="212529"/>
                </a:solidFill>
                <a:effectLst/>
                <a:latin typeface="Times New Roman" panose="02020603050405020304" pitchFamily="18" charset="0"/>
                <a:ea typeface="Times New Roman" panose="02020603050405020304" pitchFamily="18" charset="0"/>
              </a:rPr>
              <a:t>өзінің</a:t>
            </a:r>
            <a:r>
              <a:rPr lang="ru-RU" sz="1400" dirty="0">
                <a:solidFill>
                  <a:srgbClr val="212529"/>
                </a:solidFill>
                <a:effectLst/>
                <a:latin typeface="Times New Roman" panose="02020603050405020304" pitchFamily="18" charset="0"/>
                <a:ea typeface="Times New Roman" panose="02020603050405020304" pitchFamily="18" charset="0"/>
              </a:rPr>
              <a:t> </a:t>
            </a:r>
            <a:r>
              <a:rPr lang="ru-RU" sz="1400" dirty="0" err="1">
                <a:solidFill>
                  <a:srgbClr val="212529"/>
                </a:solidFill>
                <a:effectLst/>
                <a:latin typeface="Times New Roman" panose="02020603050405020304" pitchFamily="18" charset="0"/>
                <a:ea typeface="Times New Roman" panose="02020603050405020304" pitchFamily="18" charset="0"/>
              </a:rPr>
              <a:t>ішкі</a:t>
            </a:r>
            <a:r>
              <a:rPr lang="ru-RU" sz="1400" dirty="0">
                <a:solidFill>
                  <a:srgbClr val="212529"/>
                </a:solidFill>
                <a:effectLst/>
                <a:latin typeface="Times New Roman" panose="02020603050405020304" pitchFamily="18" charset="0"/>
                <a:ea typeface="Times New Roman" panose="02020603050405020304" pitchFamily="18" charset="0"/>
              </a:rPr>
              <a:t> </a:t>
            </a:r>
            <a:r>
              <a:rPr lang="ru-RU" sz="1400" dirty="0" err="1">
                <a:solidFill>
                  <a:srgbClr val="212529"/>
                </a:solidFill>
                <a:effectLst/>
                <a:latin typeface="Times New Roman" panose="02020603050405020304" pitchFamily="18" charset="0"/>
                <a:ea typeface="Times New Roman" panose="02020603050405020304" pitchFamily="18" charset="0"/>
              </a:rPr>
              <a:t>дүниесі</a:t>
            </a:r>
            <a:r>
              <a:rPr lang="ru-RU" sz="1400" dirty="0">
                <a:solidFill>
                  <a:srgbClr val="212529"/>
                </a:solidFill>
                <a:effectLst/>
                <a:latin typeface="Times New Roman" panose="02020603050405020304" pitchFamily="18" charset="0"/>
                <a:ea typeface="Times New Roman" panose="02020603050405020304" pitchFamily="18" charset="0"/>
              </a:rPr>
              <a:t>;</a:t>
            </a:r>
            <a:endParaRPr lang="ru-RU" sz="1400" dirty="0">
              <a:effectLst/>
              <a:latin typeface="Times New Roman" panose="02020603050405020304" pitchFamily="18" charset="0"/>
              <a:ea typeface="Times New Roman" panose="02020603050405020304" pitchFamily="18" charset="0"/>
            </a:endParaRPr>
          </a:p>
        </p:txBody>
      </p:sp>
      <p:sp>
        <p:nvSpPr>
          <p:cNvPr id="6" name="Прямоугольник: скругленные углы 5">
            <a:extLst>
              <a:ext uri="{FF2B5EF4-FFF2-40B4-BE49-F238E27FC236}">
                <a16:creationId xmlns="" xmlns:a16="http://schemas.microsoft.com/office/drawing/2014/main" id="{9FC9F908-4580-4AC6-8CE1-7D2D462EA3DA}"/>
              </a:ext>
            </a:extLst>
          </p:cNvPr>
          <p:cNvSpPr/>
          <p:nvPr/>
        </p:nvSpPr>
        <p:spPr>
          <a:xfrm>
            <a:off x="3235960" y="1466929"/>
            <a:ext cx="2707640" cy="1774111"/>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just"/>
            <a:r>
              <a:rPr lang="ru-RU" sz="1200" dirty="0" err="1">
                <a:solidFill>
                  <a:srgbClr val="212529"/>
                </a:solidFill>
                <a:effectLst/>
                <a:latin typeface="Times New Roman" panose="02020603050405020304" pitchFamily="18" charset="0"/>
                <a:ea typeface="Times New Roman" panose="02020603050405020304" pitchFamily="18" charset="0"/>
              </a:rPr>
              <a:t>екіншісі</a:t>
            </a:r>
            <a:r>
              <a:rPr lang="ru-RU" sz="1200" dirty="0">
                <a:solidFill>
                  <a:srgbClr val="212529"/>
                </a:solidFill>
                <a:effectLst/>
                <a:latin typeface="Times New Roman" panose="02020603050405020304" pitchFamily="18" charset="0"/>
                <a:ea typeface="Times New Roman" panose="02020603050405020304" pitchFamily="18" charset="0"/>
              </a:rPr>
              <a:t> – </a:t>
            </a:r>
            <a:r>
              <a:rPr lang="ru-RU" sz="1200" dirty="0" err="1">
                <a:solidFill>
                  <a:srgbClr val="212529"/>
                </a:solidFill>
                <a:effectLst/>
                <a:latin typeface="Times New Roman" panose="02020603050405020304" pitchFamily="18" charset="0"/>
                <a:ea typeface="Times New Roman" panose="02020603050405020304" pitchFamily="18" charset="0"/>
              </a:rPr>
              <a:t>қоршаған</a:t>
            </a:r>
            <a:r>
              <a:rPr lang="ru-RU" sz="1200" dirty="0">
                <a:solidFill>
                  <a:srgbClr val="212529"/>
                </a:solidFill>
                <a:effectLst/>
                <a:latin typeface="Times New Roman" panose="02020603050405020304" pitchFamily="18" charset="0"/>
                <a:ea typeface="Times New Roman" panose="02020603050405020304" pitchFamily="18" charset="0"/>
              </a:rPr>
              <a:t> </a:t>
            </a:r>
            <a:r>
              <a:rPr lang="ru-RU" sz="1200" dirty="0" err="1">
                <a:solidFill>
                  <a:srgbClr val="212529"/>
                </a:solidFill>
                <a:effectLst/>
                <a:latin typeface="Times New Roman" panose="02020603050405020304" pitchFamily="18" charset="0"/>
                <a:ea typeface="Times New Roman" panose="02020603050405020304" pitchFamily="18" charset="0"/>
              </a:rPr>
              <a:t>объективті</a:t>
            </a:r>
            <a:r>
              <a:rPr lang="ru-RU" sz="1200" dirty="0">
                <a:solidFill>
                  <a:srgbClr val="212529"/>
                </a:solidFill>
                <a:effectLst/>
                <a:latin typeface="Times New Roman" panose="02020603050405020304" pitchFamily="18" charset="0"/>
                <a:ea typeface="Times New Roman" panose="02020603050405020304" pitchFamily="18" charset="0"/>
              </a:rPr>
              <a:t> </a:t>
            </a:r>
            <a:r>
              <a:rPr lang="ru-RU" sz="1200" dirty="0" err="1">
                <a:solidFill>
                  <a:srgbClr val="212529"/>
                </a:solidFill>
                <a:effectLst/>
                <a:latin typeface="Times New Roman" panose="02020603050405020304" pitchFamily="18" charset="0"/>
                <a:ea typeface="Times New Roman" panose="02020603050405020304" pitchFamily="18" charset="0"/>
              </a:rPr>
              <a:t>болмыс</a:t>
            </a:r>
            <a:r>
              <a:rPr lang="ru-RU" sz="1200" dirty="0">
                <a:solidFill>
                  <a:srgbClr val="212529"/>
                </a:solidFill>
                <a:effectLst/>
                <a:latin typeface="Times New Roman" panose="02020603050405020304" pitchFamily="18" charset="0"/>
                <a:ea typeface="Times New Roman" panose="02020603050405020304" pitchFamily="18" charset="0"/>
              </a:rPr>
              <a:t> </a:t>
            </a:r>
            <a:r>
              <a:rPr lang="ru-RU" sz="1200" dirty="0" err="1">
                <a:solidFill>
                  <a:srgbClr val="212529"/>
                </a:solidFill>
                <a:effectLst/>
                <a:latin typeface="Times New Roman" panose="02020603050405020304" pitchFamily="18" charset="0"/>
                <a:ea typeface="Times New Roman" panose="02020603050405020304" pitchFamily="18" charset="0"/>
              </a:rPr>
              <a:t>туралы</a:t>
            </a:r>
            <a:r>
              <a:rPr lang="ru-RU" sz="1200" dirty="0">
                <a:solidFill>
                  <a:srgbClr val="212529"/>
                </a:solidFill>
                <a:effectLst/>
                <a:latin typeface="Times New Roman" panose="02020603050405020304" pitchFamily="18" charset="0"/>
                <a:ea typeface="Times New Roman" panose="02020603050405020304" pitchFamily="18" charset="0"/>
              </a:rPr>
              <a:t> </a:t>
            </a:r>
            <a:r>
              <a:rPr lang="ru-RU" sz="1200" dirty="0" err="1">
                <a:solidFill>
                  <a:srgbClr val="212529"/>
                </a:solidFill>
                <a:effectLst/>
                <a:latin typeface="Times New Roman" panose="02020603050405020304" pitchFamily="18" charset="0"/>
                <a:ea typeface="Times New Roman" panose="02020603050405020304" pitchFamily="18" charset="0"/>
              </a:rPr>
              <a:t>мәлімет</a:t>
            </a:r>
            <a:r>
              <a:rPr lang="ru-RU" sz="1200" dirty="0">
                <a:solidFill>
                  <a:srgbClr val="212529"/>
                </a:solidFill>
                <a:effectLst/>
                <a:latin typeface="Times New Roman" panose="02020603050405020304" pitchFamily="18" charset="0"/>
                <a:ea typeface="Times New Roman" panose="02020603050405020304" pitchFamily="18" charset="0"/>
              </a:rPr>
              <a:t> </a:t>
            </a:r>
            <a:r>
              <a:rPr lang="ru-RU" sz="1200" dirty="0" err="1">
                <a:solidFill>
                  <a:srgbClr val="212529"/>
                </a:solidFill>
                <a:effectLst/>
                <a:latin typeface="Times New Roman" panose="02020603050405020304" pitchFamily="18" charset="0"/>
                <a:ea typeface="Times New Roman" panose="02020603050405020304" pitchFamily="18" charset="0"/>
              </a:rPr>
              <a:t>көзі</a:t>
            </a:r>
            <a:r>
              <a:rPr lang="ru-RU" sz="1200" dirty="0">
                <a:solidFill>
                  <a:srgbClr val="212529"/>
                </a:solidFill>
                <a:effectLst/>
                <a:latin typeface="Times New Roman" panose="02020603050405020304" pitchFamily="18" charset="0"/>
                <a:ea typeface="Times New Roman" panose="02020603050405020304" pitchFamily="18" charset="0"/>
              </a:rPr>
              <a:t> – </a:t>
            </a:r>
            <a:r>
              <a:rPr lang="ru-RU" sz="1200" dirty="0" err="1">
                <a:solidFill>
                  <a:srgbClr val="212529"/>
                </a:solidFill>
                <a:effectLst/>
                <a:latin typeface="Times New Roman" panose="02020603050405020304" pitchFamily="18" charset="0"/>
                <a:ea typeface="Times New Roman" panose="02020603050405020304" pitchFamily="18" charset="0"/>
              </a:rPr>
              <a:t>күнделікті</a:t>
            </a:r>
            <a:r>
              <a:rPr lang="ru-RU" sz="1200" dirty="0">
                <a:solidFill>
                  <a:srgbClr val="212529"/>
                </a:solidFill>
                <a:effectLst/>
                <a:latin typeface="Times New Roman" panose="02020603050405020304" pitchFamily="18" charset="0"/>
                <a:ea typeface="Times New Roman" panose="02020603050405020304" pitchFamily="18" charset="0"/>
              </a:rPr>
              <a:t> </a:t>
            </a:r>
            <a:r>
              <a:rPr lang="ru-RU" sz="1200" dirty="0" err="1">
                <a:solidFill>
                  <a:srgbClr val="212529"/>
                </a:solidFill>
                <a:effectLst/>
                <a:latin typeface="Times New Roman" panose="02020603050405020304" pitchFamily="18" charset="0"/>
                <a:ea typeface="Times New Roman" panose="02020603050405020304" pitchFamily="18" charset="0"/>
              </a:rPr>
              <a:t>болып</a:t>
            </a:r>
            <a:r>
              <a:rPr lang="ru-RU" sz="1200" dirty="0">
                <a:solidFill>
                  <a:srgbClr val="212529"/>
                </a:solidFill>
                <a:effectLst/>
                <a:latin typeface="Times New Roman" panose="02020603050405020304" pitchFamily="18" charset="0"/>
                <a:ea typeface="Times New Roman" panose="02020603050405020304" pitchFamily="18" charset="0"/>
              </a:rPr>
              <a:t> </a:t>
            </a:r>
            <a:r>
              <a:rPr lang="ru-RU" sz="1200" dirty="0" err="1">
                <a:solidFill>
                  <a:srgbClr val="212529"/>
                </a:solidFill>
                <a:effectLst/>
                <a:latin typeface="Times New Roman" panose="02020603050405020304" pitchFamily="18" charset="0"/>
                <a:ea typeface="Times New Roman" panose="02020603050405020304" pitchFamily="18" charset="0"/>
              </a:rPr>
              <a:t>жатқан</a:t>
            </a:r>
            <a:r>
              <a:rPr lang="ru-RU" sz="1200" dirty="0">
                <a:solidFill>
                  <a:srgbClr val="212529"/>
                </a:solidFill>
                <a:effectLst/>
                <a:latin typeface="Times New Roman" panose="02020603050405020304" pitchFamily="18" charset="0"/>
                <a:ea typeface="Times New Roman" panose="02020603050405020304" pitchFamily="18" charset="0"/>
              </a:rPr>
              <a:t>, </a:t>
            </a:r>
            <a:r>
              <a:rPr lang="ru-RU" sz="1200" dirty="0" err="1">
                <a:solidFill>
                  <a:srgbClr val="212529"/>
                </a:solidFill>
                <a:effectLst/>
                <a:latin typeface="Times New Roman" panose="02020603050405020304" pitchFamily="18" charset="0"/>
                <a:ea typeface="Times New Roman" panose="02020603050405020304" pitchFamily="18" charset="0"/>
              </a:rPr>
              <a:t>сезім</a:t>
            </a:r>
            <a:r>
              <a:rPr lang="ru-RU" sz="1200" dirty="0">
                <a:solidFill>
                  <a:srgbClr val="212529"/>
                </a:solidFill>
                <a:effectLst/>
                <a:latin typeface="Times New Roman" panose="02020603050405020304" pitchFamily="18" charset="0"/>
                <a:ea typeface="Times New Roman" panose="02020603050405020304" pitchFamily="18" charset="0"/>
              </a:rPr>
              <a:t> </a:t>
            </a:r>
            <a:r>
              <a:rPr lang="ru-RU" sz="1200" dirty="0" err="1">
                <a:solidFill>
                  <a:srgbClr val="212529"/>
                </a:solidFill>
                <a:effectLst/>
                <a:latin typeface="Times New Roman" panose="02020603050405020304" pitchFamily="18" charset="0"/>
                <a:ea typeface="Times New Roman" panose="02020603050405020304" pitchFamily="18" charset="0"/>
              </a:rPr>
              <a:t>мүшелеріне</a:t>
            </a:r>
            <a:r>
              <a:rPr lang="ru-RU" sz="1200" dirty="0">
                <a:solidFill>
                  <a:srgbClr val="212529"/>
                </a:solidFill>
                <a:effectLst/>
                <a:latin typeface="Times New Roman" panose="02020603050405020304" pitchFamily="18" charset="0"/>
                <a:ea typeface="Times New Roman" panose="02020603050405020304" pitchFamily="18" charset="0"/>
              </a:rPr>
              <a:t> </a:t>
            </a:r>
            <a:r>
              <a:rPr lang="ru-RU" sz="1200" dirty="0" err="1">
                <a:solidFill>
                  <a:srgbClr val="212529"/>
                </a:solidFill>
                <a:effectLst/>
                <a:latin typeface="Times New Roman" panose="02020603050405020304" pitchFamily="18" charset="0"/>
                <a:ea typeface="Times New Roman" panose="02020603050405020304" pitchFamily="18" charset="0"/>
              </a:rPr>
              <a:t>әсерін</a:t>
            </a:r>
            <a:r>
              <a:rPr lang="ru-RU" sz="1200" dirty="0">
                <a:solidFill>
                  <a:srgbClr val="212529"/>
                </a:solidFill>
                <a:effectLst/>
                <a:latin typeface="Times New Roman" panose="02020603050405020304" pitchFamily="18" charset="0"/>
                <a:ea typeface="Times New Roman" panose="02020603050405020304" pitchFamily="18" charset="0"/>
              </a:rPr>
              <a:t> </a:t>
            </a:r>
            <a:r>
              <a:rPr lang="ru-RU" sz="1200" dirty="0" err="1">
                <a:solidFill>
                  <a:srgbClr val="212529"/>
                </a:solidFill>
                <a:effectLst/>
                <a:latin typeface="Times New Roman" panose="02020603050405020304" pitchFamily="18" charset="0"/>
                <a:ea typeface="Times New Roman" panose="02020603050405020304" pitchFamily="18" charset="0"/>
              </a:rPr>
              <a:t>тигізіп</a:t>
            </a:r>
            <a:r>
              <a:rPr lang="ru-RU" sz="1200" dirty="0">
                <a:solidFill>
                  <a:srgbClr val="212529"/>
                </a:solidFill>
                <a:effectLst/>
                <a:latin typeface="Times New Roman" panose="02020603050405020304" pitchFamily="18" charset="0"/>
                <a:ea typeface="Times New Roman" panose="02020603050405020304" pitchFamily="18" charset="0"/>
              </a:rPr>
              <a:t> </a:t>
            </a:r>
            <a:r>
              <a:rPr lang="ru-RU" sz="1200" dirty="0" err="1">
                <a:solidFill>
                  <a:srgbClr val="212529"/>
                </a:solidFill>
                <a:effectLst/>
                <a:latin typeface="Times New Roman" panose="02020603050405020304" pitchFamily="18" charset="0"/>
                <a:ea typeface="Times New Roman" panose="02020603050405020304" pitchFamily="18" charset="0"/>
              </a:rPr>
              <a:t>жатқан</a:t>
            </a:r>
            <a:r>
              <a:rPr lang="ru-RU" sz="1200" dirty="0">
                <a:solidFill>
                  <a:srgbClr val="212529"/>
                </a:solidFill>
                <a:effectLst/>
                <a:latin typeface="Times New Roman" panose="02020603050405020304" pitchFamily="18" charset="0"/>
                <a:ea typeface="Times New Roman" panose="02020603050405020304" pitchFamily="18" charset="0"/>
              </a:rPr>
              <a:t> </a:t>
            </a:r>
            <a:r>
              <a:rPr lang="ru-RU" sz="1200" dirty="0" err="1">
                <a:solidFill>
                  <a:srgbClr val="212529"/>
                </a:solidFill>
                <a:effectLst/>
                <a:latin typeface="Times New Roman" panose="02020603050405020304" pitchFamily="18" charset="0"/>
                <a:ea typeface="Times New Roman" panose="02020603050405020304" pitchFamily="18" charset="0"/>
              </a:rPr>
              <a:t>мәліметтерді</a:t>
            </a:r>
            <a:r>
              <a:rPr lang="ru-RU" sz="1200" dirty="0">
                <a:solidFill>
                  <a:srgbClr val="212529"/>
                </a:solidFill>
                <a:effectLst/>
                <a:latin typeface="Times New Roman" panose="02020603050405020304" pitchFamily="18" charset="0"/>
                <a:ea typeface="Times New Roman" panose="02020603050405020304" pitchFamily="18" charset="0"/>
              </a:rPr>
              <a:t> </a:t>
            </a:r>
            <a:r>
              <a:rPr lang="ru-RU" sz="1200" dirty="0" err="1">
                <a:solidFill>
                  <a:srgbClr val="212529"/>
                </a:solidFill>
                <a:effectLst/>
                <a:latin typeface="Times New Roman" panose="02020603050405020304" pitchFamily="18" charset="0"/>
                <a:ea typeface="Times New Roman" panose="02020603050405020304" pitchFamily="18" charset="0"/>
              </a:rPr>
              <a:t>бірізділікпен</a:t>
            </a:r>
            <a:r>
              <a:rPr lang="ru-RU" sz="1200" dirty="0">
                <a:solidFill>
                  <a:srgbClr val="212529"/>
                </a:solidFill>
                <a:effectLst/>
                <a:latin typeface="Times New Roman" panose="02020603050405020304" pitchFamily="18" charset="0"/>
                <a:ea typeface="Times New Roman" panose="02020603050405020304" pitchFamily="18" charset="0"/>
              </a:rPr>
              <a:t>, </a:t>
            </a:r>
            <a:r>
              <a:rPr lang="ru-RU" sz="1200" dirty="0" err="1">
                <a:solidFill>
                  <a:srgbClr val="212529"/>
                </a:solidFill>
                <a:effectLst/>
                <a:latin typeface="Times New Roman" panose="02020603050405020304" pitchFamily="18" charset="0"/>
                <a:ea typeface="Times New Roman" panose="02020603050405020304" pitchFamily="18" charset="0"/>
              </a:rPr>
              <a:t>сөзбе-сөз</a:t>
            </a:r>
            <a:r>
              <a:rPr lang="ru-RU" sz="1200" dirty="0">
                <a:solidFill>
                  <a:srgbClr val="212529"/>
                </a:solidFill>
                <a:effectLst/>
                <a:latin typeface="Times New Roman" panose="02020603050405020304" pitchFamily="18" charset="0"/>
                <a:ea typeface="Times New Roman" panose="02020603050405020304" pitchFamily="18" charset="0"/>
              </a:rPr>
              <a:t> </a:t>
            </a:r>
            <a:r>
              <a:rPr lang="ru-RU" sz="1200" dirty="0" err="1">
                <a:solidFill>
                  <a:srgbClr val="212529"/>
                </a:solidFill>
                <a:effectLst/>
                <a:latin typeface="Times New Roman" panose="02020603050405020304" pitchFamily="18" charset="0"/>
                <a:ea typeface="Times New Roman" panose="02020603050405020304" pitchFamily="18" charset="0"/>
              </a:rPr>
              <a:t>қабылдау</a:t>
            </a:r>
            <a:r>
              <a:rPr lang="ru-RU" sz="1200" dirty="0">
                <a:solidFill>
                  <a:srgbClr val="212529"/>
                </a:solidFill>
                <a:effectLst/>
                <a:latin typeface="Times New Roman" panose="02020603050405020304" pitchFamily="18" charset="0"/>
                <a:ea typeface="Times New Roman" panose="02020603050405020304" pitchFamily="18" charset="0"/>
              </a:rPr>
              <a:t> (</a:t>
            </a:r>
            <a:r>
              <a:rPr lang="ru-RU" sz="1200" dirty="0" err="1">
                <a:solidFill>
                  <a:srgbClr val="212529"/>
                </a:solidFill>
                <a:effectLst/>
                <a:latin typeface="Times New Roman" panose="02020603050405020304" pitchFamily="18" charset="0"/>
                <a:ea typeface="Times New Roman" panose="02020603050405020304" pitchFamily="18" charset="0"/>
              </a:rPr>
              <a:t>сенсорлық-түйсінгіш</a:t>
            </a:r>
            <a:r>
              <a:rPr lang="ru-RU" sz="1200" dirty="0">
                <a:solidFill>
                  <a:srgbClr val="212529"/>
                </a:solidFill>
                <a:effectLst/>
                <a:latin typeface="Times New Roman" panose="02020603050405020304" pitchFamily="18" charset="0"/>
                <a:ea typeface="Times New Roman" panose="02020603050405020304" pitchFamily="18" charset="0"/>
              </a:rPr>
              <a:t>) </a:t>
            </a:r>
            <a:r>
              <a:rPr lang="ru-RU" sz="1200" dirty="0" err="1">
                <a:solidFill>
                  <a:srgbClr val="212529"/>
                </a:solidFill>
                <a:effectLst/>
                <a:latin typeface="Times New Roman" panose="02020603050405020304" pitchFamily="18" charset="0"/>
                <a:ea typeface="Times New Roman" panose="02020603050405020304" pitchFamily="18" charset="0"/>
              </a:rPr>
              <a:t>немесе</a:t>
            </a:r>
            <a:r>
              <a:rPr lang="ru-RU" sz="1200" dirty="0">
                <a:solidFill>
                  <a:srgbClr val="212529"/>
                </a:solidFill>
                <a:effectLst/>
                <a:latin typeface="Times New Roman" panose="02020603050405020304" pitchFamily="18" charset="0"/>
                <a:ea typeface="Times New Roman" panose="02020603050405020304" pitchFamily="18" charset="0"/>
              </a:rPr>
              <a:t> </a:t>
            </a:r>
            <a:r>
              <a:rPr lang="ru-RU" sz="1200" dirty="0" err="1">
                <a:solidFill>
                  <a:srgbClr val="212529"/>
                </a:solidFill>
                <a:effectLst/>
                <a:latin typeface="Times New Roman" panose="02020603050405020304" pitchFamily="18" charset="0"/>
                <a:ea typeface="Times New Roman" panose="02020603050405020304" pitchFamily="18" charset="0"/>
              </a:rPr>
              <a:t>өз</a:t>
            </a:r>
            <a:r>
              <a:rPr lang="ru-RU" sz="1200" dirty="0">
                <a:solidFill>
                  <a:srgbClr val="212529"/>
                </a:solidFill>
                <a:effectLst/>
                <a:latin typeface="Times New Roman" panose="02020603050405020304" pitchFamily="18" charset="0"/>
                <a:ea typeface="Times New Roman" panose="02020603050405020304" pitchFamily="18" charset="0"/>
              </a:rPr>
              <a:t> </a:t>
            </a:r>
            <a:r>
              <a:rPr lang="ru-RU" sz="1200" dirty="0" err="1">
                <a:solidFill>
                  <a:srgbClr val="212529"/>
                </a:solidFill>
                <a:effectLst/>
                <a:latin typeface="Times New Roman" panose="02020603050405020304" pitchFamily="18" charset="0"/>
                <a:ea typeface="Times New Roman" panose="02020603050405020304" pitchFamily="18" charset="0"/>
              </a:rPr>
              <a:t>ойына</a:t>
            </a:r>
            <a:r>
              <a:rPr lang="ru-RU" sz="1200" dirty="0">
                <a:solidFill>
                  <a:srgbClr val="212529"/>
                </a:solidFill>
                <a:effectLst/>
                <a:latin typeface="Times New Roman" panose="02020603050405020304" pitchFamily="18" charset="0"/>
                <a:ea typeface="Times New Roman" panose="02020603050405020304" pitchFamily="18" charset="0"/>
              </a:rPr>
              <a:t>, </a:t>
            </a:r>
            <a:r>
              <a:rPr lang="ru-RU" sz="1200" dirty="0" err="1">
                <a:solidFill>
                  <a:srgbClr val="212529"/>
                </a:solidFill>
                <a:effectLst/>
                <a:latin typeface="Times New Roman" panose="02020603050405020304" pitchFamily="18" charset="0"/>
                <a:ea typeface="Times New Roman" panose="02020603050405020304" pitchFamily="18" charset="0"/>
              </a:rPr>
              <a:t>ішкі</a:t>
            </a:r>
            <a:r>
              <a:rPr lang="ru-RU" sz="1200" dirty="0">
                <a:solidFill>
                  <a:srgbClr val="212529"/>
                </a:solidFill>
                <a:effectLst/>
                <a:latin typeface="Times New Roman" panose="02020603050405020304" pitchFamily="18" charset="0"/>
                <a:ea typeface="Times New Roman" panose="02020603050405020304" pitchFamily="18" charset="0"/>
              </a:rPr>
              <a:t> </a:t>
            </a:r>
            <a:r>
              <a:rPr lang="ru-RU" sz="1200" dirty="0" err="1">
                <a:solidFill>
                  <a:srgbClr val="212529"/>
                </a:solidFill>
                <a:effectLst/>
                <a:latin typeface="Times New Roman" panose="02020603050405020304" pitchFamily="18" charset="0"/>
                <a:ea typeface="Times New Roman" panose="02020603050405020304" pitchFamily="18" charset="0"/>
              </a:rPr>
              <a:t>сезіміне</a:t>
            </a:r>
            <a:r>
              <a:rPr lang="ru-RU" sz="1200" dirty="0">
                <a:solidFill>
                  <a:srgbClr val="212529"/>
                </a:solidFill>
                <a:effectLst/>
                <a:latin typeface="Times New Roman" panose="02020603050405020304" pitchFamily="18" charset="0"/>
                <a:ea typeface="Times New Roman" panose="02020603050405020304" pitchFamily="18" charset="0"/>
              </a:rPr>
              <a:t> </a:t>
            </a:r>
            <a:r>
              <a:rPr lang="ru-RU" sz="1200" dirty="0" err="1">
                <a:solidFill>
                  <a:srgbClr val="212529"/>
                </a:solidFill>
                <a:effectLst/>
                <a:latin typeface="Times New Roman" panose="02020603050405020304" pitchFamily="18" charset="0"/>
                <a:ea typeface="Times New Roman" panose="02020603050405020304" pitchFamily="18" charset="0"/>
              </a:rPr>
              <a:t>сүйене</a:t>
            </a:r>
            <a:r>
              <a:rPr lang="ru-RU" sz="1200" dirty="0">
                <a:solidFill>
                  <a:srgbClr val="212529"/>
                </a:solidFill>
                <a:effectLst/>
                <a:latin typeface="Times New Roman" panose="02020603050405020304" pitchFamily="18" charset="0"/>
                <a:ea typeface="Times New Roman" panose="02020603050405020304" pitchFamily="18" charset="0"/>
              </a:rPr>
              <a:t> </a:t>
            </a:r>
            <a:r>
              <a:rPr lang="ru-RU" sz="1200" dirty="0" err="1">
                <a:solidFill>
                  <a:srgbClr val="212529"/>
                </a:solidFill>
                <a:effectLst/>
                <a:latin typeface="Times New Roman" panose="02020603050405020304" pitchFamily="18" charset="0"/>
                <a:ea typeface="Times New Roman" panose="02020603050405020304" pitchFamily="18" charset="0"/>
              </a:rPr>
              <a:t>отырып</a:t>
            </a:r>
            <a:r>
              <a:rPr lang="ru-RU" sz="1200" dirty="0">
                <a:solidFill>
                  <a:srgbClr val="212529"/>
                </a:solidFill>
                <a:effectLst/>
                <a:latin typeface="Times New Roman" panose="02020603050405020304" pitchFamily="18" charset="0"/>
                <a:ea typeface="Times New Roman" panose="02020603050405020304" pitchFamily="18" charset="0"/>
              </a:rPr>
              <a:t> </a:t>
            </a:r>
            <a:r>
              <a:rPr lang="ru-RU" sz="1200" dirty="0" err="1">
                <a:solidFill>
                  <a:srgbClr val="212529"/>
                </a:solidFill>
                <a:effectLst/>
                <a:latin typeface="Times New Roman" panose="02020603050405020304" pitchFamily="18" charset="0"/>
                <a:ea typeface="Times New Roman" panose="02020603050405020304" pitchFamily="18" charset="0"/>
              </a:rPr>
              <a:t>жинақтау</a:t>
            </a:r>
            <a:r>
              <a:rPr lang="ru-RU" sz="1200" dirty="0">
                <a:solidFill>
                  <a:srgbClr val="212529"/>
                </a:solidFill>
                <a:effectLst/>
                <a:latin typeface="Times New Roman" panose="02020603050405020304" pitchFamily="18" charset="0"/>
                <a:ea typeface="Times New Roman" panose="02020603050405020304" pitchFamily="18" charset="0"/>
              </a:rPr>
              <a:t> (</a:t>
            </a:r>
            <a:r>
              <a:rPr lang="ru-RU" sz="1200" dirty="0" err="1">
                <a:solidFill>
                  <a:srgbClr val="212529"/>
                </a:solidFill>
                <a:effectLst/>
                <a:latin typeface="Times New Roman" panose="02020603050405020304" pitchFamily="18" charset="0"/>
                <a:ea typeface="Times New Roman" panose="02020603050405020304" pitchFamily="18" charset="0"/>
              </a:rPr>
              <a:t>сезімталдық</a:t>
            </a:r>
            <a:r>
              <a:rPr lang="ru-RU" sz="1200" dirty="0">
                <a:solidFill>
                  <a:srgbClr val="212529"/>
                </a:solidFill>
                <a:effectLst/>
                <a:latin typeface="Times New Roman" panose="02020603050405020304" pitchFamily="18" charset="0"/>
                <a:ea typeface="Times New Roman" panose="02020603050405020304" pitchFamily="18" charset="0"/>
              </a:rPr>
              <a:t>);</a:t>
            </a:r>
            <a:endParaRPr lang="ru-RU" sz="1200" dirty="0">
              <a:effectLst/>
              <a:latin typeface="Times New Roman" panose="02020603050405020304" pitchFamily="18" charset="0"/>
              <a:ea typeface="Times New Roman" panose="02020603050405020304" pitchFamily="18" charset="0"/>
            </a:endParaRPr>
          </a:p>
        </p:txBody>
      </p:sp>
      <p:sp>
        <p:nvSpPr>
          <p:cNvPr id="7" name="Прямоугольник: скругленные углы 6">
            <a:extLst>
              <a:ext uri="{FF2B5EF4-FFF2-40B4-BE49-F238E27FC236}">
                <a16:creationId xmlns="" xmlns:a16="http://schemas.microsoft.com/office/drawing/2014/main" id="{CB826C2B-2077-4D53-92CE-029E12BDDE2C}"/>
              </a:ext>
            </a:extLst>
          </p:cNvPr>
          <p:cNvSpPr/>
          <p:nvPr/>
        </p:nvSpPr>
        <p:spPr>
          <a:xfrm>
            <a:off x="6136640" y="1466928"/>
            <a:ext cx="2707640" cy="1774111"/>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just"/>
            <a:r>
              <a:rPr lang="ru-RU" sz="1200" dirty="0" err="1">
                <a:solidFill>
                  <a:srgbClr val="212529"/>
                </a:solidFill>
                <a:effectLst/>
                <a:latin typeface="Times New Roman" panose="02020603050405020304" pitchFamily="18" charset="0"/>
                <a:ea typeface="Times New Roman" panose="02020603050405020304" pitchFamily="18" charset="0"/>
              </a:rPr>
              <a:t>үшіншісі</a:t>
            </a:r>
            <a:r>
              <a:rPr lang="ru-RU" sz="1200" dirty="0">
                <a:solidFill>
                  <a:srgbClr val="212529"/>
                </a:solidFill>
                <a:effectLst/>
                <a:latin typeface="Times New Roman" panose="02020603050405020304" pitchFamily="18" charset="0"/>
                <a:ea typeface="Times New Roman" panose="02020603050405020304" pitchFamily="18" charset="0"/>
              </a:rPr>
              <a:t> – </a:t>
            </a:r>
            <a:r>
              <a:rPr lang="ru-RU" sz="1200" dirty="0" err="1">
                <a:solidFill>
                  <a:srgbClr val="212529"/>
                </a:solidFill>
                <a:effectLst/>
                <a:latin typeface="Times New Roman" panose="02020603050405020304" pitchFamily="18" charset="0"/>
                <a:ea typeface="Times New Roman" panose="02020603050405020304" pitchFamily="18" charset="0"/>
              </a:rPr>
              <a:t>шешім</a:t>
            </a:r>
            <a:r>
              <a:rPr lang="ru-RU" sz="1200" dirty="0">
                <a:solidFill>
                  <a:srgbClr val="212529"/>
                </a:solidFill>
                <a:effectLst/>
                <a:latin typeface="Times New Roman" panose="02020603050405020304" pitchFamily="18" charset="0"/>
                <a:ea typeface="Times New Roman" panose="02020603050405020304" pitchFamily="18" charset="0"/>
              </a:rPr>
              <a:t> </a:t>
            </a:r>
            <a:r>
              <a:rPr lang="ru-RU" sz="1200" dirty="0" err="1">
                <a:solidFill>
                  <a:srgbClr val="212529"/>
                </a:solidFill>
                <a:effectLst/>
                <a:latin typeface="Times New Roman" panose="02020603050405020304" pitchFamily="18" charset="0"/>
                <a:ea typeface="Times New Roman" panose="02020603050405020304" pitchFamily="18" charset="0"/>
              </a:rPr>
              <a:t>қабылдау</a:t>
            </a:r>
            <a:r>
              <a:rPr lang="ru-RU" sz="1200" dirty="0">
                <a:solidFill>
                  <a:srgbClr val="212529"/>
                </a:solidFill>
                <a:effectLst/>
                <a:latin typeface="Times New Roman" panose="02020603050405020304" pitchFamily="18" charset="0"/>
                <a:ea typeface="Times New Roman" panose="02020603050405020304" pitchFamily="18" charset="0"/>
              </a:rPr>
              <a:t> </a:t>
            </a:r>
            <a:r>
              <a:rPr lang="ru-RU" sz="1200" dirty="0" err="1">
                <a:solidFill>
                  <a:srgbClr val="212529"/>
                </a:solidFill>
                <a:effectLst/>
                <a:latin typeface="Times New Roman" panose="02020603050405020304" pitchFamily="18" charset="0"/>
                <a:ea typeface="Times New Roman" panose="02020603050405020304" pitchFamily="18" charset="0"/>
              </a:rPr>
              <a:t>ерекшелігі</a:t>
            </a:r>
            <a:r>
              <a:rPr lang="ru-RU" sz="1200" dirty="0">
                <a:solidFill>
                  <a:srgbClr val="212529"/>
                </a:solidFill>
                <a:effectLst/>
                <a:latin typeface="Times New Roman" panose="02020603050405020304" pitchFamily="18" charset="0"/>
                <a:ea typeface="Times New Roman" panose="02020603050405020304" pitchFamily="18" charset="0"/>
              </a:rPr>
              <a:t> – </a:t>
            </a:r>
            <a:r>
              <a:rPr lang="ru-RU" sz="1200" dirty="0" err="1">
                <a:solidFill>
                  <a:srgbClr val="212529"/>
                </a:solidFill>
                <a:effectLst/>
                <a:latin typeface="Times New Roman" panose="02020603050405020304" pitchFamily="18" charset="0"/>
                <a:ea typeface="Times New Roman" panose="02020603050405020304" pitchFamily="18" charset="0"/>
              </a:rPr>
              <a:t>объективті</a:t>
            </a:r>
            <a:r>
              <a:rPr lang="ru-RU" sz="1200" dirty="0">
                <a:solidFill>
                  <a:srgbClr val="212529"/>
                </a:solidFill>
                <a:effectLst/>
                <a:latin typeface="Times New Roman" panose="02020603050405020304" pitchFamily="18" charset="0"/>
                <a:ea typeface="Times New Roman" panose="02020603050405020304" pitchFamily="18" charset="0"/>
              </a:rPr>
              <a:t> болу </a:t>
            </a:r>
            <a:r>
              <a:rPr lang="ru-RU" sz="1200" dirty="0" err="1">
                <a:solidFill>
                  <a:srgbClr val="212529"/>
                </a:solidFill>
                <a:effectLst/>
                <a:latin typeface="Times New Roman" panose="02020603050405020304" pitchFamily="18" charset="0"/>
                <a:ea typeface="Times New Roman" panose="02020603050405020304" pitchFamily="18" charset="0"/>
              </a:rPr>
              <a:t>үшін</a:t>
            </a:r>
            <a:r>
              <a:rPr lang="ru-RU" sz="1200" dirty="0">
                <a:solidFill>
                  <a:srgbClr val="212529"/>
                </a:solidFill>
                <a:effectLst/>
                <a:latin typeface="Times New Roman" panose="02020603050405020304" pitchFamily="18" charset="0"/>
                <a:ea typeface="Times New Roman" panose="02020603050405020304" pitchFamily="18" charset="0"/>
              </a:rPr>
              <a:t> </a:t>
            </a:r>
            <a:r>
              <a:rPr lang="ru-RU" sz="1200" dirty="0" err="1">
                <a:solidFill>
                  <a:srgbClr val="212529"/>
                </a:solidFill>
                <a:effectLst/>
                <a:latin typeface="Times New Roman" panose="02020603050405020304" pitchFamily="18" charset="0"/>
                <a:ea typeface="Times New Roman" panose="02020603050405020304" pitchFamily="18" charset="0"/>
              </a:rPr>
              <a:t>барлық</a:t>
            </a:r>
            <a:r>
              <a:rPr lang="ru-RU" sz="1200" dirty="0">
                <a:solidFill>
                  <a:srgbClr val="212529"/>
                </a:solidFill>
                <a:effectLst/>
                <a:latin typeface="Times New Roman" panose="02020603050405020304" pitchFamily="18" charset="0"/>
                <a:ea typeface="Times New Roman" panose="02020603050405020304" pitchFamily="18" charset="0"/>
              </a:rPr>
              <a:t> </a:t>
            </a:r>
            <a:r>
              <a:rPr lang="ru-RU" sz="1200" dirty="0" err="1">
                <a:solidFill>
                  <a:srgbClr val="212529"/>
                </a:solidFill>
                <a:effectLst/>
                <a:latin typeface="Times New Roman" panose="02020603050405020304" pitchFamily="18" charset="0"/>
                <a:ea typeface="Times New Roman" panose="02020603050405020304" pitchFamily="18" charset="0"/>
              </a:rPr>
              <a:t>жағын</a:t>
            </a:r>
            <a:r>
              <a:rPr lang="ru-RU" sz="1200" dirty="0">
                <a:solidFill>
                  <a:srgbClr val="212529"/>
                </a:solidFill>
                <a:effectLst/>
                <a:latin typeface="Times New Roman" panose="02020603050405020304" pitchFamily="18" charset="0"/>
                <a:ea typeface="Times New Roman" panose="02020603050405020304" pitchFamily="18" charset="0"/>
              </a:rPr>
              <a:t> </a:t>
            </a:r>
            <a:r>
              <a:rPr lang="ru-RU" sz="1200" dirty="0" err="1">
                <a:solidFill>
                  <a:srgbClr val="212529"/>
                </a:solidFill>
                <a:effectLst/>
                <a:latin typeface="Times New Roman" panose="02020603050405020304" pitchFamily="18" charset="0"/>
                <a:ea typeface="Times New Roman" panose="02020603050405020304" pitchFamily="18" charset="0"/>
              </a:rPr>
              <a:t>ойластырып</a:t>
            </a:r>
            <a:r>
              <a:rPr lang="ru-RU" sz="1200" dirty="0">
                <a:solidFill>
                  <a:srgbClr val="212529"/>
                </a:solidFill>
                <a:effectLst/>
                <a:latin typeface="Times New Roman" panose="02020603050405020304" pitchFamily="18" charset="0"/>
                <a:ea typeface="Times New Roman" panose="02020603050405020304" pitchFamily="18" charset="0"/>
              </a:rPr>
              <a:t>, </a:t>
            </a:r>
            <a:r>
              <a:rPr lang="ru-RU" sz="1200" dirty="0" err="1">
                <a:solidFill>
                  <a:srgbClr val="212529"/>
                </a:solidFill>
                <a:effectLst/>
                <a:latin typeface="Times New Roman" panose="02020603050405020304" pitchFamily="18" charset="0"/>
                <a:ea typeface="Times New Roman" panose="02020603050405020304" pitchFamily="18" charset="0"/>
              </a:rPr>
              <a:t>ешнәрсені</a:t>
            </a:r>
            <a:r>
              <a:rPr lang="ru-RU" sz="1200" dirty="0">
                <a:solidFill>
                  <a:srgbClr val="212529"/>
                </a:solidFill>
                <a:effectLst/>
                <a:latin typeface="Times New Roman" panose="02020603050405020304" pitchFamily="18" charset="0"/>
                <a:ea typeface="Times New Roman" panose="02020603050405020304" pitchFamily="18" charset="0"/>
              </a:rPr>
              <a:t> </a:t>
            </a:r>
            <a:r>
              <a:rPr lang="ru-RU" sz="1200" dirty="0" err="1">
                <a:solidFill>
                  <a:srgbClr val="212529"/>
                </a:solidFill>
                <a:effectLst/>
                <a:latin typeface="Times New Roman" panose="02020603050405020304" pitchFamily="18" charset="0"/>
                <a:ea typeface="Times New Roman" panose="02020603050405020304" pitchFamily="18" charset="0"/>
              </a:rPr>
              <a:t>алаламай</a:t>
            </a:r>
            <a:r>
              <a:rPr lang="ru-RU" sz="1200" dirty="0">
                <a:solidFill>
                  <a:srgbClr val="212529"/>
                </a:solidFill>
                <a:effectLst/>
                <a:latin typeface="Times New Roman" panose="02020603050405020304" pitchFamily="18" charset="0"/>
                <a:ea typeface="Times New Roman" panose="02020603050405020304" pitchFamily="18" charset="0"/>
              </a:rPr>
              <a:t>, </a:t>
            </a:r>
            <a:r>
              <a:rPr lang="ru-RU" sz="1200" dirty="0" err="1">
                <a:solidFill>
                  <a:srgbClr val="212529"/>
                </a:solidFill>
                <a:effectLst/>
                <a:latin typeface="Times New Roman" panose="02020603050405020304" pitchFamily="18" charset="0"/>
                <a:ea typeface="Times New Roman" panose="02020603050405020304" pitchFamily="18" charset="0"/>
              </a:rPr>
              <a:t>әділдікпен</a:t>
            </a:r>
            <a:r>
              <a:rPr lang="ru-RU" sz="1200" dirty="0">
                <a:solidFill>
                  <a:srgbClr val="212529"/>
                </a:solidFill>
                <a:effectLst/>
                <a:latin typeface="Times New Roman" panose="02020603050405020304" pitchFamily="18" charset="0"/>
                <a:ea typeface="Times New Roman" panose="02020603050405020304" pitchFamily="18" charset="0"/>
              </a:rPr>
              <a:t>, </a:t>
            </a:r>
            <a:r>
              <a:rPr lang="ru-RU" sz="1200" dirty="0" err="1">
                <a:solidFill>
                  <a:srgbClr val="212529"/>
                </a:solidFill>
                <a:effectLst/>
                <a:latin typeface="Times New Roman" panose="02020603050405020304" pitchFamily="18" charset="0"/>
                <a:ea typeface="Times New Roman" panose="02020603050405020304" pitchFamily="18" charset="0"/>
              </a:rPr>
              <a:t>жоспар</a:t>
            </a:r>
            <a:r>
              <a:rPr lang="ru-RU" sz="1200" dirty="0">
                <a:solidFill>
                  <a:srgbClr val="212529"/>
                </a:solidFill>
                <a:effectLst/>
                <a:latin typeface="Times New Roman" panose="02020603050405020304" pitchFamily="18" charset="0"/>
                <a:ea typeface="Times New Roman" panose="02020603050405020304" pitchFamily="18" charset="0"/>
              </a:rPr>
              <a:t> </a:t>
            </a:r>
            <a:r>
              <a:rPr lang="ru-RU" sz="1200" dirty="0" err="1">
                <a:solidFill>
                  <a:srgbClr val="212529"/>
                </a:solidFill>
                <a:effectLst/>
                <a:latin typeface="Times New Roman" panose="02020603050405020304" pitchFamily="18" charset="0"/>
                <a:ea typeface="Times New Roman" panose="02020603050405020304" pitchFamily="18" charset="0"/>
              </a:rPr>
              <a:t>бойынша</a:t>
            </a:r>
            <a:r>
              <a:rPr lang="ru-RU" sz="1200" dirty="0">
                <a:solidFill>
                  <a:srgbClr val="212529"/>
                </a:solidFill>
                <a:effectLst/>
                <a:latin typeface="Times New Roman" panose="02020603050405020304" pitchFamily="18" charset="0"/>
                <a:ea typeface="Times New Roman" panose="02020603050405020304" pitchFamily="18" charset="0"/>
              </a:rPr>
              <a:t> (</a:t>
            </a:r>
            <a:r>
              <a:rPr lang="ru-RU" sz="1200" dirty="0" err="1">
                <a:solidFill>
                  <a:srgbClr val="212529"/>
                </a:solidFill>
                <a:effectLst/>
                <a:latin typeface="Times New Roman" panose="02020603050405020304" pitchFamily="18" charset="0"/>
                <a:ea typeface="Times New Roman" panose="02020603050405020304" pitchFamily="18" charset="0"/>
              </a:rPr>
              <a:t>логикалық-ойшыл</a:t>
            </a:r>
            <a:r>
              <a:rPr lang="ru-RU" sz="1200" dirty="0">
                <a:solidFill>
                  <a:srgbClr val="212529"/>
                </a:solidFill>
                <a:effectLst/>
                <a:latin typeface="Times New Roman" panose="02020603050405020304" pitchFamily="18" charset="0"/>
                <a:ea typeface="Times New Roman" panose="02020603050405020304" pitchFamily="18" charset="0"/>
              </a:rPr>
              <a:t>), </a:t>
            </a:r>
            <a:r>
              <a:rPr lang="ru-RU" sz="1200" dirty="0" err="1">
                <a:solidFill>
                  <a:srgbClr val="212529"/>
                </a:solidFill>
                <a:effectLst/>
                <a:latin typeface="Times New Roman" panose="02020603050405020304" pitchFamily="18" charset="0"/>
                <a:ea typeface="Times New Roman" panose="02020603050405020304" pitchFamily="18" charset="0"/>
              </a:rPr>
              <a:t>немесе</a:t>
            </a:r>
            <a:r>
              <a:rPr lang="ru-RU" sz="1200" dirty="0">
                <a:solidFill>
                  <a:srgbClr val="212529"/>
                </a:solidFill>
                <a:effectLst/>
                <a:latin typeface="Times New Roman" panose="02020603050405020304" pitchFamily="18" charset="0"/>
                <a:ea typeface="Times New Roman" panose="02020603050405020304" pitchFamily="18" charset="0"/>
              </a:rPr>
              <a:t> </a:t>
            </a:r>
            <a:r>
              <a:rPr lang="ru-RU" sz="1200" dirty="0" err="1">
                <a:solidFill>
                  <a:srgbClr val="212529"/>
                </a:solidFill>
                <a:effectLst/>
                <a:latin typeface="Times New Roman" panose="02020603050405020304" pitchFamily="18" charset="0"/>
                <a:ea typeface="Times New Roman" panose="02020603050405020304" pitchFamily="18" charset="0"/>
              </a:rPr>
              <a:t>субъективтік</a:t>
            </a:r>
            <a:r>
              <a:rPr lang="ru-RU" sz="1200" dirty="0">
                <a:solidFill>
                  <a:srgbClr val="212529"/>
                </a:solidFill>
                <a:effectLst/>
                <a:latin typeface="Times New Roman" panose="02020603050405020304" pitchFamily="18" charset="0"/>
                <a:ea typeface="Times New Roman" panose="02020603050405020304" pitchFamily="18" charset="0"/>
              </a:rPr>
              <a:t> </a:t>
            </a:r>
            <a:r>
              <a:rPr lang="ru-RU" sz="1200" dirty="0" err="1">
                <a:solidFill>
                  <a:srgbClr val="212529"/>
                </a:solidFill>
                <a:effectLst/>
                <a:latin typeface="Times New Roman" panose="02020603050405020304" pitchFamily="18" charset="0"/>
                <a:ea typeface="Times New Roman" panose="02020603050405020304" pitchFamily="18" charset="0"/>
              </a:rPr>
              <a:t>және</a:t>
            </a:r>
            <a:r>
              <a:rPr lang="ru-RU" sz="1200" dirty="0">
                <a:solidFill>
                  <a:srgbClr val="212529"/>
                </a:solidFill>
                <a:effectLst/>
                <a:latin typeface="Times New Roman" panose="02020603050405020304" pitchFamily="18" charset="0"/>
                <a:ea typeface="Times New Roman" panose="02020603050405020304" pitchFamily="18" charset="0"/>
              </a:rPr>
              <a:t> </a:t>
            </a:r>
            <a:r>
              <a:rPr lang="ru-RU" sz="1200" dirty="0" err="1">
                <a:solidFill>
                  <a:srgbClr val="212529"/>
                </a:solidFill>
                <a:effectLst/>
                <a:latin typeface="Times New Roman" panose="02020603050405020304" pitchFamily="18" charset="0"/>
                <a:ea typeface="Times New Roman" panose="02020603050405020304" pitchFamily="18" charset="0"/>
              </a:rPr>
              <a:t>тұлғааралық</a:t>
            </a:r>
            <a:r>
              <a:rPr lang="ru-RU" sz="1200" dirty="0">
                <a:solidFill>
                  <a:srgbClr val="212529"/>
                </a:solidFill>
                <a:effectLst/>
                <a:latin typeface="Times New Roman" panose="02020603050405020304" pitchFamily="18" charset="0"/>
                <a:ea typeface="Times New Roman" panose="02020603050405020304" pitchFamily="18" charset="0"/>
              </a:rPr>
              <a:t> </a:t>
            </a:r>
            <a:r>
              <a:rPr lang="ru-RU" sz="1200" dirty="0" err="1">
                <a:solidFill>
                  <a:srgbClr val="212529"/>
                </a:solidFill>
                <a:effectLst/>
                <a:latin typeface="Times New Roman" panose="02020603050405020304" pitchFamily="18" charset="0"/>
                <a:ea typeface="Times New Roman" panose="02020603050405020304" pitchFamily="18" charset="0"/>
              </a:rPr>
              <a:t>деңгейде</a:t>
            </a:r>
            <a:r>
              <a:rPr lang="ru-RU" sz="1200" dirty="0">
                <a:solidFill>
                  <a:srgbClr val="212529"/>
                </a:solidFill>
                <a:effectLst/>
                <a:latin typeface="Times New Roman" panose="02020603050405020304" pitchFamily="18" charset="0"/>
                <a:ea typeface="Times New Roman" panose="02020603050405020304" pitchFamily="18" charset="0"/>
              </a:rPr>
              <a:t>, </a:t>
            </a:r>
            <a:r>
              <a:rPr lang="ru-RU" sz="1200" dirty="0" err="1">
                <a:solidFill>
                  <a:srgbClr val="212529"/>
                </a:solidFill>
                <a:effectLst/>
                <a:latin typeface="Times New Roman" panose="02020603050405020304" pitchFamily="18" charset="0"/>
                <a:ea typeface="Times New Roman" panose="02020603050405020304" pitchFamily="18" charset="0"/>
              </a:rPr>
              <a:t>сезіміне</a:t>
            </a:r>
            <a:r>
              <a:rPr lang="ru-RU" sz="1200" dirty="0">
                <a:solidFill>
                  <a:srgbClr val="212529"/>
                </a:solidFill>
                <a:effectLst/>
                <a:latin typeface="Times New Roman" panose="02020603050405020304" pitchFamily="18" charset="0"/>
                <a:ea typeface="Times New Roman" panose="02020603050405020304" pitchFamily="18" charset="0"/>
              </a:rPr>
              <a:t> </a:t>
            </a:r>
            <a:r>
              <a:rPr lang="ru-RU" sz="1200" dirty="0" err="1">
                <a:solidFill>
                  <a:srgbClr val="212529"/>
                </a:solidFill>
                <a:effectLst/>
                <a:latin typeface="Times New Roman" panose="02020603050405020304" pitchFamily="18" charset="0"/>
                <a:ea typeface="Times New Roman" panose="02020603050405020304" pitchFamily="18" charset="0"/>
              </a:rPr>
              <a:t>бөлене</a:t>
            </a:r>
            <a:r>
              <a:rPr lang="ru-RU" sz="1200" dirty="0">
                <a:solidFill>
                  <a:srgbClr val="212529"/>
                </a:solidFill>
                <a:effectLst/>
                <a:latin typeface="Times New Roman" panose="02020603050405020304" pitchFamily="18" charset="0"/>
                <a:ea typeface="Times New Roman" panose="02020603050405020304" pitchFamily="18" charset="0"/>
              </a:rPr>
              <a:t> </a:t>
            </a:r>
            <a:r>
              <a:rPr lang="ru-RU" sz="1200" dirty="0" err="1">
                <a:solidFill>
                  <a:srgbClr val="212529"/>
                </a:solidFill>
                <a:effectLst/>
                <a:latin typeface="Times New Roman" panose="02020603050405020304" pitchFamily="18" charset="0"/>
                <a:ea typeface="Times New Roman" panose="02020603050405020304" pitchFamily="18" charset="0"/>
              </a:rPr>
              <a:t>отырып</a:t>
            </a:r>
            <a:r>
              <a:rPr lang="ru-RU" sz="1200" dirty="0">
                <a:solidFill>
                  <a:srgbClr val="212529"/>
                </a:solidFill>
                <a:effectLst/>
                <a:latin typeface="Times New Roman" panose="02020603050405020304" pitchFamily="18" charset="0"/>
                <a:ea typeface="Times New Roman" panose="02020603050405020304" pitchFamily="18" charset="0"/>
              </a:rPr>
              <a:t> (</a:t>
            </a:r>
            <a:r>
              <a:rPr lang="ru-RU" sz="1200" dirty="0" err="1">
                <a:solidFill>
                  <a:srgbClr val="212529"/>
                </a:solidFill>
                <a:effectLst/>
                <a:latin typeface="Times New Roman" panose="02020603050405020304" pitchFamily="18" charset="0"/>
                <a:ea typeface="Times New Roman" panose="02020603050405020304" pitchFamily="18" charset="0"/>
              </a:rPr>
              <a:t>эмоционалдық</a:t>
            </a:r>
            <a:r>
              <a:rPr lang="ru-RU" sz="1200" dirty="0">
                <a:solidFill>
                  <a:srgbClr val="212529"/>
                </a:solidFill>
                <a:effectLst/>
                <a:latin typeface="Times New Roman" panose="02020603050405020304" pitchFamily="18" charset="0"/>
                <a:ea typeface="Times New Roman" panose="02020603050405020304" pitchFamily="18" charset="0"/>
              </a:rPr>
              <a:t> </a:t>
            </a:r>
            <a:r>
              <a:rPr lang="ru-RU" sz="1200" dirty="0" err="1">
                <a:solidFill>
                  <a:srgbClr val="212529"/>
                </a:solidFill>
                <a:effectLst/>
                <a:latin typeface="Times New Roman" panose="02020603050405020304" pitchFamily="18" charset="0"/>
                <a:ea typeface="Times New Roman" panose="02020603050405020304" pitchFamily="18" charset="0"/>
              </a:rPr>
              <a:t>сезімге</a:t>
            </a:r>
            <a:r>
              <a:rPr lang="ru-RU" sz="1200" dirty="0">
                <a:solidFill>
                  <a:srgbClr val="212529"/>
                </a:solidFill>
                <a:effectLst/>
                <a:latin typeface="Times New Roman" panose="02020603050405020304" pitchFamily="18" charset="0"/>
                <a:ea typeface="Times New Roman" panose="02020603050405020304" pitchFamily="18" charset="0"/>
              </a:rPr>
              <a:t> </a:t>
            </a:r>
            <a:r>
              <a:rPr lang="ru-RU" sz="1200" dirty="0" err="1">
                <a:solidFill>
                  <a:srgbClr val="212529"/>
                </a:solidFill>
                <a:effectLst/>
                <a:latin typeface="Times New Roman" panose="02020603050405020304" pitchFamily="18" charset="0"/>
                <a:ea typeface="Times New Roman" panose="02020603050405020304" pitchFamily="18" charset="0"/>
              </a:rPr>
              <a:t>бөленгіш</a:t>
            </a:r>
            <a:r>
              <a:rPr lang="ru-RU" sz="1200" dirty="0">
                <a:solidFill>
                  <a:srgbClr val="212529"/>
                </a:solidFill>
                <a:effectLst/>
                <a:latin typeface="Times New Roman" panose="02020603050405020304" pitchFamily="18" charset="0"/>
                <a:ea typeface="Times New Roman" panose="02020603050405020304" pitchFamily="18" charset="0"/>
              </a:rPr>
              <a:t>);</a:t>
            </a:r>
            <a:endParaRPr lang="ru-RU" sz="1200" dirty="0">
              <a:effectLst/>
              <a:latin typeface="Times New Roman" panose="02020603050405020304" pitchFamily="18" charset="0"/>
              <a:ea typeface="Times New Roman" panose="02020603050405020304" pitchFamily="18" charset="0"/>
            </a:endParaRPr>
          </a:p>
        </p:txBody>
      </p:sp>
      <p:sp>
        <p:nvSpPr>
          <p:cNvPr id="8" name="Прямоугольник: скругленные углы 7">
            <a:extLst>
              <a:ext uri="{FF2B5EF4-FFF2-40B4-BE49-F238E27FC236}">
                <a16:creationId xmlns="" xmlns:a16="http://schemas.microsoft.com/office/drawing/2014/main" id="{DCA15F7A-D1A2-4C54-8FE6-6003AFE60BA4}"/>
              </a:ext>
            </a:extLst>
          </p:cNvPr>
          <p:cNvSpPr/>
          <p:nvPr/>
        </p:nvSpPr>
        <p:spPr>
          <a:xfrm>
            <a:off x="9072882" y="1466929"/>
            <a:ext cx="2844798" cy="1774111"/>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just"/>
            <a:r>
              <a:rPr lang="ru-RU" sz="1200" dirty="0" err="1">
                <a:solidFill>
                  <a:srgbClr val="212529"/>
                </a:solidFill>
                <a:effectLst/>
                <a:latin typeface="Times New Roman" panose="02020603050405020304" pitchFamily="18" charset="0"/>
                <a:ea typeface="Times New Roman" panose="02020603050405020304" pitchFamily="18" charset="0"/>
              </a:rPr>
              <a:t>төртіншісі</a:t>
            </a:r>
            <a:r>
              <a:rPr lang="ru-RU" sz="1200" dirty="0">
                <a:solidFill>
                  <a:srgbClr val="212529"/>
                </a:solidFill>
                <a:effectLst/>
                <a:latin typeface="Times New Roman" panose="02020603050405020304" pitchFamily="18" charset="0"/>
                <a:ea typeface="Times New Roman" panose="02020603050405020304" pitchFamily="18" charset="0"/>
              </a:rPr>
              <a:t> - </a:t>
            </a:r>
            <a:r>
              <a:rPr lang="ru-RU" sz="1200" dirty="0" err="1">
                <a:solidFill>
                  <a:srgbClr val="212529"/>
                </a:solidFill>
                <a:effectLst/>
                <a:latin typeface="Times New Roman" panose="02020603050405020304" pitchFamily="18" charset="0"/>
                <a:ea typeface="Times New Roman" panose="02020603050405020304" pitchFamily="18" charset="0"/>
              </a:rPr>
              <a:t>өмір</a:t>
            </a:r>
            <a:r>
              <a:rPr lang="ru-RU" sz="1200" dirty="0">
                <a:solidFill>
                  <a:srgbClr val="212529"/>
                </a:solidFill>
                <a:effectLst/>
                <a:latin typeface="Times New Roman" panose="02020603050405020304" pitchFamily="18" charset="0"/>
                <a:ea typeface="Times New Roman" panose="02020603050405020304" pitchFamily="18" charset="0"/>
              </a:rPr>
              <a:t> </a:t>
            </a:r>
            <a:r>
              <a:rPr lang="ru-RU" sz="1200" dirty="0" err="1">
                <a:solidFill>
                  <a:srgbClr val="212529"/>
                </a:solidFill>
                <a:effectLst/>
                <a:latin typeface="Times New Roman" panose="02020603050405020304" pitchFamily="18" charset="0"/>
                <a:ea typeface="Times New Roman" panose="02020603050405020304" pitchFamily="18" charset="0"/>
              </a:rPr>
              <a:t>сүру</a:t>
            </a:r>
            <a:r>
              <a:rPr lang="ru-RU" sz="1200" dirty="0">
                <a:solidFill>
                  <a:srgbClr val="212529"/>
                </a:solidFill>
                <a:effectLst/>
                <a:latin typeface="Times New Roman" panose="02020603050405020304" pitchFamily="18" charset="0"/>
                <a:ea typeface="Times New Roman" panose="02020603050405020304" pitchFamily="18" charset="0"/>
              </a:rPr>
              <a:t>, </a:t>
            </a:r>
            <a:r>
              <a:rPr lang="ru-RU" sz="1200" dirty="0" err="1">
                <a:solidFill>
                  <a:srgbClr val="212529"/>
                </a:solidFill>
                <a:effectLst/>
                <a:latin typeface="Times New Roman" panose="02020603050405020304" pitchFamily="18" charset="0"/>
                <a:ea typeface="Times New Roman" panose="02020603050405020304" pitchFamily="18" charset="0"/>
              </a:rPr>
              <a:t>тұрмыс</a:t>
            </a:r>
            <a:r>
              <a:rPr lang="ru-RU" sz="1200" dirty="0">
                <a:solidFill>
                  <a:srgbClr val="212529"/>
                </a:solidFill>
                <a:effectLst/>
                <a:latin typeface="Times New Roman" panose="02020603050405020304" pitchFamily="18" charset="0"/>
                <a:ea typeface="Times New Roman" panose="02020603050405020304" pitchFamily="18" charset="0"/>
              </a:rPr>
              <a:t> </a:t>
            </a:r>
            <a:r>
              <a:rPr lang="ru-RU" sz="1200" dirty="0" err="1">
                <a:solidFill>
                  <a:srgbClr val="212529"/>
                </a:solidFill>
                <a:effectLst/>
                <a:latin typeface="Times New Roman" panose="02020603050405020304" pitchFamily="18" charset="0"/>
                <a:ea typeface="Times New Roman" panose="02020603050405020304" pitchFamily="18" charset="0"/>
              </a:rPr>
              <a:t>қалпы</a:t>
            </a:r>
            <a:r>
              <a:rPr lang="ru-RU" sz="1200" dirty="0">
                <a:solidFill>
                  <a:srgbClr val="212529"/>
                </a:solidFill>
                <a:effectLst/>
                <a:latin typeface="Times New Roman" panose="02020603050405020304" pitchFamily="18" charset="0"/>
                <a:ea typeface="Times New Roman" panose="02020603050405020304" pitchFamily="18" charset="0"/>
              </a:rPr>
              <a:t> – </a:t>
            </a:r>
            <a:r>
              <a:rPr lang="ru-RU" sz="1200" dirty="0" err="1">
                <a:solidFill>
                  <a:srgbClr val="212529"/>
                </a:solidFill>
                <a:effectLst/>
                <a:latin typeface="Times New Roman" panose="02020603050405020304" pitchFamily="18" charset="0"/>
                <a:ea typeface="Times New Roman" panose="02020603050405020304" pitchFamily="18" charset="0"/>
              </a:rPr>
              <a:t>табандылық</a:t>
            </a:r>
            <a:r>
              <a:rPr lang="ru-RU" sz="1200" dirty="0">
                <a:solidFill>
                  <a:srgbClr val="212529"/>
                </a:solidFill>
                <a:effectLst/>
                <a:latin typeface="Times New Roman" panose="02020603050405020304" pitchFamily="18" charset="0"/>
                <a:ea typeface="Times New Roman" panose="02020603050405020304" pitchFamily="18" charset="0"/>
              </a:rPr>
              <a:t> пен </a:t>
            </a:r>
            <a:r>
              <a:rPr lang="ru-RU" sz="1200" dirty="0" err="1">
                <a:solidFill>
                  <a:srgbClr val="212529"/>
                </a:solidFill>
                <a:effectLst/>
                <a:latin typeface="Times New Roman" panose="02020603050405020304" pitchFamily="18" charset="0"/>
                <a:ea typeface="Times New Roman" panose="02020603050405020304" pitchFamily="18" charset="0"/>
              </a:rPr>
              <a:t>жүйелілікті</a:t>
            </a:r>
            <a:r>
              <a:rPr lang="ru-RU" sz="1200" dirty="0">
                <a:solidFill>
                  <a:srgbClr val="212529"/>
                </a:solidFill>
                <a:effectLst/>
                <a:latin typeface="Times New Roman" panose="02020603050405020304" pitchFamily="18" charset="0"/>
                <a:ea typeface="Times New Roman" panose="02020603050405020304" pitchFamily="18" charset="0"/>
              </a:rPr>
              <a:t> </a:t>
            </a:r>
            <a:r>
              <a:rPr lang="ru-RU" sz="1200" dirty="0" err="1">
                <a:solidFill>
                  <a:srgbClr val="212529"/>
                </a:solidFill>
                <a:effectLst/>
                <a:latin typeface="Times New Roman" panose="02020603050405020304" pitchFamily="18" charset="0"/>
                <a:ea typeface="Times New Roman" panose="02020603050405020304" pitchFamily="18" charset="0"/>
              </a:rPr>
              <a:t>берік</a:t>
            </a:r>
            <a:r>
              <a:rPr lang="ru-RU" sz="1200" dirty="0">
                <a:solidFill>
                  <a:srgbClr val="212529"/>
                </a:solidFill>
                <a:effectLst/>
                <a:latin typeface="Times New Roman" panose="02020603050405020304" pitchFamily="18" charset="0"/>
                <a:ea typeface="Times New Roman" panose="02020603050405020304" pitchFamily="18" charset="0"/>
              </a:rPr>
              <a:t> </a:t>
            </a:r>
            <a:r>
              <a:rPr lang="ru-RU" sz="1200" dirty="0" err="1">
                <a:solidFill>
                  <a:srgbClr val="212529"/>
                </a:solidFill>
                <a:effectLst/>
                <a:latin typeface="Times New Roman" panose="02020603050405020304" pitchFamily="18" charset="0"/>
                <a:ea typeface="Times New Roman" panose="02020603050405020304" pitchFamily="18" charset="0"/>
              </a:rPr>
              <a:t>сақтау</a:t>
            </a:r>
            <a:r>
              <a:rPr lang="ru-RU" sz="1200" dirty="0">
                <a:solidFill>
                  <a:srgbClr val="212529"/>
                </a:solidFill>
                <a:effectLst/>
                <a:latin typeface="Times New Roman" panose="02020603050405020304" pitchFamily="18" charset="0"/>
                <a:ea typeface="Times New Roman" panose="02020603050405020304" pitchFamily="18" charset="0"/>
              </a:rPr>
              <a:t> (</a:t>
            </a:r>
            <a:r>
              <a:rPr lang="ru-RU" sz="1200" dirty="0" err="1">
                <a:solidFill>
                  <a:srgbClr val="212529"/>
                </a:solidFill>
                <a:effectLst/>
                <a:latin typeface="Times New Roman" panose="02020603050405020304" pitchFamily="18" charset="0"/>
                <a:ea typeface="Times New Roman" panose="02020603050405020304" pitchFamily="18" charset="0"/>
              </a:rPr>
              <a:t>парасатты</a:t>
            </a:r>
            <a:r>
              <a:rPr lang="ru-RU" sz="1200" dirty="0">
                <a:solidFill>
                  <a:srgbClr val="212529"/>
                </a:solidFill>
                <a:effectLst/>
                <a:latin typeface="Times New Roman" panose="02020603050405020304" pitchFamily="18" charset="0"/>
                <a:ea typeface="Times New Roman" panose="02020603050405020304" pitchFamily="18" charset="0"/>
              </a:rPr>
              <a:t> </a:t>
            </a:r>
            <a:r>
              <a:rPr lang="ru-RU" sz="1200" dirty="0" err="1">
                <a:solidFill>
                  <a:srgbClr val="212529"/>
                </a:solidFill>
                <a:effectLst/>
                <a:latin typeface="Times New Roman" panose="02020603050405020304" pitchFamily="18" charset="0"/>
                <a:ea typeface="Times New Roman" panose="02020603050405020304" pitchFamily="18" charset="0"/>
              </a:rPr>
              <a:t>табанды</a:t>
            </a:r>
            <a:r>
              <a:rPr lang="ru-RU" sz="1200" dirty="0">
                <a:solidFill>
                  <a:srgbClr val="212529"/>
                </a:solidFill>
                <a:effectLst/>
                <a:latin typeface="Times New Roman" panose="02020603050405020304" pitchFamily="18" charset="0"/>
                <a:ea typeface="Times New Roman" panose="02020603050405020304" pitchFamily="18" charset="0"/>
              </a:rPr>
              <a:t> тип), </a:t>
            </a:r>
            <a:r>
              <a:rPr lang="ru-RU" sz="1200" dirty="0" err="1">
                <a:solidFill>
                  <a:srgbClr val="212529"/>
                </a:solidFill>
                <a:effectLst/>
                <a:latin typeface="Times New Roman" panose="02020603050405020304" pitchFamily="18" charset="0"/>
                <a:ea typeface="Times New Roman" panose="02020603050405020304" pitchFamily="18" charset="0"/>
              </a:rPr>
              <a:t>немесе</a:t>
            </a:r>
            <a:r>
              <a:rPr lang="ru-RU" sz="1200" dirty="0">
                <a:solidFill>
                  <a:srgbClr val="212529"/>
                </a:solidFill>
                <a:effectLst/>
                <a:latin typeface="Times New Roman" panose="02020603050405020304" pitchFamily="18" charset="0"/>
                <a:ea typeface="Times New Roman" panose="02020603050405020304" pitchFamily="18" charset="0"/>
              </a:rPr>
              <a:t> </a:t>
            </a:r>
            <a:r>
              <a:rPr lang="ru-RU" sz="1200" dirty="0" err="1">
                <a:solidFill>
                  <a:srgbClr val="212529"/>
                </a:solidFill>
                <a:effectLst/>
                <a:latin typeface="Times New Roman" panose="02020603050405020304" pitchFamily="18" charset="0"/>
                <a:ea typeface="Times New Roman" panose="02020603050405020304" pitchFamily="18" charset="0"/>
              </a:rPr>
              <a:t>ізеттілік</a:t>
            </a:r>
            <a:r>
              <a:rPr lang="ru-RU" sz="1200" dirty="0">
                <a:solidFill>
                  <a:srgbClr val="212529"/>
                </a:solidFill>
                <a:effectLst/>
                <a:latin typeface="Times New Roman" panose="02020603050405020304" pitchFamily="18" charset="0"/>
                <a:ea typeface="Times New Roman" panose="02020603050405020304" pitchFamily="18" charset="0"/>
              </a:rPr>
              <a:t> </a:t>
            </a:r>
            <a:r>
              <a:rPr lang="ru-RU" sz="1200" dirty="0" err="1">
                <a:solidFill>
                  <a:srgbClr val="212529"/>
                </a:solidFill>
                <a:effectLst/>
                <a:latin typeface="Times New Roman" panose="02020603050405020304" pitchFamily="18" charset="0"/>
                <a:ea typeface="Times New Roman" panose="02020603050405020304" pitchFamily="18" charset="0"/>
              </a:rPr>
              <a:t>көрсетуге</a:t>
            </a:r>
            <a:r>
              <a:rPr lang="ru-RU" sz="1200" dirty="0">
                <a:solidFill>
                  <a:srgbClr val="212529"/>
                </a:solidFill>
                <a:effectLst/>
                <a:latin typeface="Times New Roman" panose="02020603050405020304" pitchFamily="18" charset="0"/>
                <a:ea typeface="Times New Roman" panose="02020603050405020304" pitchFamily="18" charset="0"/>
              </a:rPr>
              <a:t> </a:t>
            </a:r>
            <a:r>
              <a:rPr lang="ru-RU" sz="1200" dirty="0" err="1">
                <a:solidFill>
                  <a:srgbClr val="212529"/>
                </a:solidFill>
                <a:effectLst/>
                <a:latin typeface="Times New Roman" panose="02020603050405020304" pitchFamily="18" charset="0"/>
                <a:ea typeface="Times New Roman" panose="02020603050405020304" pitchFamily="18" charset="0"/>
              </a:rPr>
              <a:t>құмар</a:t>
            </a:r>
            <a:r>
              <a:rPr lang="ru-RU" sz="1200" dirty="0">
                <a:solidFill>
                  <a:srgbClr val="212529"/>
                </a:solidFill>
                <a:effectLst/>
                <a:latin typeface="Times New Roman" panose="02020603050405020304" pitchFamily="18" charset="0"/>
                <a:ea typeface="Times New Roman" panose="02020603050405020304" pitchFamily="18" charset="0"/>
              </a:rPr>
              <a:t>, </a:t>
            </a:r>
            <a:r>
              <a:rPr lang="ru-RU" sz="1200" dirty="0" err="1">
                <a:solidFill>
                  <a:srgbClr val="212529"/>
                </a:solidFill>
                <a:effectLst/>
                <a:latin typeface="Times New Roman" panose="02020603050405020304" pitchFamily="18" charset="0"/>
                <a:ea typeface="Times New Roman" panose="02020603050405020304" pitchFamily="18" charset="0"/>
              </a:rPr>
              <a:t>жұмсақ</a:t>
            </a:r>
            <a:r>
              <a:rPr lang="ru-RU" sz="1200" dirty="0">
                <a:solidFill>
                  <a:srgbClr val="212529"/>
                </a:solidFill>
                <a:effectLst/>
                <a:latin typeface="Times New Roman" panose="02020603050405020304" pitchFamily="18" charset="0"/>
                <a:ea typeface="Times New Roman" panose="02020603050405020304" pitchFamily="18" charset="0"/>
              </a:rPr>
              <a:t>, </a:t>
            </a:r>
            <a:r>
              <a:rPr lang="ru-RU" sz="1200" dirty="0" err="1">
                <a:solidFill>
                  <a:srgbClr val="212529"/>
                </a:solidFill>
                <a:effectLst/>
                <a:latin typeface="Times New Roman" panose="02020603050405020304" pitchFamily="18" charset="0"/>
                <a:ea typeface="Times New Roman" panose="02020603050405020304" pitchFamily="18" charset="0"/>
              </a:rPr>
              <a:t>қарапайым</a:t>
            </a:r>
            <a:r>
              <a:rPr lang="ru-RU" sz="1200" dirty="0">
                <a:solidFill>
                  <a:srgbClr val="212529"/>
                </a:solidFill>
                <a:effectLst/>
                <a:latin typeface="Times New Roman" panose="02020603050405020304" pitchFamily="18" charset="0"/>
                <a:ea typeface="Times New Roman" panose="02020603050405020304" pitchFamily="18" charset="0"/>
              </a:rPr>
              <a:t>, тура </a:t>
            </a:r>
            <a:r>
              <a:rPr lang="ru-RU" sz="1200" dirty="0" err="1">
                <a:solidFill>
                  <a:srgbClr val="212529"/>
                </a:solidFill>
                <a:effectLst/>
                <a:latin typeface="Times New Roman" panose="02020603050405020304" pitchFamily="18" charset="0"/>
                <a:ea typeface="Times New Roman" panose="02020603050405020304" pitchFamily="18" charset="0"/>
              </a:rPr>
              <a:t>түсінетін</a:t>
            </a:r>
            <a:r>
              <a:rPr lang="ru-RU" sz="1200" dirty="0">
                <a:solidFill>
                  <a:srgbClr val="212529"/>
                </a:solidFill>
                <a:effectLst/>
                <a:latin typeface="Times New Roman" panose="02020603050405020304" pitchFamily="18" charset="0"/>
                <a:ea typeface="Times New Roman" panose="02020603050405020304" pitchFamily="18" charset="0"/>
              </a:rPr>
              <a:t>, </a:t>
            </a:r>
            <a:r>
              <a:rPr lang="ru-RU" sz="1200" dirty="0" err="1">
                <a:solidFill>
                  <a:srgbClr val="212529"/>
                </a:solidFill>
                <a:effectLst/>
                <a:latin typeface="Times New Roman" panose="02020603050405020304" pitchFamily="18" charset="0"/>
                <a:ea typeface="Times New Roman" panose="02020603050405020304" pitchFamily="18" charset="0"/>
              </a:rPr>
              <a:t>кейде</a:t>
            </a:r>
            <a:r>
              <a:rPr lang="ru-RU" sz="1200" dirty="0">
                <a:solidFill>
                  <a:srgbClr val="212529"/>
                </a:solidFill>
                <a:effectLst/>
                <a:latin typeface="Times New Roman" panose="02020603050405020304" pitchFamily="18" charset="0"/>
                <a:ea typeface="Times New Roman" panose="02020603050405020304" pitchFamily="18" charset="0"/>
              </a:rPr>
              <a:t> </a:t>
            </a:r>
            <a:r>
              <a:rPr lang="ru-RU" sz="1200" dirty="0" err="1">
                <a:solidFill>
                  <a:srgbClr val="212529"/>
                </a:solidFill>
                <a:effectLst/>
                <a:latin typeface="Times New Roman" panose="02020603050405020304" pitchFamily="18" charset="0"/>
                <a:ea typeface="Times New Roman" panose="02020603050405020304" pitchFamily="18" charset="0"/>
              </a:rPr>
              <a:t>күтпеген</a:t>
            </a:r>
            <a:r>
              <a:rPr lang="ru-RU" sz="1200" dirty="0">
                <a:solidFill>
                  <a:srgbClr val="212529"/>
                </a:solidFill>
                <a:effectLst/>
                <a:latin typeface="Times New Roman" panose="02020603050405020304" pitchFamily="18" charset="0"/>
                <a:ea typeface="Times New Roman" panose="02020603050405020304" pitchFamily="18" charset="0"/>
              </a:rPr>
              <a:t> </a:t>
            </a:r>
            <a:r>
              <a:rPr lang="ru-RU" sz="1200" dirty="0" err="1">
                <a:solidFill>
                  <a:srgbClr val="212529"/>
                </a:solidFill>
                <a:effectLst/>
                <a:latin typeface="Times New Roman" panose="02020603050405020304" pitchFamily="18" charset="0"/>
                <a:ea typeface="Times New Roman" panose="02020603050405020304" pitchFamily="18" charset="0"/>
              </a:rPr>
              <a:t>апаттай</a:t>
            </a:r>
            <a:r>
              <a:rPr lang="ru-RU" sz="1200" dirty="0">
                <a:solidFill>
                  <a:srgbClr val="212529"/>
                </a:solidFill>
                <a:effectLst/>
                <a:latin typeface="Times New Roman" panose="02020603050405020304" pitchFamily="18" charset="0"/>
                <a:ea typeface="Times New Roman" panose="02020603050405020304" pitchFamily="18" charset="0"/>
              </a:rPr>
              <a:t> (</a:t>
            </a:r>
            <a:r>
              <a:rPr lang="ru-RU" sz="1200" dirty="0" err="1">
                <a:solidFill>
                  <a:srgbClr val="212529"/>
                </a:solidFill>
                <a:effectLst/>
                <a:latin typeface="Times New Roman" panose="02020603050405020304" pitchFamily="18" charset="0"/>
                <a:ea typeface="Times New Roman" panose="02020603050405020304" pitchFamily="18" charset="0"/>
              </a:rPr>
              <a:t>эмоционалды</a:t>
            </a:r>
            <a:r>
              <a:rPr lang="ru-RU" sz="1200" dirty="0">
                <a:solidFill>
                  <a:srgbClr val="212529"/>
                </a:solidFill>
                <a:effectLst/>
                <a:latin typeface="Times New Roman" panose="02020603050405020304" pitchFamily="18" charset="0"/>
                <a:ea typeface="Times New Roman" panose="02020603050405020304" pitchFamily="18" charset="0"/>
              </a:rPr>
              <a:t> </a:t>
            </a:r>
            <a:r>
              <a:rPr lang="ru-RU" sz="1200" dirty="0" err="1">
                <a:solidFill>
                  <a:srgbClr val="212529"/>
                </a:solidFill>
                <a:effectLst/>
                <a:latin typeface="Times New Roman" panose="02020603050405020304" pitchFamily="18" charset="0"/>
                <a:ea typeface="Times New Roman" panose="02020603050405020304" pitchFamily="18" charset="0"/>
              </a:rPr>
              <a:t>қабылдайтын</a:t>
            </a:r>
            <a:r>
              <a:rPr lang="ru-RU" sz="1200" dirty="0">
                <a:solidFill>
                  <a:srgbClr val="212529"/>
                </a:solidFill>
                <a:effectLst/>
                <a:latin typeface="Times New Roman" panose="02020603050405020304" pitchFamily="18" charset="0"/>
                <a:ea typeface="Times New Roman" panose="02020603050405020304" pitchFamily="18" charset="0"/>
              </a:rPr>
              <a:t> тип).</a:t>
            </a:r>
            <a:endParaRPr lang="ru-RU" sz="1200" dirty="0">
              <a:effectLst/>
              <a:latin typeface="Times New Roman" panose="02020603050405020304" pitchFamily="18" charset="0"/>
              <a:ea typeface="Times New Roman" panose="02020603050405020304" pitchFamily="18" charset="0"/>
            </a:endParaRPr>
          </a:p>
        </p:txBody>
      </p:sp>
      <p:sp>
        <p:nvSpPr>
          <p:cNvPr id="9" name="Прямоугольник 8">
            <a:extLst>
              <a:ext uri="{FF2B5EF4-FFF2-40B4-BE49-F238E27FC236}">
                <a16:creationId xmlns="" xmlns:a16="http://schemas.microsoft.com/office/drawing/2014/main" id="{54230880-C5AE-48F1-85BC-6EE1A7E05D8F}"/>
              </a:ext>
            </a:extLst>
          </p:cNvPr>
          <p:cNvSpPr/>
          <p:nvPr/>
        </p:nvSpPr>
        <p:spPr>
          <a:xfrm>
            <a:off x="1209040" y="3429000"/>
            <a:ext cx="10322560" cy="629920"/>
          </a:xfrm>
          <a:prstGeom prst="rect">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ru-RU" sz="1400" dirty="0" err="1">
                <a:solidFill>
                  <a:srgbClr val="212529"/>
                </a:solidFill>
                <a:effectLst/>
                <a:latin typeface="Times New Roman" panose="02020603050405020304" pitchFamily="18" charset="0"/>
                <a:ea typeface="Times New Roman" panose="02020603050405020304" pitchFamily="18" charset="0"/>
              </a:rPr>
              <a:t>төрт</a:t>
            </a:r>
            <a:r>
              <a:rPr lang="ru-RU" sz="1400" dirty="0">
                <a:solidFill>
                  <a:srgbClr val="212529"/>
                </a:solidFill>
                <a:effectLst/>
                <a:latin typeface="Times New Roman" panose="02020603050405020304" pitchFamily="18" charset="0"/>
                <a:ea typeface="Times New Roman" panose="02020603050405020304" pitchFamily="18" charset="0"/>
              </a:rPr>
              <a:t> </a:t>
            </a:r>
            <a:r>
              <a:rPr lang="ru-RU" sz="1400" dirty="0" err="1">
                <a:solidFill>
                  <a:srgbClr val="212529"/>
                </a:solidFill>
                <a:effectLst/>
                <a:latin typeface="Times New Roman" panose="02020603050405020304" pitchFamily="18" charset="0"/>
                <a:ea typeface="Times New Roman" panose="02020603050405020304" pitchFamily="18" charset="0"/>
              </a:rPr>
              <a:t>құндылықтың</a:t>
            </a:r>
            <a:r>
              <a:rPr lang="ru-RU" sz="1400" dirty="0">
                <a:solidFill>
                  <a:srgbClr val="212529"/>
                </a:solidFill>
                <a:effectLst/>
                <a:latin typeface="Times New Roman" panose="02020603050405020304" pitchFamily="18" charset="0"/>
                <a:ea typeface="Times New Roman" panose="02020603050405020304" pitchFamily="18" charset="0"/>
              </a:rPr>
              <a:t> </a:t>
            </a:r>
            <a:r>
              <a:rPr lang="ru-RU" sz="1400" dirty="0" err="1">
                <a:solidFill>
                  <a:srgbClr val="212529"/>
                </a:solidFill>
                <a:effectLst/>
                <a:latin typeface="Times New Roman" panose="02020603050405020304" pitchFamily="18" charset="0"/>
                <a:ea typeface="Times New Roman" panose="02020603050405020304" pitchFamily="18" charset="0"/>
              </a:rPr>
              <a:t>арақатынасына</a:t>
            </a:r>
            <a:r>
              <a:rPr lang="ru-RU" sz="1400" dirty="0">
                <a:solidFill>
                  <a:srgbClr val="212529"/>
                </a:solidFill>
                <a:effectLst/>
                <a:latin typeface="Times New Roman" panose="02020603050405020304" pitchFamily="18" charset="0"/>
                <a:ea typeface="Times New Roman" panose="02020603050405020304" pitchFamily="18" charset="0"/>
              </a:rPr>
              <a:t> </a:t>
            </a:r>
            <a:r>
              <a:rPr lang="ru-RU" sz="1400" dirty="0" err="1">
                <a:solidFill>
                  <a:srgbClr val="212529"/>
                </a:solidFill>
                <a:effectLst/>
                <a:latin typeface="Times New Roman" panose="02020603050405020304" pitchFamily="18" charset="0"/>
                <a:ea typeface="Times New Roman" panose="02020603050405020304" pitchFamily="18" charset="0"/>
              </a:rPr>
              <a:t>байланысты</a:t>
            </a:r>
            <a:r>
              <a:rPr lang="ru-RU" sz="1400" dirty="0">
                <a:solidFill>
                  <a:srgbClr val="212529"/>
                </a:solidFill>
                <a:effectLst/>
                <a:latin typeface="Times New Roman" panose="02020603050405020304" pitchFamily="18" charset="0"/>
                <a:ea typeface="Times New Roman" panose="02020603050405020304" pitchFamily="18" charset="0"/>
              </a:rPr>
              <a:t> </a:t>
            </a:r>
            <a:r>
              <a:rPr lang="ru-RU" sz="1400" dirty="0" err="1">
                <a:solidFill>
                  <a:srgbClr val="212529"/>
                </a:solidFill>
                <a:effectLst/>
                <a:latin typeface="Times New Roman" panose="02020603050405020304" pitchFamily="18" charset="0"/>
                <a:ea typeface="Times New Roman" panose="02020603050405020304" pitchFamily="18" charset="0"/>
              </a:rPr>
              <a:t>адамдарды</a:t>
            </a:r>
            <a:r>
              <a:rPr lang="ru-RU" sz="1400" dirty="0">
                <a:solidFill>
                  <a:srgbClr val="212529"/>
                </a:solidFill>
                <a:effectLst/>
                <a:latin typeface="Times New Roman" panose="02020603050405020304" pitchFamily="18" charset="0"/>
                <a:ea typeface="Times New Roman" panose="02020603050405020304" pitchFamily="18" charset="0"/>
              </a:rPr>
              <a:t> </a:t>
            </a:r>
            <a:r>
              <a:rPr lang="ru-RU" sz="1400" dirty="0" err="1">
                <a:solidFill>
                  <a:srgbClr val="212529"/>
                </a:solidFill>
                <a:effectLst/>
                <a:latin typeface="Times New Roman" panose="02020603050405020304" pitchFamily="18" charset="0"/>
                <a:ea typeface="Times New Roman" panose="02020603050405020304" pitchFamily="18" charset="0"/>
              </a:rPr>
              <a:t>келесі</a:t>
            </a:r>
            <a:r>
              <a:rPr lang="ru-RU" sz="1400" dirty="0">
                <a:solidFill>
                  <a:srgbClr val="212529"/>
                </a:solidFill>
                <a:effectLst/>
                <a:latin typeface="Times New Roman" panose="02020603050405020304" pitchFamily="18" charset="0"/>
                <a:ea typeface="Times New Roman" panose="02020603050405020304" pitchFamily="18" charset="0"/>
              </a:rPr>
              <a:t> </a:t>
            </a:r>
            <a:r>
              <a:rPr lang="ru-RU" sz="1400" dirty="0" err="1">
                <a:solidFill>
                  <a:srgbClr val="212529"/>
                </a:solidFill>
                <a:effectLst/>
                <a:latin typeface="Times New Roman" panose="02020603050405020304" pitchFamily="18" charset="0"/>
                <a:ea typeface="Times New Roman" panose="02020603050405020304" pitchFamily="18" charset="0"/>
              </a:rPr>
              <a:t>көрсеткіштер</a:t>
            </a:r>
            <a:r>
              <a:rPr lang="ru-RU" sz="1400" dirty="0">
                <a:solidFill>
                  <a:srgbClr val="212529"/>
                </a:solidFill>
                <a:effectLst/>
                <a:latin typeface="Times New Roman" panose="02020603050405020304" pitchFamily="18" charset="0"/>
                <a:ea typeface="Times New Roman" panose="02020603050405020304" pitchFamily="18" charset="0"/>
              </a:rPr>
              <a:t> </a:t>
            </a:r>
            <a:r>
              <a:rPr lang="ru-RU" sz="1400" dirty="0" err="1">
                <a:solidFill>
                  <a:srgbClr val="212529"/>
                </a:solidFill>
                <a:effectLst/>
                <a:latin typeface="Times New Roman" panose="02020603050405020304" pitchFamily="18" charset="0"/>
                <a:ea typeface="Times New Roman" panose="02020603050405020304" pitchFamily="18" charset="0"/>
              </a:rPr>
              <a:t>бойынша</a:t>
            </a:r>
            <a:r>
              <a:rPr lang="ru-RU" sz="1400" dirty="0">
                <a:solidFill>
                  <a:srgbClr val="212529"/>
                </a:solidFill>
                <a:effectLst/>
                <a:latin typeface="Times New Roman" panose="02020603050405020304" pitchFamily="18" charset="0"/>
                <a:ea typeface="Times New Roman" panose="02020603050405020304" pitchFamily="18" charset="0"/>
              </a:rPr>
              <a:t> </a:t>
            </a:r>
            <a:r>
              <a:rPr lang="ru-RU" sz="1400" dirty="0" err="1">
                <a:solidFill>
                  <a:srgbClr val="212529"/>
                </a:solidFill>
                <a:effectLst/>
                <a:latin typeface="Times New Roman" panose="02020603050405020304" pitchFamily="18" charset="0"/>
                <a:ea typeface="Times New Roman" panose="02020603050405020304" pitchFamily="18" charset="0"/>
              </a:rPr>
              <a:t>типологиялық</a:t>
            </a:r>
            <a:r>
              <a:rPr lang="ru-RU" sz="1400" dirty="0">
                <a:solidFill>
                  <a:srgbClr val="212529"/>
                </a:solidFill>
                <a:effectLst/>
                <a:latin typeface="Times New Roman" panose="02020603050405020304" pitchFamily="18" charset="0"/>
                <a:ea typeface="Times New Roman" panose="02020603050405020304" pitchFamily="18" charset="0"/>
              </a:rPr>
              <a:t> </a:t>
            </a:r>
            <a:r>
              <a:rPr lang="ru-RU" sz="1400" dirty="0" err="1">
                <a:solidFill>
                  <a:srgbClr val="212529"/>
                </a:solidFill>
                <a:effectLst/>
                <a:latin typeface="Times New Roman" panose="02020603050405020304" pitchFamily="18" charset="0"/>
                <a:ea typeface="Times New Roman" panose="02020603050405020304" pitchFamily="18" charset="0"/>
              </a:rPr>
              <a:t>мінездеме</a:t>
            </a:r>
            <a:r>
              <a:rPr lang="ru-RU" sz="1400" dirty="0">
                <a:solidFill>
                  <a:srgbClr val="212529"/>
                </a:solidFill>
                <a:effectLst/>
                <a:latin typeface="Times New Roman" panose="02020603050405020304" pitchFamily="18" charset="0"/>
                <a:ea typeface="Times New Roman" panose="02020603050405020304" pitchFamily="18" charset="0"/>
              </a:rPr>
              <a:t> </a:t>
            </a:r>
            <a:r>
              <a:rPr lang="ru-RU" sz="1400" dirty="0" err="1">
                <a:solidFill>
                  <a:srgbClr val="212529"/>
                </a:solidFill>
                <a:effectLst/>
                <a:latin typeface="Times New Roman" panose="02020603050405020304" pitchFamily="18" charset="0"/>
                <a:ea typeface="Times New Roman" panose="02020603050405020304" pitchFamily="18" charset="0"/>
              </a:rPr>
              <a:t>беруге</a:t>
            </a:r>
            <a:r>
              <a:rPr lang="ru-RU" sz="1400" dirty="0">
                <a:solidFill>
                  <a:srgbClr val="212529"/>
                </a:solidFill>
                <a:effectLst/>
                <a:latin typeface="Times New Roman" panose="02020603050405020304" pitchFamily="18" charset="0"/>
                <a:ea typeface="Times New Roman" panose="02020603050405020304" pitchFamily="18" charset="0"/>
              </a:rPr>
              <a:t> </a:t>
            </a:r>
            <a:r>
              <a:rPr lang="ru-RU" sz="1400" dirty="0" err="1">
                <a:solidFill>
                  <a:srgbClr val="212529"/>
                </a:solidFill>
                <a:effectLst/>
                <a:latin typeface="Times New Roman" panose="02020603050405020304" pitchFamily="18" charset="0"/>
                <a:ea typeface="Times New Roman" panose="02020603050405020304" pitchFamily="18" charset="0"/>
              </a:rPr>
              <a:t>болады</a:t>
            </a:r>
            <a:r>
              <a:rPr lang="ru-RU" sz="1400" dirty="0">
                <a:solidFill>
                  <a:srgbClr val="212529"/>
                </a:solidFill>
                <a:latin typeface="Times New Roman" panose="02020603050405020304" pitchFamily="18" charset="0"/>
                <a:ea typeface="Times New Roman" panose="02020603050405020304" pitchFamily="18" charset="0"/>
              </a:rPr>
              <a:t>:</a:t>
            </a:r>
            <a:endParaRPr lang="ru-RU" sz="1400" dirty="0"/>
          </a:p>
        </p:txBody>
      </p:sp>
      <p:sp>
        <p:nvSpPr>
          <p:cNvPr id="10" name="Прямоугольник: скругленные углы 9">
            <a:extLst>
              <a:ext uri="{FF2B5EF4-FFF2-40B4-BE49-F238E27FC236}">
                <a16:creationId xmlns="" xmlns:a16="http://schemas.microsoft.com/office/drawing/2014/main" id="{C199E01D-618C-4016-BC6F-564D700CA2AE}"/>
              </a:ext>
            </a:extLst>
          </p:cNvPr>
          <p:cNvSpPr/>
          <p:nvPr/>
        </p:nvSpPr>
        <p:spPr>
          <a:xfrm>
            <a:off x="191770" y="4246880"/>
            <a:ext cx="2764790" cy="1229360"/>
          </a:xfrm>
          <a:prstGeom prst="roundRect">
            <a:avLst/>
          </a:prstGeom>
        </p:spPr>
        <p:style>
          <a:lnRef idx="3">
            <a:schemeClr val="lt1"/>
          </a:lnRef>
          <a:fillRef idx="1">
            <a:schemeClr val="accent3"/>
          </a:fillRef>
          <a:effectRef idx="1">
            <a:schemeClr val="accent3"/>
          </a:effectRef>
          <a:fontRef idx="minor">
            <a:schemeClr val="lt1"/>
          </a:fontRef>
        </p:style>
        <p:txBody>
          <a:bodyPr rtlCol="0" anchor="ctr"/>
          <a:lstStyle/>
          <a:p>
            <a:pPr algn="ctr"/>
            <a:r>
              <a:rPr lang="ru-RU" sz="1200" dirty="0">
                <a:solidFill>
                  <a:srgbClr val="212529"/>
                </a:solidFill>
                <a:effectLst/>
                <a:latin typeface="Times New Roman" panose="02020603050405020304" pitchFamily="18" charset="0"/>
                <a:ea typeface="Times New Roman" panose="02020603050405020304" pitchFamily="18" charset="0"/>
              </a:rPr>
              <a:t>экстраверсия – интроверсия;</a:t>
            </a:r>
            <a:endParaRPr lang="ru-RU" sz="1200" dirty="0">
              <a:effectLst/>
              <a:latin typeface="Times New Roman" panose="02020603050405020304" pitchFamily="18" charset="0"/>
              <a:ea typeface="Times New Roman" panose="02020603050405020304" pitchFamily="18" charset="0"/>
            </a:endParaRPr>
          </a:p>
        </p:txBody>
      </p:sp>
      <p:sp>
        <p:nvSpPr>
          <p:cNvPr id="11" name="Прямоугольник: скругленные углы 10">
            <a:extLst>
              <a:ext uri="{FF2B5EF4-FFF2-40B4-BE49-F238E27FC236}">
                <a16:creationId xmlns="" xmlns:a16="http://schemas.microsoft.com/office/drawing/2014/main" id="{FAD67A21-71BC-4EF3-93EF-9F669844FA16}"/>
              </a:ext>
            </a:extLst>
          </p:cNvPr>
          <p:cNvSpPr/>
          <p:nvPr/>
        </p:nvSpPr>
        <p:spPr>
          <a:xfrm>
            <a:off x="3092450" y="4246880"/>
            <a:ext cx="2734310" cy="1219200"/>
          </a:xfrm>
          <a:prstGeom prst="roundRect">
            <a:avLst/>
          </a:prstGeom>
        </p:spPr>
        <p:style>
          <a:lnRef idx="3">
            <a:schemeClr val="lt1"/>
          </a:lnRef>
          <a:fillRef idx="1">
            <a:schemeClr val="accent2"/>
          </a:fillRef>
          <a:effectRef idx="1">
            <a:schemeClr val="accent2"/>
          </a:effectRef>
          <a:fontRef idx="minor">
            <a:schemeClr val="lt1"/>
          </a:fontRef>
        </p:style>
        <p:txBody>
          <a:bodyPr rtlCol="0" anchor="ctr"/>
          <a:lstStyle/>
          <a:p>
            <a:pPr algn="ctr"/>
            <a:r>
              <a:rPr lang="ru-RU" sz="1200" dirty="0" err="1">
                <a:solidFill>
                  <a:srgbClr val="212529"/>
                </a:solidFill>
                <a:effectLst/>
                <a:latin typeface="Times New Roman" panose="02020603050405020304" pitchFamily="18" charset="0"/>
                <a:ea typeface="Times New Roman" panose="02020603050405020304" pitchFamily="18" charset="0"/>
              </a:rPr>
              <a:t>рационалдық (ақыл-ойға сүйенетін</a:t>
            </a:r>
            <a:r>
              <a:rPr lang="ru-RU" sz="1200" dirty="0">
                <a:solidFill>
                  <a:srgbClr val="212529"/>
                </a:solidFill>
                <a:effectLst/>
                <a:latin typeface="Times New Roman" panose="02020603050405020304" pitchFamily="18" charset="0"/>
                <a:ea typeface="Times New Roman" panose="02020603050405020304" pitchFamily="18" charset="0"/>
              </a:rPr>
              <a:t>) – </a:t>
            </a:r>
            <a:r>
              <a:rPr lang="ru-RU" sz="1200" dirty="0" err="1">
                <a:solidFill>
                  <a:srgbClr val="212529"/>
                </a:solidFill>
                <a:effectLst/>
                <a:latin typeface="Times New Roman" panose="02020603050405020304" pitchFamily="18" charset="0"/>
                <a:ea typeface="Times New Roman" panose="02020603050405020304" pitchFamily="18" charset="0"/>
              </a:rPr>
              <a:t>иррационалдық (жасқаншақ</a:t>
            </a:r>
            <a:r>
              <a:rPr lang="ru-RU" sz="1200" dirty="0">
                <a:solidFill>
                  <a:srgbClr val="212529"/>
                </a:solidFill>
                <a:effectLst/>
                <a:latin typeface="Times New Roman" panose="02020603050405020304" pitchFamily="18" charset="0"/>
                <a:ea typeface="Times New Roman" panose="02020603050405020304" pitchFamily="18" charset="0"/>
              </a:rPr>
              <a:t>);</a:t>
            </a:r>
            <a:endParaRPr lang="ru-RU" sz="1200" dirty="0">
              <a:effectLst/>
              <a:latin typeface="Times New Roman" panose="02020603050405020304" pitchFamily="18" charset="0"/>
              <a:ea typeface="Times New Roman" panose="02020603050405020304" pitchFamily="18" charset="0"/>
            </a:endParaRPr>
          </a:p>
        </p:txBody>
      </p:sp>
      <p:sp>
        <p:nvSpPr>
          <p:cNvPr id="12" name="Прямоугольник: скругленные углы 11">
            <a:extLst>
              <a:ext uri="{FF2B5EF4-FFF2-40B4-BE49-F238E27FC236}">
                <a16:creationId xmlns="" xmlns:a16="http://schemas.microsoft.com/office/drawing/2014/main" id="{EAF837C0-F3DC-4C08-AD75-01EFEC303D86}"/>
              </a:ext>
            </a:extLst>
          </p:cNvPr>
          <p:cNvSpPr/>
          <p:nvPr/>
        </p:nvSpPr>
        <p:spPr>
          <a:xfrm>
            <a:off x="6045200" y="4246880"/>
            <a:ext cx="2734310" cy="1219200"/>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ru-RU" sz="1200" dirty="0" err="1">
                <a:solidFill>
                  <a:srgbClr val="212529"/>
                </a:solidFill>
                <a:effectLst/>
                <a:latin typeface="Times New Roman" panose="02020603050405020304" pitchFamily="18" charset="0"/>
                <a:ea typeface="Times New Roman" panose="02020603050405020304" pitchFamily="18" charset="0"/>
              </a:rPr>
              <a:t>ойшыл</a:t>
            </a:r>
            <a:r>
              <a:rPr lang="ru-RU" sz="1200" dirty="0">
                <a:solidFill>
                  <a:srgbClr val="212529"/>
                </a:solidFill>
                <a:effectLst/>
                <a:latin typeface="Times New Roman" panose="02020603050405020304" pitchFamily="18" charset="0"/>
                <a:ea typeface="Times New Roman" panose="02020603050405020304" pitchFamily="18" charset="0"/>
              </a:rPr>
              <a:t> тип (логик) – </a:t>
            </a:r>
            <a:r>
              <a:rPr lang="ru-RU" sz="1200" dirty="0" err="1">
                <a:solidFill>
                  <a:srgbClr val="212529"/>
                </a:solidFill>
                <a:effectLst/>
                <a:latin typeface="Times New Roman" panose="02020603050405020304" pitchFamily="18" charset="0"/>
                <a:ea typeface="Times New Roman" panose="02020603050405020304" pitchFamily="18" charset="0"/>
              </a:rPr>
              <a:t>эмоционалдық </a:t>
            </a:r>
            <a:r>
              <a:rPr lang="ru-RU" sz="1200" dirty="0">
                <a:solidFill>
                  <a:srgbClr val="212529"/>
                </a:solidFill>
                <a:effectLst/>
                <a:latin typeface="Times New Roman" panose="02020603050405020304" pitchFamily="18" charset="0"/>
                <a:ea typeface="Times New Roman" panose="02020603050405020304" pitchFamily="18" charset="0"/>
              </a:rPr>
              <a:t>тип (этик);</a:t>
            </a:r>
            <a:endParaRPr lang="ru-RU" sz="1200" dirty="0">
              <a:effectLst/>
              <a:latin typeface="Times New Roman" panose="02020603050405020304" pitchFamily="18" charset="0"/>
              <a:ea typeface="Times New Roman" panose="02020603050405020304" pitchFamily="18" charset="0"/>
            </a:endParaRPr>
          </a:p>
        </p:txBody>
      </p:sp>
      <p:sp>
        <p:nvSpPr>
          <p:cNvPr id="13" name="Прямоугольник: скругленные углы 12">
            <a:extLst>
              <a:ext uri="{FF2B5EF4-FFF2-40B4-BE49-F238E27FC236}">
                <a16:creationId xmlns="" xmlns:a16="http://schemas.microsoft.com/office/drawing/2014/main" id="{D4082254-5B91-45B3-A411-DAF251F18EB8}"/>
              </a:ext>
            </a:extLst>
          </p:cNvPr>
          <p:cNvSpPr/>
          <p:nvPr/>
        </p:nvSpPr>
        <p:spPr>
          <a:xfrm>
            <a:off x="8945880" y="4253151"/>
            <a:ext cx="2971800" cy="1219200"/>
          </a:xfrm>
          <a:prstGeom prst="round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ru-RU" sz="1200" dirty="0" err="1">
                <a:solidFill>
                  <a:srgbClr val="212529"/>
                </a:solidFill>
                <a:effectLst/>
                <a:latin typeface="Times New Roman" panose="02020603050405020304" pitchFamily="18" charset="0"/>
                <a:ea typeface="Times New Roman" panose="02020603050405020304" pitchFamily="18" charset="0"/>
              </a:rPr>
              <a:t>түйсінгіш </a:t>
            </a:r>
            <a:r>
              <a:rPr lang="ru-RU" sz="1200" dirty="0">
                <a:solidFill>
                  <a:srgbClr val="212529"/>
                </a:solidFill>
                <a:effectLst/>
                <a:latin typeface="Times New Roman" panose="02020603050405020304" pitchFamily="18" charset="0"/>
                <a:ea typeface="Times New Roman" panose="02020603050405020304" pitchFamily="18" charset="0"/>
              </a:rPr>
              <a:t>тип (</a:t>
            </a:r>
            <a:r>
              <a:rPr lang="ru-RU" sz="1200" dirty="0" err="1">
                <a:solidFill>
                  <a:srgbClr val="212529"/>
                </a:solidFill>
                <a:effectLst/>
                <a:latin typeface="Times New Roman" panose="02020603050405020304" pitchFamily="18" charset="0"/>
                <a:ea typeface="Times New Roman" panose="02020603050405020304" pitchFamily="18" charset="0"/>
              </a:rPr>
              <a:t>сенсорик</a:t>
            </a:r>
            <a:r>
              <a:rPr lang="ru-RU" sz="1200" dirty="0">
                <a:solidFill>
                  <a:srgbClr val="212529"/>
                </a:solidFill>
                <a:effectLst/>
                <a:latin typeface="Times New Roman" panose="02020603050405020304" pitchFamily="18" charset="0"/>
                <a:ea typeface="Times New Roman" panose="02020603050405020304" pitchFamily="18" charset="0"/>
              </a:rPr>
              <a:t>) – </a:t>
            </a:r>
            <a:r>
              <a:rPr lang="ru-RU" sz="1200" dirty="0" err="1">
                <a:solidFill>
                  <a:srgbClr val="212529"/>
                </a:solidFill>
                <a:effectLst/>
                <a:latin typeface="Times New Roman" panose="02020603050405020304" pitchFamily="18" charset="0"/>
                <a:ea typeface="Times New Roman" panose="02020603050405020304" pitchFamily="18" charset="0"/>
              </a:rPr>
              <a:t>сезімтал</a:t>
            </a:r>
            <a:r>
              <a:rPr lang="ru-RU" sz="1200" dirty="0">
                <a:solidFill>
                  <a:srgbClr val="212529"/>
                </a:solidFill>
                <a:effectLst/>
                <a:latin typeface="Times New Roman" panose="02020603050405020304" pitchFamily="18" charset="0"/>
                <a:ea typeface="Times New Roman" panose="02020603050405020304" pitchFamily="18" charset="0"/>
              </a:rPr>
              <a:t> </a:t>
            </a:r>
            <a:r>
              <a:rPr lang="ru-RU" sz="1200" dirty="0" err="1">
                <a:solidFill>
                  <a:srgbClr val="212529"/>
                </a:solidFill>
                <a:effectLst/>
                <a:latin typeface="Times New Roman" panose="02020603050405020304" pitchFamily="18" charset="0"/>
                <a:ea typeface="Times New Roman" panose="02020603050405020304" pitchFamily="18" charset="0"/>
              </a:rPr>
              <a:t>тип</a:t>
            </a:r>
            <a:r>
              <a:rPr lang="ru-RU" sz="1200" dirty="0">
                <a:solidFill>
                  <a:srgbClr val="212529"/>
                </a:solidFill>
                <a:effectLst/>
                <a:latin typeface="Times New Roman" panose="02020603050405020304" pitchFamily="18" charset="0"/>
                <a:ea typeface="Times New Roman" panose="02020603050405020304" pitchFamily="18" charset="0"/>
              </a:rPr>
              <a:t> (</a:t>
            </a:r>
            <a:r>
              <a:rPr lang="ru-RU" sz="1200" dirty="0" err="1">
                <a:solidFill>
                  <a:srgbClr val="212529"/>
                </a:solidFill>
                <a:effectLst/>
                <a:latin typeface="Times New Roman" panose="02020603050405020304" pitchFamily="18" charset="0"/>
                <a:ea typeface="Times New Roman" panose="02020603050405020304" pitchFamily="18" charset="0"/>
              </a:rPr>
              <a:t>интуит</a:t>
            </a:r>
            <a:r>
              <a:rPr lang="ru-RU" sz="1200" dirty="0">
                <a:solidFill>
                  <a:srgbClr val="212529"/>
                </a:solidFill>
                <a:effectLst/>
                <a:latin typeface="Times New Roman" panose="02020603050405020304" pitchFamily="18" charset="0"/>
                <a:ea typeface="Times New Roman" panose="02020603050405020304" pitchFamily="18" charset="0"/>
              </a:rPr>
              <a:t>).</a:t>
            </a:r>
            <a:endParaRPr lang="ru-RU" sz="12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 xmlns:p14="http://schemas.microsoft.com/office/powerpoint/2010/main" val="2658711881"/>
      </p:ext>
    </p:extLst>
  </p:cSld>
  <p:clrMapOvr>
    <a:masterClrMapping/>
  </p:clrMapOvr>
</p:sld>
</file>

<file path=ppt/theme/theme1.xml><?xml version="1.0" encoding="utf-8"?>
<a:theme xmlns:a="http://schemas.openxmlformats.org/drawingml/2006/main" name="Капля">
  <a:themeElements>
    <a:clrScheme name="Капля">
      <a:dk1>
        <a:sysClr val="windowText" lastClr="000000"/>
      </a:dk1>
      <a:lt1>
        <a:sysClr val="window" lastClr="FFFFFF"/>
      </a:lt1>
      <a:dk2>
        <a:srgbClr val="355071"/>
      </a:dk2>
      <a:lt2>
        <a:srgbClr val="AABED7"/>
      </a:lt2>
      <a:accent1>
        <a:srgbClr val="2FA3EE"/>
      </a:accent1>
      <a:accent2>
        <a:srgbClr val="4BCAAD"/>
      </a:accent2>
      <a:accent3>
        <a:srgbClr val="86C157"/>
      </a:accent3>
      <a:accent4>
        <a:srgbClr val="D99C3F"/>
      </a:accent4>
      <a:accent5>
        <a:srgbClr val="CE6633"/>
      </a:accent5>
      <a:accent6>
        <a:srgbClr val="A35DD1"/>
      </a:accent6>
      <a:hlink>
        <a:srgbClr val="56BCFE"/>
      </a:hlink>
      <a:folHlink>
        <a:srgbClr val="97C5E3"/>
      </a:folHlink>
    </a:clrScheme>
    <a:fontScheme name="Капля">
      <a:majorFont>
        <a:latin typeface="Tw Cen M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Капля">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130000"/>
                <a:satMod val="150000"/>
                <a:lumMod val="112000"/>
              </a:schemeClr>
            </a:gs>
            <a:gs pos="100000">
              <a:schemeClr val="phClr">
                <a:shade val="92000"/>
                <a:satMod val="140000"/>
                <a:lumMod val="110000"/>
              </a:schemeClr>
            </a:gs>
          </a:gsLst>
          <a:lin ang="5400000" scaled="0"/>
        </a:gradFill>
      </a:bgFillStyleLst>
    </a:fmtScheme>
  </a:themeElements>
  <a:objectDefaults/>
  <a:extraClrSchemeLst/>
  <a:extLst>
    <a:ext uri="{05A4C25C-085E-4340-85A3-A5531E510DB2}">
      <thm15:themeFamily xmlns="" xmlns:thm15="http://schemas.microsoft.com/office/thememl/2012/main" name="Droplet" id="{8984A317-299A-4E50-B45D-BFC9EDE2337A}" vid="{A633B6A3-9E7F-4C10-9C98-2517A3134361}"/>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Документ" ma:contentTypeID="0x010100F27592075C46554BA08CABB3C1766890" ma:contentTypeVersion="2" ma:contentTypeDescription="Создание документа." ma:contentTypeScope="" ma:versionID="a997fc6cfc32081ee57d9f2358c2e0b4">
  <xsd:schema xmlns:xsd="http://www.w3.org/2001/XMLSchema" xmlns:xs="http://www.w3.org/2001/XMLSchema" xmlns:p="http://schemas.microsoft.com/office/2006/metadata/properties" xmlns:ns2="387dda60-8bd3-4cf1-ae58-350e48cfa01c" targetNamespace="http://schemas.microsoft.com/office/2006/metadata/properties" ma:root="true" ma:fieldsID="4d2e2e8aa5facd6891073858a218f181" ns2:_="">
    <xsd:import namespace="387dda60-8bd3-4cf1-ae58-350e48cfa01c"/>
    <xsd:element name="properties">
      <xsd:complexType>
        <xsd:sequence>
          <xsd:element name="documentManagement">
            <xsd:complexType>
              <xsd:all>
                <xsd:element ref="ns2:MediaServiceMetadata" minOccurs="0"/>
                <xsd:element ref="ns2: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87dda60-8bd3-4cf1-ae58-350e48cfa01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Тип контента"/>
        <xsd:element ref="dc:title" minOccurs="0" maxOccurs="1" ma:index="4" ma:displayName="Название"/>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6C39F330-ADB8-4030-94BC-828EEF8EC686}"/>
</file>

<file path=customXml/itemProps2.xml><?xml version="1.0" encoding="utf-8"?>
<ds:datastoreItem xmlns:ds="http://schemas.openxmlformats.org/officeDocument/2006/customXml" ds:itemID="{474FE295-B64A-4304-AD4A-22DA453B0E73}"/>
</file>

<file path=customXml/itemProps3.xml><?xml version="1.0" encoding="utf-8"?>
<ds:datastoreItem xmlns:ds="http://schemas.openxmlformats.org/officeDocument/2006/customXml" ds:itemID="{98552F6D-6736-423E-92D9-86F58A3A9212}"/>
</file>

<file path=docProps/app.xml><?xml version="1.0" encoding="utf-8"?>
<Properties xmlns="http://schemas.openxmlformats.org/officeDocument/2006/extended-properties" xmlns:vt="http://schemas.openxmlformats.org/officeDocument/2006/docPropsVTypes">
  <Template>Капля</Template>
  <TotalTime>230</TotalTime>
  <Words>2941</Words>
  <Application>Microsoft Office PowerPoint</Application>
  <PresentationFormat>Произвольный</PresentationFormat>
  <Paragraphs>159</Paragraphs>
  <Slides>22</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22</vt:i4>
      </vt:variant>
    </vt:vector>
  </HeadingPairs>
  <TitlesOfParts>
    <vt:vector size="23" baseType="lpstr">
      <vt:lpstr>Капля</vt:lpstr>
      <vt:lpstr>Слайд 1</vt:lpstr>
      <vt:lpstr>ҚАРАСТЫРЫЛАТЫН СҰРАҚТАР.</vt:lpstr>
      <vt:lpstr>Слайд 3</vt:lpstr>
      <vt:lpstr>Слайд 4</vt:lpstr>
      <vt:lpstr>Слайд 5</vt:lpstr>
      <vt:lpstr>Слайд 6</vt:lpstr>
      <vt:lpstr>Слайд 7</vt:lpstr>
      <vt:lpstr>Слайд 8</vt:lpstr>
      <vt:lpstr>Слайд 9</vt:lpstr>
      <vt:lpstr>Слайд 10</vt:lpstr>
      <vt:lpstr>Слайд 11</vt:lpstr>
      <vt:lpstr>Слайд 12</vt:lpstr>
      <vt:lpstr>Слайд 13</vt:lpstr>
      <vt:lpstr>Слайд 14</vt:lpstr>
      <vt:lpstr>Слайд 15</vt:lpstr>
      <vt:lpstr>Слайд 16</vt:lpstr>
      <vt:lpstr>Слайд 17</vt:lpstr>
      <vt:lpstr>Слайд 18</vt:lpstr>
      <vt:lpstr>Слайд 19</vt:lpstr>
      <vt:lpstr>Слайд 20</vt:lpstr>
      <vt:lpstr>Слайд 21</vt:lpstr>
      <vt:lpstr>Слайд 22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user</dc:creator>
  <cp:lastModifiedBy>hp</cp:lastModifiedBy>
  <cp:revision>7</cp:revision>
  <dcterms:created xsi:type="dcterms:W3CDTF">2021-10-02T08:54:21Z</dcterms:created>
  <dcterms:modified xsi:type="dcterms:W3CDTF">2021-10-13T16:30:19Z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0x010100F27592075C46554BA08CABB3C1766890</vt:lpwstr>
  </property>
</Properties>
</file>