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33" autoAdjust="0"/>
  </p:normalViewPr>
  <p:slideViewPr>
    <p:cSldViewPr>
      <p:cViewPr varScale="1">
        <p:scale>
          <a:sx n="55" d="100"/>
          <a:sy n="55" d="100"/>
        </p:scale>
        <p:origin x="-152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psychologos.ru/images/1_143098915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990656" cy="1008111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Введение в психологию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64896" cy="4608512"/>
          </a:xfrm>
          <a:solidFill>
            <a:srgbClr val="FFFF99"/>
          </a:solidFill>
        </p:spPr>
        <p:txBody>
          <a:bodyPr>
            <a:normAutofit/>
          </a:bodyPr>
          <a:lstStyle/>
          <a:p>
            <a:pPr indent="542925" algn="just"/>
            <a:r>
              <a:rPr lang="ru-RU" sz="2800" b="1" dirty="0" smtClean="0">
                <a:solidFill>
                  <a:schemeClr val="tx1"/>
                </a:solidFill>
              </a:rPr>
              <a:t>Преподаватель: </a:t>
            </a:r>
            <a:r>
              <a:rPr lang="ru-RU" sz="2800" dirty="0" smtClean="0">
                <a:solidFill>
                  <a:schemeClr val="tx1"/>
                </a:solidFill>
              </a:rPr>
              <a:t>Зыкова Наталья Михайловна, ассоциированный профессор кафедры Общественных дисциплин, кандидат психологических наук.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endParaRPr lang="en-US" sz="2800" dirty="0" smtClean="0">
              <a:solidFill>
                <a:schemeClr val="tx1"/>
              </a:solidFill>
            </a:endParaRPr>
          </a:p>
          <a:p>
            <a:pPr indent="542925" algn="just"/>
            <a:r>
              <a:rPr lang="en-US" sz="2800" dirty="0" smtClean="0">
                <a:solidFill>
                  <a:schemeClr val="tx1"/>
                </a:solidFill>
              </a:rPr>
              <a:t>E-mail  - natashazykova36@mail.ru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rgbClr val="FFFF99"/>
          </a:solidFill>
        </p:spPr>
        <p:txBody>
          <a:bodyPr/>
          <a:lstStyle/>
          <a:p>
            <a:pPr marL="3175" indent="539750" algn="just">
              <a:buNone/>
            </a:pPr>
            <a:endParaRPr lang="ru-RU" dirty="0" smtClean="0"/>
          </a:p>
          <a:p>
            <a:pPr marL="3175" indent="539750" algn="just">
              <a:buNone/>
            </a:pPr>
            <a:r>
              <a:rPr lang="ru-RU" dirty="0" smtClean="0"/>
              <a:t>Согласно </a:t>
            </a:r>
            <a:r>
              <a:rPr lang="ru-RU" dirty="0" smtClean="0"/>
              <a:t>кельтской легенде, есть люди дела, есть любители порядка, есть люди творчества, а есть те, кто любит теплые отношения и комфорт.</a:t>
            </a:r>
          </a:p>
          <a:p>
            <a:pPr marL="3175" indent="539750" algn="just">
              <a:buNone/>
            </a:pPr>
            <a:r>
              <a:rPr lang="ru-RU" dirty="0" smtClean="0"/>
              <a:t>Отнесите себя к тому или иному типу и сделайте рекламу своих особенностей.</a:t>
            </a:r>
          </a:p>
          <a:p>
            <a:pPr marL="3175" indent="53975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Итак</a:t>
            </a:r>
            <a:r>
              <a:rPr lang="ru-RU" sz="3200" dirty="0" smtClean="0"/>
              <a:t>, по легенде древних кельтов все люди делятся по сторонам света.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3175" indent="539750" algn="just">
              <a:buNone/>
            </a:pPr>
            <a:r>
              <a:rPr lang="ru-RU" sz="2800" b="1" dirty="0" smtClean="0"/>
              <a:t>Люди с Севера -</a:t>
            </a:r>
            <a:r>
              <a:rPr lang="ru-RU" sz="2800" dirty="0" smtClean="0"/>
              <a:t> это люди действия. Лидеры, которые делают дело. Люди, которые идут к цели любыми путями, не оглядываясь на средства. </a:t>
            </a:r>
          </a:p>
          <a:p>
            <a:pPr marL="3175" indent="539750" algn="just">
              <a:buNone/>
            </a:pPr>
            <a:r>
              <a:rPr lang="ru-RU" sz="2800" b="1" dirty="0" smtClean="0"/>
              <a:t>Люди с Запада </a:t>
            </a:r>
            <a:r>
              <a:rPr lang="ru-RU" sz="2800" dirty="0" smtClean="0"/>
              <a:t>- это люди расписаний, расчетов, точности, дисциплины. </a:t>
            </a:r>
          </a:p>
          <a:p>
            <a:pPr marL="3175" indent="539750" algn="just">
              <a:buNone/>
            </a:pPr>
            <a:r>
              <a:rPr lang="ru-RU" sz="2800" b="1" dirty="0" smtClean="0"/>
              <a:t>Люди с Востока</a:t>
            </a:r>
            <a:r>
              <a:rPr lang="ru-RU" sz="2800" dirty="0" smtClean="0"/>
              <a:t> - это люди творчества. Много идей, но при этом они не всегда занимаются их реализацией. </a:t>
            </a:r>
          </a:p>
          <a:p>
            <a:pPr marL="3175" indent="539750" algn="just">
              <a:buNone/>
            </a:pPr>
            <a:r>
              <a:rPr lang="ru-RU" sz="2800" b="1" dirty="0" smtClean="0"/>
              <a:t>Люди с Юга</a:t>
            </a:r>
            <a:r>
              <a:rPr lang="ru-RU" sz="2800" dirty="0" smtClean="0"/>
              <a:t> - обеспечивают теплые отношения и комфорт в группе. Атмосфера в группе важнее поставленной цели, движения вперед.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rgbClr val="FFFF99"/>
          </a:solidFill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marL="3175" indent="539750" algn="just">
              <a:buNone/>
            </a:pPr>
            <a:r>
              <a:rPr lang="ru-RU" dirty="0" smtClean="0"/>
              <a:t>Определите, к какой группе вы могли бы отнести себя.</a:t>
            </a:r>
          </a:p>
          <a:p>
            <a:pPr marL="3175" indent="539750" algn="just">
              <a:buNone/>
            </a:pPr>
            <a:r>
              <a:rPr lang="ru-RU" dirty="0" smtClean="0"/>
              <a:t>Представьте себя и сделайте </a:t>
            </a:r>
            <a:r>
              <a:rPr lang="ru-RU" dirty="0" smtClean="0"/>
              <a:t>рекламу своих </a:t>
            </a:r>
            <a:r>
              <a:rPr lang="ru-RU" dirty="0" smtClean="0"/>
              <a:t>качеств.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Вспомните </a:t>
            </a:r>
            <a:r>
              <a:rPr lang="ru-RU" sz="2800" b="1" dirty="0" smtClean="0"/>
              <a:t>и запишите несколько пословиц (не менее 5), несущих психологическое содержание.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00200"/>
            <a:ext cx="8064896" cy="49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29614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/>
              <a:t>Определите</a:t>
            </a:r>
            <a:r>
              <a:rPr lang="ru-RU" sz="2400" b="1" dirty="0" smtClean="0"/>
              <a:t>, к какой группе психических явлений - психическим процессам, свойствам личности или психическим состояниям - относятся каждое явление, описанное ниже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301608" cy="4875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367"/>
                <a:gridCol w="7274241"/>
              </a:tblGrid>
              <a:tr h="14014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Учитель информатики не раз замечал, что некоторые ребята с большим трудом усваивают материал непосредственно после уроков физкультуры и значительно лучше, если урокам информатики предшествует другая учебная деятельность.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6498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Сауле. всегда прямо осуждала подруг за недобросовестное отношение к  уборке комнаты.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6498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Ерлан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регулярно посещает курсы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английского языка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6498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Рассматривая картину Врубеля «Демон и Тамара», человек непроизвольно  вспоминает  образы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лермонтовских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героев.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4014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Нариман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придя из колледжа в общежитие, сразу решил выучить тему «Госстандарт».  Однако, как он ни старался, определение Госстандарта он не мог правильно запомнить. После небольшого отдыха студент безошибочно запомнил его.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      </a:t>
            </a:r>
            <a:r>
              <a:rPr lang="ru-RU" sz="2200" b="1" dirty="0" smtClean="0"/>
              <a:t>Определите</a:t>
            </a:r>
            <a:r>
              <a:rPr lang="ru-RU" sz="2200" b="1" dirty="0" smtClean="0"/>
              <a:t>, к какой группе психических явлений - психическим процессам, свойствам личности или психическим состояниям - относятся каждое явление, описанное ниже.</a:t>
            </a:r>
            <a:br>
              <a:rPr lang="ru-RU" sz="2200" b="1" dirty="0" smtClean="0"/>
            </a:br>
            <a:r>
              <a:rPr lang="ru-RU" sz="2200" b="1" dirty="0" smtClean="0"/>
              <a:t>Дополните каждую группу ещё двумя своими примерами.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marL="3175" indent="539750" algn="just">
              <a:buNone/>
            </a:pPr>
            <a:r>
              <a:rPr lang="ru-RU" sz="2400" dirty="0" smtClean="0"/>
              <a:t>Утомление</a:t>
            </a:r>
            <a:r>
              <a:rPr lang="ru-RU" sz="2400" dirty="0" smtClean="0"/>
              <a:t>, выдержка, воображение, ярость, любовь к Родине, преодоление усталости, запоминание, активность во время </a:t>
            </a:r>
            <a:r>
              <a:rPr lang="ru-RU" sz="2400" dirty="0" smtClean="0"/>
              <a:t>занятия, </a:t>
            </a:r>
            <a:r>
              <a:rPr lang="ru-RU" sz="2400" dirty="0" smtClean="0"/>
              <a:t>эмоциональная неустойчивость, страх, трусость, борьба мотивов.</a:t>
            </a:r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Какие </a:t>
            </a:r>
            <a:r>
              <a:rPr lang="ru-RU" sz="2700" b="1" dirty="0" smtClean="0"/>
              <a:t>методы психологии применены в следующих примерах?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5987008"/>
              </a:tblGrid>
              <a:tr h="27776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помещается в изолированную кабину, в специальном шлеме укрепляются приборы, с помощью которых исследуются биотоки мозга под действием различных раздражителей или состояний организма (бодрствование, сон). Испытуемый перед проведением опыта получает соответствующую инструкцию. Все получаемые показатели фиксируются точной аппаратурой.</a:t>
                      </a:r>
                    </a:p>
                    <a:p>
                      <a:pPr algn="just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4789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основании детских рисунков психолог устанавливает особенности восприятия детьми предметов; тщательно анализируя письменные работы школьников и сопоставляя данные с результатами других экспериментов, исследователь делает выводы об особенностях индивидуального стиля старшеклассников.</a:t>
                      </a:r>
                    </a:p>
                    <a:p>
                      <a:pPr algn="just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2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6635080"/>
              </a:tblGrid>
              <a:tr h="11337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изучения эмоционального состояния испытуемому предъявляют «страшные» картинки и регистрируют при этом изменения в сопротивлении кожи электрическому току.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41216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Изучаются индивидуальные особенности ритмических движений детей. Проводится весёлая игра - «Танец кукол». Всё идёт хорошо, пока группа участвует в общем танце. Дети уверенно двигаются по кругу, делают незамысловатые па. Но вот руководительница предлагает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Анаре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выйти на середину круга и танцевать там. Девочка отказывается. Сауле, хотя и не отказывается от предложения руководительницы, но, выйдя на середину круга, стоит, растерянно смотрит по сторонам и начинает танцевать лишь с помощью педагога. Только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Асия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(самая бойкая девочка в группе) начинает танцевать сразу, но её движения неуверенные, чувствуется скованность.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7187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изучения индивидуальных особенностей памяти испытуемые заучивают 10 иностранных слов. Протоколист записывает, сколько слов запоминает каждый испытуемый после каждого повторения и сколько требуется повторений, чтобы запомнить все десять слов.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Тест </a:t>
            </a:r>
            <a:r>
              <a:rPr lang="ru-RU" sz="3200" b="1" dirty="0" smtClean="0"/>
              <a:t>«Правое или левое?»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531813" algn="just">
              <a:buNone/>
            </a:pPr>
            <a:endParaRPr lang="ru-RU" sz="2800" dirty="0" smtClean="0"/>
          </a:p>
          <a:p>
            <a:pPr marL="0" indent="531813" algn="just">
              <a:buNone/>
            </a:pPr>
            <a:r>
              <a:rPr lang="ru-RU" sz="2800" dirty="0" smtClean="0"/>
              <a:t>Человеческий </a:t>
            </a:r>
            <a:r>
              <a:rPr lang="ru-RU" sz="2800" dirty="0" smtClean="0"/>
              <a:t>мозг имеет два полушария — </a:t>
            </a:r>
            <a:r>
              <a:rPr lang="ru-RU" sz="2800" b="1" dirty="0" smtClean="0"/>
              <a:t>правое и левое. </a:t>
            </a:r>
            <a:r>
              <a:rPr lang="ru-RU" sz="2800" dirty="0" smtClean="0"/>
              <a:t>Существует четкое «разделение труда» между ними: правое управляет одними функциями организма, левое - другими. При этом одно из полушарий является ведущим, что во многом определяет особенности характера человека.</a:t>
            </a:r>
          </a:p>
          <a:p>
            <a:pPr marL="0" indent="531813" algn="just">
              <a:buNone/>
            </a:pPr>
            <a:r>
              <a:rPr lang="ru-RU" sz="2800" dirty="0" smtClean="0"/>
              <a:t>Какое из полушарий ведущее у Вас, можно определить самому.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rgbClr val="FFFF99"/>
          </a:solidFill>
        </p:spPr>
        <p:txBody>
          <a:bodyPr/>
          <a:lstStyle/>
          <a:p>
            <a:pPr algn="just">
              <a:buNone/>
            </a:pPr>
            <a:endParaRPr lang="ru-RU" sz="2800" b="1" dirty="0" smtClean="0"/>
          </a:p>
          <a:p>
            <a:pPr algn="just">
              <a:buNone/>
            </a:pPr>
            <a:endParaRPr lang="ru-RU" sz="2800" b="1" dirty="0" smtClean="0"/>
          </a:p>
          <a:p>
            <a:pPr marL="3175" indent="539750" algn="just">
              <a:buNone/>
            </a:pPr>
            <a:r>
              <a:rPr lang="ru-RU" sz="2800" b="1" dirty="0" smtClean="0"/>
              <a:t>Цель</a:t>
            </a:r>
            <a:r>
              <a:rPr lang="ru-RU" sz="2800" b="1" dirty="0" smtClean="0"/>
              <a:t>: </a:t>
            </a:r>
            <a:r>
              <a:rPr lang="ru-RU" sz="2800" dirty="0" smtClean="0"/>
              <a:t>сформировать представления о проявлениях психики, личностных </a:t>
            </a:r>
            <a:r>
              <a:rPr lang="ru-RU" sz="2800" dirty="0" smtClean="0"/>
              <a:t>особенностях </a:t>
            </a:r>
            <a:r>
              <a:rPr lang="ru-RU" sz="2800" dirty="0" smtClean="0"/>
              <a:t>каждого человека; развивать рефлексию и самоанализ; воспитывать интерес к психологическим </a:t>
            </a:r>
            <a:r>
              <a:rPr lang="ru-RU" sz="2800" dirty="0" smtClean="0"/>
              <a:t>знаниям.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4704"/>
            <a:ext cx="7620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28083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Сомкните несколько раз пальцы рук, и Вы заметите, что сверху всегда оказывается один и тот же большой палец. Если левый — Вы эмоциональный человек, правый — у Вас преобладает аналитический склад ума.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8083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Возьмите ручку или карандаш. Попробуйте прицелиться, выбрав мишень, и глядите на нее обоими глазами через кончик ручки или карандаша. Зажмурьте один глаз, затем другой. Если мишень сильно смещается при зажмуренном левом глазе, то левый глаз — ведущий, и наоборот. Правый ведущий говорит о твердом и настойчивом характере, левый — о мягком и уступчивом.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6635080"/>
              </a:tblGrid>
              <a:tr h="25562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 при переплетении рук на груди сверху (на локте) оказывается правая рука, вы склонны к простоте и добродушию. Левая — к кокетству.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5562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 Вам удобнее, аплодируя, хлопать правой рукой, можно говорить о решительности характера. Если левой, то Вы подвержены колебаниям перед принятием решения.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Теперь </a:t>
            </a:r>
            <a:r>
              <a:rPr lang="ru-RU" sz="2400" b="1" dirty="0" smtClean="0"/>
              <a:t>обозначьте полученные в этих четырех тестах результаты </a:t>
            </a:r>
            <a:r>
              <a:rPr lang="ru-RU" sz="2400" b="1" dirty="0" smtClean="0"/>
              <a:t>буквами П </a:t>
            </a:r>
            <a:r>
              <a:rPr lang="ru-RU" sz="2400" b="1" dirty="0" smtClean="0"/>
              <a:t>(правый) и Л (левый) и найдите особенности своего характера в следующих вариантах ответов: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8839"/>
          <a:ext cx="8229600" cy="448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6707088"/>
              </a:tblGrid>
              <a:tr h="1094616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ПППП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Вас характерно постоянство, ориентация на общепринятое мнение. Вы не любите конфликтовать, спорить и ссориться.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921608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ПППЛ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определяющая черта Вашего характера — нерешительность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ППЛП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Вас характерны - решительность, чувство юмора, артистизм. Это очень контактный тип характера.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312559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ППЛЛ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редкий тип характера, близкий к предыдущему, но мягче. Наблюдается некоторое противоречие между нерешительностью и твердостью.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9"/>
          <a:ext cx="8229600" cy="626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1410413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ПЛПП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вариант, сочетающий аналитический склад ума с мягкостью характера. Медленное привыкание ко всему новому, осторожность.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88105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ПЛПЛ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слабый и самый редкий тип характера. Обладатели его подвержены различному влиянию, часто беззащитны.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355764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ЛППП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такое сочетание встречается очень часто. Основная черта — эмоциональность, граничащая с недостаточной настойчивостью. Вы поддаетесь</a:t>
                      </a: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чужому влиянию, а также легко приспосабливаетесь к различным условиям  жизни. Счастливы в друзьях, легко сходитесь с людьми.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410413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ЛППЛ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Вас характерны мягкость и наивность. Требуете особого, внимательного отношения к себе.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6491064"/>
              </a:tblGrid>
              <a:tr h="1494166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ЛЛПП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Вам присущи дружелюбие и простота, некоторая разбросанность интересов, а также склонность к самоанализу.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494166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ЛЛПЛ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Вашем характере преобладает простодушие, мягкость, доверчивость. Очень редкое сочетание.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494166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ЛЛЛП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 эмоциональны, энергичны, решительны. Но часто наспех принимаете решения, которые приносят значительные осложнения. Вам необходимо выработать у себя надежный «тормозной механизм».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494166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ЛЛЛЛ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неконсервативный тип характера. Вы способны взглянуть на старые вещи по-новому. Для Вас характерны эмоциональность, эгоизм, упрямство, иногда переходящие в замкнутость.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5941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1737253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ЛППП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самый сильный тип характера. Вас трудно в чем-то убедить. Вы с трудом меняете свою точку зрения. Но в то же время Вы энергичны, упорно добиваетесь своих целей.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503107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ЛПЛЛ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очень похоже на предыдущий тип. Та же настойчивость в достижении поставленных целей, склонность к самоанализу. Но друзей находите с трудом.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83811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ПЛЛП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Вас легкий характер. Умеете избегать конфликтов, любите путешествовать. Легко находите друзей. Но часто меняете свои увлечения.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277724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ПЛЛЛ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непостоянство и независимость. Вы кажетесь мягким, но когда доходит до дела, Вы требовательны и настойчивы.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pPr lvl="0" algn="just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Установите соответствие между отраслью психологии и предметом изучения: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5338936"/>
              </a:tblGrid>
              <a:tr h="1593709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Психология личности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психические явления в процессе взаимоотношений людей в больших и малых группах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593709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Дифференциальная психология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различия между людьми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593709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психология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общие закономерности проявления индивидуально-психологических особенностей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/>
              <a:t>С позиции субъекта выполняемой деятельности различают следующие направления психологии: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6635080"/>
              </a:tblGrid>
              <a:tr h="1174753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педагогическую психологию, медицинскую психологию, юридическую психологию, психологию спорта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74753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психофизиологию, нейропсихологию, сравнительную психологию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8486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психологию труда, управления, научного и художественного творчества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74753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психологию личности, социальную психологию, возрастную психологию, специальную психологию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Знакомство</a:t>
            </a:r>
            <a:r>
              <a:rPr lang="ru-RU" sz="36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600200"/>
            <a:ext cx="4464497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pPr lvl="0" algn="just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 </a:t>
            </a:r>
            <a:r>
              <a:rPr lang="ru-RU" sz="2700" b="1" dirty="0" smtClean="0"/>
              <a:t>позиции содержания выполняемой деятельности различают следующие направления психологии: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779096"/>
              </a:tblGrid>
              <a:tr h="123128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педагогическую психологию, медицинскую психологию, юридическую психологию, психологию спорта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23128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возрастную психологию, сравнительную психологию, специальную психологию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23128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парапсихологию, генетическую психологию, психологию развития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231286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общую психологию, психологию развития, дифференциальную психологию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Установите соответствие между отраслью психологии и предметом изучения: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00805"/>
          <a:ext cx="8229600" cy="489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4762872"/>
              </a:tblGrid>
              <a:tr h="1140021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Возрастная психология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отклонение в развитии психики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252175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Специальная психология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психическое развитие человека в процессе жизни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252175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Зоопсихология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сходство и различие в психике животных и человека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252175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Сравнительная психология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психические особенности поведения животных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b="1" dirty="0" smtClean="0"/>
              <a:t>Задание «Уровень счастья»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(</a:t>
            </a:r>
            <a:r>
              <a:rPr lang="ru-RU" sz="3100" b="1" dirty="0" smtClean="0"/>
              <a:t>повышение уверенности в себе, поиск ресурсов)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0567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rgbClr val="FFFF99"/>
          </a:solidFill>
        </p:spPr>
        <p:txBody>
          <a:bodyPr/>
          <a:lstStyle/>
          <a:p>
            <a:pPr marL="0" indent="531813" algn="just">
              <a:buNone/>
            </a:pPr>
            <a:endParaRPr lang="ru-RU" dirty="0" smtClean="0"/>
          </a:p>
          <a:p>
            <a:pPr marL="0" indent="531813" algn="just">
              <a:buNone/>
            </a:pPr>
            <a:endParaRPr lang="ru-RU" dirty="0" smtClean="0"/>
          </a:p>
          <a:p>
            <a:pPr marL="0" indent="531813" algn="just">
              <a:buNone/>
            </a:pPr>
            <a:r>
              <a:rPr lang="ru-RU" dirty="0" smtClean="0"/>
              <a:t>Напишите </a:t>
            </a:r>
            <a:r>
              <a:rPr lang="ru-RU" dirty="0" smtClean="0"/>
              <a:t>на бумаге список (перечень) всего того, за что можно быть благодарным судьбе в настоящий момент (солнечный день, своё здоровье, здоровье членов семьи, возможность читать, учиться, работать и т.п.).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Упражнение на рефлексию</a:t>
            </a:r>
            <a:endParaRPr lang="ru-RU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369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3175" indent="539750" algn="just">
              <a:buNone/>
            </a:pPr>
            <a:endParaRPr lang="ru-RU" sz="3000" dirty="0" smtClean="0"/>
          </a:p>
          <a:p>
            <a:pPr marL="3175" indent="539750" algn="just">
              <a:buNone/>
            </a:pPr>
            <a:r>
              <a:rPr lang="ru-RU" sz="3000" dirty="0" smtClean="0"/>
              <a:t>— </a:t>
            </a:r>
            <a:r>
              <a:rPr lang="ru-RU" sz="3000" dirty="0" smtClean="0"/>
              <a:t>Давайте познакомимся и сделаем это таким образом.</a:t>
            </a:r>
          </a:p>
          <a:p>
            <a:pPr marL="3175" indent="539750" algn="just">
              <a:buNone/>
            </a:pPr>
            <a:r>
              <a:rPr lang="ru-RU" sz="3000" dirty="0" smtClean="0"/>
              <a:t> Каждый скажет </a:t>
            </a:r>
            <a:r>
              <a:rPr lang="ru-RU" sz="3000" b="1" dirty="0" smtClean="0"/>
              <a:t>«Здравствуйте» </a:t>
            </a:r>
            <a:r>
              <a:rPr lang="ru-RU" sz="3000" dirty="0" smtClean="0"/>
              <a:t>и назовет свое имя, откуда он родом, где живет, а также одно из своих реальных хобби или увлечений, а затем в нескольких словах попробует объяснить, почему ему так нравится свое увлечение. </a:t>
            </a:r>
            <a:r>
              <a:rPr lang="ru-RU" sz="3000" dirty="0" smtClean="0"/>
              <a:t>	Каждый </a:t>
            </a:r>
            <a:r>
              <a:rPr lang="ru-RU" sz="3000" dirty="0" smtClean="0"/>
              <a:t>из вас пусть назовет одно </a:t>
            </a:r>
            <a:r>
              <a:rPr lang="ru-RU" sz="3000" b="1" dirty="0" smtClean="0"/>
              <a:t>качество</a:t>
            </a:r>
            <a:r>
              <a:rPr lang="ru-RU" sz="3000" dirty="0" smtClean="0"/>
              <a:t>, за что мы вас будем любить, ценить и уважать.</a:t>
            </a:r>
          </a:p>
          <a:p>
            <a:pPr marL="3175" indent="539750" algn="just">
              <a:buNone/>
            </a:pPr>
            <a:r>
              <a:rPr lang="ru-RU" sz="3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Для этого заполните небольшой опросный лист.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FFFF99"/>
          </a:solidFill>
        </p:spPr>
        <p:txBody>
          <a:bodyPr/>
          <a:lstStyle/>
          <a:p>
            <a:pPr marL="3175" indent="539750" algn="just">
              <a:buNone/>
            </a:pPr>
            <a:endParaRPr lang="ru-RU" sz="2800" dirty="0" smtClean="0"/>
          </a:p>
          <a:p>
            <a:pPr marL="3175" indent="539750" algn="just">
              <a:buNone/>
            </a:pPr>
            <a:r>
              <a:rPr lang="ru-RU" sz="2800" dirty="0" smtClean="0"/>
              <a:t>Давайте </a:t>
            </a:r>
            <a:r>
              <a:rPr lang="ru-RU" sz="2800" dirty="0" smtClean="0"/>
              <a:t>начнем с меня. Здравствуйте, меня зовут ____________________. Я родилась и живу в _________.  Я люблю _______________________, потому что мне очень интересно, что …  Ещё мне очень нравится ___________________, потому что _____________________________________. </a:t>
            </a:r>
            <a:endParaRPr lang="ru-RU" sz="2800" dirty="0" smtClean="0"/>
          </a:p>
          <a:p>
            <a:pPr marL="3175" indent="539750" algn="just">
              <a:buNone/>
            </a:pPr>
            <a:r>
              <a:rPr lang="ru-RU" sz="2800" dirty="0" smtClean="0"/>
              <a:t>Мое </a:t>
            </a:r>
            <a:r>
              <a:rPr lang="ru-RU" sz="2800" dirty="0" smtClean="0"/>
              <a:t>качество __________________.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Задание. «Все мы чем-то похожи...»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Ответьте </a:t>
            </a:r>
            <a:r>
              <a:rPr lang="ru-RU" sz="3100" b="1" dirty="0" smtClean="0"/>
              <a:t>на вопросы: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— Как вы считаете, люди похожи друг на друга? А чем они могут быть похожи? (характером, стилем жизни, манерой поведения, общими взглядами, тем, что живут на планете Земля и т.д.)</a:t>
            </a:r>
          </a:p>
          <a:p>
            <a:pPr algn="just">
              <a:buNone/>
            </a:pPr>
            <a:r>
              <a:rPr lang="ru-RU" sz="2000" dirty="0" smtClean="0"/>
              <a:t>— В то же время, этим же самым люди могут друг от друга отличаться (разные характеры, разные взгляды и т.д.)</a:t>
            </a:r>
          </a:p>
          <a:p>
            <a:pPr algn="just">
              <a:buNone/>
            </a:pPr>
            <a:r>
              <a:rPr lang="ru-RU" sz="2000" dirty="0" smtClean="0"/>
              <a:t>— Как вы думаете, с какими людьми проще общаться – с теми, кто похож на вас или с теми, кто от вас сильно отличается? С кем легче найти общий язык?</a:t>
            </a:r>
          </a:p>
          <a:p>
            <a:pPr algn="just">
              <a:buNone/>
            </a:pPr>
            <a:r>
              <a:rPr lang="ru-RU" sz="2000" dirty="0" smtClean="0"/>
              <a:t>— А хотели бы вы, чтобы все люди были друг на друга похожи и во всем всегда понимали друг друга? Не было бы скучно жить в таком мире?</a:t>
            </a:r>
          </a:p>
          <a:p>
            <a:pPr algn="just">
              <a:buNone/>
            </a:pPr>
            <a:r>
              <a:rPr lang="ru-RU" sz="2000" dirty="0" smtClean="0"/>
              <a:t>— А что будет, если все люди станут настолько разными и непохожими друг на друга, что у них не найдется ничего общего? </a:t>
            </a:r>
            <a:endParaRPr lang="ru-RU" sz="2000" dirty="0" smtClean="0"/>
          </a:p>
          <a:p>
            <a:pPr marL="0" indent="361950" algn="just">
              <a:buNone/>
            </a:pPr>
            <a:r>
              <a:rPr lang="ru-RU" sz="2000" dirty="0" smtClean="0"/>
              <a:t>Представьте </a:t>
            </a:r>
            <a:r>
              <a:rPr lang="ru-RU" sz="2000" dirty="0" smtClean="0"/>
              <a:t>себе это. Смогут ли они тогда общаться между собой, что-то делать вместе?</a:t>
            </a:r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rgbClr val="FFFF99"/>
          </a:solidFill>
        </p:spPr>
        <p:txBody>
          <a:bodyPr/>
          <a:lstStyle/>
          <a:p>
            <a:pPr marL="3175" indent="539750" algn="just">
              <a:buNone/>
            </a:pPr>
            <a:endParaRPr lang="ru-RU" sz="2800" dirty="0" smtClean="0"/>
          </a:p>
          <a:p>
            <a:pPr marL="3175" indent="539750" algn="just">
              <a:buNone/>
            </a:pPr>
            <a:endParaRPr lang="ru-RU" sz="2800" dirty="0" smtClean="0"/>
          </a:p>
          <a:p>
            <a:pPr marL="3175" indent="539750" algn="just">
              <a:buNone/>
            </a:pPr>
            <a:r>
              <a:rPr lang="ru-RU" sz="2800" dirty="0" smtClean="0"/>
              <a:t>Действительно</a:t>
            </a:r>
            <a:r>
              <a:rPr lang="ru-RU" sz="2800" dirty="0" smtClean="0"/>
              <a:t>, все мы в чем-то похожи друг на друга, а в чем-то сильно отличаемся. И это хорошо, потому что каждый человек – это маленькая вселенная, со своими особенностями и индивидуальными качествами. </a:t>
            </a:r>
            <a:endParaRPr lang="ru-RU" sz="2800" dirty="0" smtClean="0"/>
          </a:p>
          <a:p>
            <a:pPr marL="3175" indent="539750" algn="just">
              <a:buNone/>
            </a:pPr>
            <a:r>
              <a:rPr lang="ru-RU" sz="2800" dirty="0" smtClean="0"/>
              <a:t>Очень </a:t>
            </a:r>
            <a:r>
              <a:rPr lang="ru-RU" sz="2800" dirty="0" smtClean="0"/>
              <a:t>здорово в чем-то быть похожим на других, а в чем-то дополнять 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Игра на знакомство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www.psychologos.ru/images/1_143098915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472608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1676</Words>
  <Application>Microsoft Office PowerPoint</Application>
  <PresentationFormat>Экран (4:3)</PresentationFormat>
  <Paragraphs>154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Введение в психологию</vt:lpstr>
      <vt:lpstr>Слайд 2</vt:lpstr>
      <vt:lpstr> Знакомство. </vt:lpstr>
      <vt:lpstr>Слайд 4</vt:lpstr>
      <vt:lpstr>Для этого заполните небольшой опросный лист.</vt:lpstr>
      <vt:lpstr>Задание. «Все мы чем-то похожи...» </vt:lpstr>
      <vt:lpstr> Ответьте на вопросы: </vt:lpstr>
      <vt:lpstr>Слайд 8</vt:lpstr>
      <vt:lpstr> Игра на знакомство </vt:lpstr>
      <vt:lpstr>Слайд 10</vt:lpstr>
      <vt:lpstr> Итак, по легенде древних кельтов все люди делятся по сторонам света.  </vt:lpstr>
      <vt:lpstr>Слайд 12</vt:lpstr>
      <vt:lpstr> Вспомните и запишите несколько пословиц (не менее 5), несущих психологическое содержание. </vt:lpstr>
      <vt:lpstr>Определите, к какой группе психических явлений - психическим процессам, свойствам личности или психическим состояниям - относятся каждое явление, описанное ниже.</vt:lpstr>
      <vt:lpstr>        Определите, к какой группе психических явлений - психическим процессам, свойствам личности или психическим состояниям - относятся каждое явление, описанное ниже. Дополните каждую группу ещё двумя своими примерами. </vt:lpstr>
      <vt:lpstr> Какие методы психологии применены в следующих примерах? </vt:lpstr>
      <vt:lpstr>Слайд 17</vt:lpstr>
      <vt:lpstr> Тест «Правое или левое?» </vt:lpstr>
      <vt:lpstr>Слайд 19</vt:lpstr>
      <vt:lpstr>Слайд 20</vt:lpstr>
      <vt:lpstr>Слайд 21</vt:lpstr>
      <vt:lpstr>Слайд 22</vt:lpstr>
      <vt:lpstr>Слайд 23</vt:lpstr>
      <vt:lpstr> Теперь обозначьте полученные в этих четырех тестах результаты буквами П (правый) и Л (левый) и найдите особенности своего характера в следующих вариантах ответов: </vt:lpstr>
      <vt:lpstr>Слайд 25</vt:lpstr>
      <vt:lpstr>Слайд 26</vt:lpstr>
      <vt:lpstr>Слайд 27</vt:lpstr>
      <vt:lpstr> Установите соответствие между отраслью психологии и предметом изучения: </vt:lpstr>
      <vt:lpstr>С позиции субъекта выполняемой деятельности различают следующие направления психологии: </vt:lpstr>
      <vt:lpstr> С позиции содержания выполняемой деятельности различают следующие направления психологии:  </vt:lpstr>
      <vt:lpstr>Установите соответствие между отраслью психологии и предметом изучения:</vt:lpstr>
      <vt:lpstr>  Задание «Уровень счастья»  (повышение уверенности в себе, поиск ресурсов) </vt:lpstr>
      <vt:lpstr>Слайд 33</vt:lpstr>
      <vt:lpstr>Упражнение на рефлексию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Талгат</dc:creator>
  <cp:lastModifiedBy>Талгат</cp:lastModifiedBy>
  <cp:revision>2</cp:revision>
  <dcterms:created xsi:type="dcterms:W3CDTF">2020-01-13T08:35:27Z</dcterms:created>
  <dcterms:modified xsi:type="dcterms:W3CDTF">2020-01-13T10:56:20Z</dcterms:modified>
</cp:coreProperties>
</file>