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514" autoAdjust="0"/>
  </p:normalViewPr>
  <p:slideViewPr>
    <p:cSldViewPr>
      <p:cViewPr varScale="1">
        <p:scale>
          <a:sx n="53" d="100"/>
          <a:sy n="53" d="100"/>
        </p:scale>
        <p:origin x="-1580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61C9BE-D58B-4828-B65F-FBDAC8DB95BA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B48B0-4584-48DE-A821-E4129A113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B48B0-4584-48DE-A821-E4129A11339C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B48B0-4584-48DE-A821-E4129A11339C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ru-RU" sz="3200" b="1" cap="all" dirty="0" smtClean="0"/>
              <a:t>Я </a:t>
            </a:r>
            <a:r>
              <a:rPr lang="kk-KZ" sz="3200" b="1" dirty="0" smtClean="0"/>
              <a:t>и моя мотивация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pPr marL="3175" indent="542925" algn="just">
              <a:buNone/>
            </a:pPr>
            <a:r>
              <a:rPr lang="ru-RU" sz="2800" b="1" dirty="0" smtClean="0"/>
              <a:t>Преподаватель: </a:t>
            </a:r>
            <a:r>
              <a:rPr lang="ru-RU" sz="2800" dirty="0" smtClean="0"/>
              <a:t>Зыкова Наталья Михайловна, ассоциированный профессор кафедры Общественных дисциплин, кандидат психологических наук.</a:t>
            </a:r>
          </a:p>
          <a:p>
            <a:pPr marL="3175" indent="542925" algn="just">
              <a:buNone/>
            </a:pPr>
            <a:r>
              <a:rPr lang="ru-RU" sz="2800" dirty="0" smtClean="0"/>
              <a:t>	</a:t>
            </a:r>
            <a:endParaRPr lang="en-US" sz="2800" dirty="0" smtClean="0"/>
          </a:p>
          <a:p>
            <a:pPr marL="3175" indent="542925" algn="just">
              <a:buNone/>
            </a:pPr>
            <a:r>
              <a:rPr lang="en-US" sz="2800" dirty="0" smtClean="0"/>
              <a:t>E-mail  - natashazykova36@mail.ru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36712"/>
          <a:ext cx="8229600" cy="5535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4640"/>
                <a:gridCol w="5554960"/>
              </a:tblGrid>
              <a:tr h="165381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 – 28 баллов </a:t>
                      </a:r>
                    </a:p>
                    <a:p>
                      <a:pPr algn="just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 Вас очень сильная мотивация к успеху, Вы упорны в достижении цели, готовы преодолеть любые препятствия. </a:t>
                      </a:r>
                    </a:p>
                    <a:p>
                      <a:pPr algn="just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222749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 – 15 баллов </a:t>
                      </a:r>
                    </a:p>
                    <a:p>
                      <a:pPr algn="just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 Вас средняя мотивация к успеху, такая же, как у большинства людей. Стремление к цели приходит к Вам в форме приливов и отливов. Порой Вам хочется все бросить, так как Вы считаете, что цель, к которой Вы стремитесь, недостижима. 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653810"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 – 0 баллов 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Мотивация к успеху у Вас довольно слабая, Вы довольны собой и своим положением. На работе «не горите», убеждены, что независимо от Ваших усилий все пойдет своим чередом.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Autofit/>
          </a:bodyPr>
          <a:lstStyle/>
          <a:p>
            <a:r>
              <a:rPr lang="ru-RU" sz="2800" b="1" dirty="0" smtClean="0"/>
              <a:t>Задание 3. Стимулирование интереса к работе - весьма важный фактор усиления трудовой мотивации.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 marL="4763" indent="536575" algn="just">
              <a:buNone/>
            </a:pPr>
            <a:endParaRPr lang="ru-RU" sz="2400" dirty="0" smtClean="0"/>
          </a:p>
          <a:p>
            <a:pPr marL="4763" indent="536575" algn="just">
              <a:buNone/>
            </a:pPr>
            <a:endParaRPr lang="ru-RU" sz="2400" dirty="0" smtClean="0"/>
          </a:p>
          <a:p>
            <a:pPr marL="4763" indent="536575" algn="just">
              <a:buNone/>
            </a:pPr>
            <a:r>
              <a:rPr lang="ru-RU" sz="2400" dirty="0" smtClean="0"/>
              <a:t>Выберите из приводимых ниже 6 вариантов утверждений три наиболее эффективных, повышающих интерес к выполняемой работе (при этом особые случаи исключаются).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80727"/>
          <a:ext cx="8229600" cy="54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536"/>
                <a:gridCol w="6491064"/>
              </a:tblGrid>
              <a:tr h="1800200"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Руководство должно подробно информировать коллектив о характере выполняемой им работы. 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800200"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Б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Время от времени следует менять поручаемую сотрудникам работу, чтобы она не надоедала. 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800200"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Если нужно заставить людей выполнять работу, следует объединить хорошо понимающих друг друга сотрудников в одну группу. 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08721"/>
          <a:ext cx="8229600" cy="5112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528"/>
                <a:gridCol w="6563072"/>
              </a:tblGrid>
              <a:tr h="1704189"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Г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Подробно, в деталях сотрудникам нужно объяснить характер работы, помочь им выполнить её без срывов.</a:t>
                      </a:r>
                      <a:endParaRPr lang="ru-RU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704189"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Д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Работу, которую нужно выполнять, следует время от времени дополнять новыми задачами. Неплохо организовывать соревнование за лучший результат. </a:t>
                      </a:r>
                      <a:endParaRPr lang="ru-RU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704189"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Точно указать на недостатки и положительные моменты выполняемой сотрудником работы. </a:t>
                      </a:r>
                      <a:endParaRPr lang="ru-RU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Упражнение «Подслушанный разговор»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pPr marL="0" indent="541338" algn="just">
              <a:buNone/>
            </a:pPr>
            <a:endParaRPr lang="ru-RU" sz="2400" b="1" dirty="0" smtClean="0"/>
          </a:p>
          <a:p>
            <a:pPr marL="0" indent="541338" algn="just">
              <a:buNone/>
            </a:pPr>
            <a:endParaRPr lang="ru-RU" sz="2400" b="1" dirty="0" smtClean="0"/>
          </a:p>
          <a:p>
            <a:pPr marL="0" indent="541338" algn="just">
              <a:buNone/>
            </a:pPr>
            <a:r>
              <a:rPr lang="ru-RU" sz="2400" b="1" dirty="0" smtClean="0"/>
              <a:t>Цель упражнения</a:t>
            </a:r>
            <a:r>
              <a:rPr lang="ru-RU" sz="2400" dirty="0" smtClean="0"/>
              <a:t>: установить характер взаимосвязи между результативностью сотрудников, их мотивацией и удовлетворенностью трудом.</a:t>
            </a:r>
          </a:p>
          <a:p>
            <a:pPr marL="0" indent="541338" algn="just">
              <a:buNone/>
            </a:pPr>
            <a:r>
              <a:rPr lang="ru-RU" sz="2400" b="1" dirty="0" smtClean="0"/>
              <a:t>Задание</a:t>
            </a:r>
            <a:r>
              <a:rPr lang="ru-RU" sz="2400" dirty="0" smtClean="0"/>
              <a:t>. Во время делового обеда вы услышали беседу за соседним столиком двух руководителей. С кем из беседующих вы согласны и почему.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4763" indent="536575" algn="just">
              <a:buNone/>
            </a:pPr>
            <a:endParaRPr lang="ru-RU" sz="2600" b="1" dirty="0" smtClean="0"/>
          </a:p>
          <a:p>
            <a:pPr marL="4763" indent="536575" algn="just">
              <a:buNone/>
            </a:pPr>
            <a:r>
              <a:rPr lang="ru-RU" sz="2600" b="1" dirty="0" smtClean="0"/>
              <a:t>Пример 1.</a:t>
            </a:r>
          </a:p>
          <a:p>
            <a:pPr marL="4763" indent="536575" algn="just">
              <a:buNone/>
            </a:pPr>
            <a:r>
              <a:rPr lang="ru-RU" sz="2600" b="1" dirty="0" smtClean="0"/>
              <a:t>Руководитель  А: </a:t>
            </a:r>
            <a:r>
              <a:rPr lang="ru-RU" sz="2600" dirty="0" smtClean="0"/>
              <a:t>«Я хочу вам сказать, что если вы сделаете все чтобы ваши сотрудники стали полностью удовлетворены работой, они будут продуктивны».</a:t>
            </a:r>
          </a:p>
          <a:p>
            <a:pPr marL="4763" indent="536575" algn="just">
              <a:buNone/>
            </a:pPr>
            <a:r>
              <a:rPr lang="ru-RU" sz="2600" b="1" dirty="0" smtClean="0"/>
              <a:t>Руководитель Б: </a:t>
            </a:r>
            <a:r>
              <a:rPr lang="ru-RU" sz="2600" dirty="0" smtClean="0"/>
              <a:t>« Я не уверен в этом; если я сделаю их счастливыми, т.е. полностью удовлетворенными, может быть они и будут исправно ходить на работу и держаться за нее, но не обязательно станут работать по-настоящему упорно».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4763" indent="620713" algn="just">
              <a:buNone/>
            </a:pPr>
            <a:endParaRPr lang="ru-RU" sz="2400" dirty="0" smtClean="0"/>
          </a:p>
          <a:p>
            <a:pPr marL="4763" indent="620713" algn="just">
              <a:buNone/>
            </a:pPr>
            <a:endParaRPr lang="ru-RU" sz="2400" dirty="0" smtClean="0"/>
          </a:p>
          <a:p>
            <a:pPr marL="4763" indent="620713" algn="just">
              <a:buNone/>
            </a:pPr>
            <a:r>
              <a:rPr lang="ru-RU" sz="2400" b="1" dirty="0" smtClean="0"/>
              <a:t>Пример 2.</a:t>
            </a:r>
          </a:p>
          <a:p>
            <a:pPr marL="4763" indent="620713" algn="just">
              <a:buNone/>
            </a:pPr>
            <a:r>
              <a:rPr lang="ru-RU" sz="2400" b="1" dirty="0" smtClean="0"/>
              <a:t>Руководитель А: </a:t>
            </a:r>
            <a:r>
              <a:rPr lang="ru-RU" sz="2400" dirty="0" smtClean="0"/>
              <a:t>«Надо устанавливать такие показатели эффективности деятельности, которые рассматривались бы работниками как их личные цели».</a:t>
            </a:r>
          </a:p>
          <a:p>
            <a:pPr marL="4763" indent="620713" algn="just">
              <a:buNone/>
            </a:pPr>
            <a:r>
              <a:rPr lang="ru-RU" sz="2400" b="1" dirty="0" smtClean="0"/>
              <a:t>Руководитель Б: </a:t>
            </a:r>
            <a:r>
              <a:rPr lang="ru-RU" sz="2400" dirty="0" smtClean="0"/>
              <a:t>«Думаю, что этого достичь невозможно, да и не нужно. При установлении показателей работы специалистов надо исходить из соображений выгоды для отдела и для организации».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04664"/>
            <a:ext cx="8640960" cy="6264696"/>
          </a:xfrm>
          <a:solidFill>
            <a:srgbClr val="FFFF99"/>
          </a:solidFill>
        </p:spPr>
        <p:txBody>
          <a:bodyPr>
            <a:noAutofit/>
          </a:bodyPr>
          <a:lstStyle/>
          <a:p>
            <a:pPr marL="4763" indent="536575" algn="just">
              <a:buNone/>
            </a:pPr>
            <a:endParaRPr lang="ru-RU" sz="2000" b="1" dirty="0" smtClean="0"/>
          </a:p>
          <a:p>
            <a:pPr marL="4763" indent="536575" algn="just">
              <a:buNone/>
            </a:pPr>
            <a:r>
              <a:rPr lang="ru-RU" sz="2000" b="1" dirty="0" smtClean="0"/>
              <a:t>Пример 3.</a:t>
            </a:r>
          </a:p>
          <a:p>
            <a:pPr marL="4763" indent="536575" algn="just">
              <a:buNone/>
            </a:pPr>
            <a:r>
              <a:rPr lang="ru-RU" sz="2000" b="1" dirty="0" smtClean="0"/>
              <a:t>Руководитель А: </a:t>
            </a:r>
            <a:r>
              <a:rPr lang="ru-RU" sz="2000" dirty="0" smtClean="0"/>
              <a:t>«Для работников важно, чтобы их вознаграждения соответствовали их вкладу, им важен результат распределения значимых для них благ и им совсем не обязательно знать, как принималось решение о распределении вознаграждений, их это не заботит».</a:t>
            </a:r>
          </a:p>
          <a:p>
            <a:pPr marL="4763" indent="536575" algn="just">
              <a:buNone/>
            </a:pPr>
            <a:r>
              <a:rPr lang="ru-RU" sz="2000" b="1" dirty="0" smtClean="0"/>
              <a:t>Руководитель Б: </a:t>
            </a:r>
            <a:r>
              <a:rPr lang="ru-RU" sz="2000" dirty="0" smtClean="0"/>
              <a:t>«Не думаю, что сотрудники не обращают внимание на то, как принимается решение. Мне порой даже кажется, что работники согласились бы потерять в заработной плате, если бы увидели, что она не соответствует их вкладу, слишком завышена и проголосовали бы за изменение процедуры определения уровня вознаграждения и учет в ней всех усилий и результатов работников».</a:t>
            </a:r>
          </a:p>
          <a:p>
            <a:pPr marL="4763" indent="536575" algn="just">
              <a:buNone/>
            </a:pPr>
            <a:r>
              <a:rPr lang="ru-RU" sz="2000" b="1" dirty="0" smtClean="0"/>
              <a:t>Руководитель А:  </a:t>
            </a:r>
            <a:r>
              <a:rPr lang="ru-RU" sz="2000" dirty="0" smtClean="0"/>
              <a:t>«Если ты хочешь сказать, что надо обращать внимание, как расценивают работники свои вознаграждения и процедуры, с помощью которых они устанавливаются, как справедливые или нет, то я считаю это бессмысленным занятием. Справедливость – понятие сугубо индивидуальное, здесь невозможно достичь согласия. Лучше вообще об этом не думать».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 fontScale="90000"/>
          </a:bodyPr>
          <a:lstStyle/>
          <a:p>
            <a:pPr algn="just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100" b="1" dirty="0" smtClean="0"/>
              <a:t>Упражнение  «Подбор работы в соответствии с потребностями»</a:t>
            </a:r>
            <a:br>
              <a:rPr lang="ru-RU" sz="3100" b="1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 marL="0" indent="541338" algn="just">
              <a:buNone/>
            </a:pPr>
            <a:endParaRPr lang="ru-RU" sz="2400" dirty="0" smtClean="0"/>
          </a:p>
          <a:p>
            <a:pPr marL="0" indent="541338" algn="just">
              <a:buNone/>
            </a:pPr>
            <a:endParaRPr lang="ru-RU" sz="2400" dirty="0" smtClean="0"/>
          </a:p>
          <a:p>
            <a:pPr marL="0" indent="541338" algn="just">
              <a:buNone/>
            </a:pPr>
            <a:r>
              <a:rPr lang="ru-RU" sz="2400" b="1" dirty="0" smtClean="0"/>
              <a:t>Цель упражнения: </a:t>
            </a:r>
            <a:r>
              <a:rPr lang="ru-RU" sz="2400" dirty="0" smtClean="0"/>
              <a:t>обосновать выбор профессий, сфер деятельности и работ в соответствии с имеющимися у личности устойчивыми потребностями, ставшими чертами индивидуальности.</a:t>
            </a:r>
          </a:p>
          <a:p>
            <a:pPr marL="0" indent="541338" algn="just">
              <a:buNone/>
            </a:pPr>
            <a:r>
              <a:rPr lang="ru-RU" sz="2400" b="1" dirty="0" smtClean="0"/>
              <a:t>Задание. </a:t>
            </a:r>
            <a:r>
              <a:rPr lang="ru-RU" sz="2400" dirty="0" smtClean="0"/>
              <a:t>Заполните таблицу, используя положения теории Д.Мак </a:t>
            </a:r>
            <a:r>
              <a:rPr lang="ru-RU" sz="2400" dirty="0" err="1" smtClean="0"/>
              <a:t>Клелланда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92696"/>
          <a:ext cx="8229600" cy="6024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368152">
                <a:tc>
                  <a:txBody>
                    <a:bodyPr/>
                    <a:lstStyle/>
                    <a:p>
                      <a:pPr algn="just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Потребности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Характеристики работы, где проявляется данная потребность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Предпочитаемые профессии, сферы деятельности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368152">
                <a:tc>
                  <a:txBody>
                    <a:bodyPr/>
                    <a:lstStyle/>
                    <a:p>
                      <a:pPr algn="just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Высокая потребность в достижениях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368152">
                <a:tc>
                  <a:txBody>
                    <a:bodyPr/>
                    <a:lstStyle/>
                    <a:p>
                      <a:pPr algn="just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Высокая потребность в признании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368152">
                <a:tc>
                  <a:txBody>
                    <a:bodyPr/>
                    <a:lstStyle/>
                    <a:p>
                      <a:pPr algn="just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Высокая потребность во власти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88900" indent="452438" algn="just">
              <a:buNone/>
            </a:pPr>
            <a:endParaRPr lang="ru-RU" sz="2800" b="1" dirty="0" smtClean="0"/>
          </a:p>
          <a:p>
            <a:pPr marL="88900" indent="452438" algn="just">
              <a:buNone/>
            </a:pPr>
            <a:r>
              <a:rPr lang="ru-RU" sz="2800" b="1" dirty="0" smtClean="0"/>
              <a:t>Цель: </a:t>
            </a:r>
            <a:r>
              <a:rPr lang="ru-RU" sz="2800" dirty="0" smtClean="0"/>
              <a:t>сформировать представления о мотивах, мотивации и потребностях человека; развивать умения подвергать анализу материал, обобщать, выделять индивидуальные особенности человека; воспитывать интерес к способам мотивации деятельности человека.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Задание 4 </a:t>
            </a:r>
            <a:r>
              <a:rPr lang="ru-RU" sz="2800" b="1" dirty="0" smtClean="0"/>
              <a:t>Мотивационная ситуация </a:t>
            </a:r>
            <a:br>
              <a:rPr lang="ru-RU" sz="2800" b="1" dirty="0" smtClean="0"/>
            </a:br>
            <a:r>
              <a:rPr lang="ru-RU" sz="2800" b="1" dirty="0" smtClean="0"/>
              <a:t>«Повышение зарплаты» 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4763" indent="536575" algn="just">
              <a:buNone/>
            </a:pPr>
            <a:endParaRPr lang="ru-RU" sz="2000" dirty="0" smtClean="0"/>
          </a:p>
          <a:p>
            <a:pPr marL="4763" indent="536575" algn="just">
              <a:buNone/>
            </a:pPr>
            <a:r>
              <a:rPr lang="ru-RU" sz="2000" dirty="0" smtClean="0"/>
              <a:t>В отделе работают 3 главных специалиста, выполняющих примерно одинаковую работу: А, В и С. За хорошую, инициативную работу руководитель решил повысить одному из них зарплату. При повышении заработной платы сотруднику А или любом ином дополнительном поощрении данного сотрудника В и С посчитали бы себя несправедливо обойденными , что проявилось бы в появлении элементов негативного отношения к руководству организации и сотруднику А. </a:t>
            </a:r>
          </a:p>
          <a:p>
            <a:pPr marL="4763" indent="536575" algn="just">
              <a:buNone/>
            </a:pPr>
            <a:r>
              <a:rPr lang="ru-RU" sz="2000" dirty="0" smtClean="0"/>
              <a:t>В то же время отсутствие поощрений сотрудников неминуемо привело бы к снижению мотивированности всех троих, поскольку в этом случае они не чувствовали бы внимания руководства и подтверждения позитивной оценки проделываемой ими работы, стимулирования стараний и успехов.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84138" indent="457200" algn="just">
              <a:buNone/>
            </a:pPr>
            <a:endParaRPr lang="ru-RU" sz="2800" dirty="0" smtClean="0"/>
          </a:p>
          <a:p>
            <a:pPr marL="84138" indent="457200" algn="just">
              <a:buNone/>
            </a:pPr>
            <a:endParaRPr lang="ru-RU" sz="2800" dirty="0" smtClean="0"/>
          </a:p>
          <a:p>
            <a:pPr marL="84138" indent="457200" algn="just">
              <a:buNone/>
            </a:pPr>
            <a:endParaRPr lang="ru-RU" sz="2800" dirty="0" smtClean="0"/>
          </a:p>
          <a:p>
            <a:pPr marL="84138" indent="457200" algn="just">
              <a:buNone/>
            </a:pPr>
            <a:r>
              <a:rPr lang="ru-RU" sz="2800" dirty="0" smtClean="0"/>
              <a:t>Как можно разрешить данную проблему применительно к высококвалифицированным специалистам? </a:t>
            </a:r>
          </a:p>
          <a:p>
            <a:pPr marL="84138" indent="457200" algn="just">
              <a:buNone/>
            </a:pPr>
            <a:r>
              <a:rPr lang="ru-RU" sz="2800" dirty="0" smtClean="0"/>
              <a:t>Предлагая собственные решения, обоснуйте их.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  <a:solidFill>
            <a:srgbClr val="FFFF99"/>
          </a:solidFill>
        </p:spPr>
        <p:txBody>
          <a:bodyPr/>
          <a:lstStyle/>
          <a:p>
            <a:pPr marL="0" indent="541338" algn="just">
              <a:buNone/>
            </a:pPr>
            <a:endParaRPr lang="ru-RU" sz="2800" dirty="0" smtClean="0"/>
          </a:p>
          <a:p>
            <a:pPr marL="0" indent="541338" algn="just">
              <a:buNone/>
            </a:pPr>
            <a:endParaRPr lang="ru-RU" sz="2800" dirty="0" smtClean="0"/>
          </a:p>
          <a:p>
            <a:pPr marL="0" indent="541338" algn="just">
              <a:buNone/>
            </a:pPr>
            <a:endParaRPr lang="ru-RU" sz="2800" dirty="0" smtClean="0"/>
          </a:p>
          <a:p>
            <a:pPr marL="0" indent="541338" algn="just">
              <a:buNone/>
            </a:pPr>
            <a:r>
              <a:rPr lang="ru-RU" sz="2800" dirty="0" smtClean="0"/>
              <a:t>При выполнении задания обдумайте и прокомментируйте с указанием «плюсов» и «минусов» следующие три варианта решения задачи.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4763" indent="536575" algn="just">
              <a:buNone/>
            </a:pPr>
            <a:r>
              <a:rPr lang="ru-RU" sz="2400" b="1" dirty="0" smtClean="0"/>
              <a:t>1. </a:t>
            </a:r>
            <a:r>
              <a:rPr lang="ru-RU" sz="2400" dirty="0" smtClean="0"/>
              <a:t>Формирование из сотрудников А, В и С единой команды, поощряемой за успехи не лично, а в целом. В этом случае все три сотрудника получают сравнительно небольшую одинаковую надбавку к зарплате. </a:t>
            </a:r>
          </a:p>
          <a:p>
            <a:pPr marL="4763" indent="536575" algn="just">
              <a:buNone/>
            </a:pPr>
            <a:r>
              <a:rPr lang="ru-RU" sz="2400" b="1" dirty="0" smtClean="0"/>
              <a:t>2. </a:t>
            </a:r>
            <a:r>
              <a:rPr lang="ru-RU" sz="2400" dirty="0" smtClean="0"/>
              <a:t>Разрешение данной проблемы по-японски. Организация может поставить получение поощрения в зависимость не от результатов работы, вклада сотрудника в общее дело, а от каких-либо иных факторов, (например, стажа работы), которые легко могут быть подвергнуты количественной оценке, т.е. позволяют сотрудникам провести их объективное сравнение и убедиться в отсутствии проявленной к ним несправедливости. </a:t>
            </a:r>
          </a:p>
          <a:p>
            <a:pPr marL="4763" indent="536575" algn="just">
              <a:buNone/>
            </a:pPr>
            <a:r>
              <a:rPr lang="ru-RU" sz="2400" b="1" dirty="0" smtClean="0"/>
              <a:t>3. </a:t>
            </a:r>
            <a:r>
              <a:rPr lang="ru-RU" sz="2400" dirty="0" smtClean="0"/>
              <a:t>Изменение порядка информирования сотрудников о вознаграждении, получаемом каждым из них.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Кейс «Повышение мотивации работников организации»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solidFill>
            <a:srgbClr val="FFFF99"/>
          </a:solidFill>
        </p:spPr>
        <p:txBody>
          <a:bodyPr>
            <a:noAutofit/>
          </a:bodyPr>
          <a:lstStyle/>
          <a:p>
            <a:pPr marL="88900" indent="452438" algn="just">
              <a:buNone/>
            </a:pPr>
            <a:r>
              <a:rPr lang="ru-RU" sz="2400" dirty="0" smtClean="0"/>
              <a:t>Компания</a:t>
            </a:r>
            <a:r>
              <a:rPr lang="ru-RU" sz="2400" b="1" dirty="0" smtClean="0"/>
              <a:t> «</a:t>
            </a:r>
            <a:r>
              <a:rPr lang="en-US" sz="2400" b="1" dirty="0" smtClean="0"/>
              <a:t>N</a:t>
            </a:r>
            <a:r>
              <a:rPr lang="ru-RU" sz="2400" b="1" dirty="0" smtClean="0"/>
              <a:t>» </a:t>
            </a:r>
            <a:r>
              <a:rPr lang="ru-RU" sz="2400" dirty="0" smtClean="0"/>
              <a:t>получила очень выгодный срочный заказ. Его своевременное выполнение требует, чтобы </a:t>
            </a:r>
            <a:r>
              <a:rPr lang="ru-RU" sz="2400" b="1" dirty="0" err="1" smtClean="0"/>
              <a:t>Ерлан</a:t>
            </a:r>
            <a:r>
              <a:rPr lang="ru-RU" sz="2400" b="1" dirty="0" smtClean="0"/>
              <a:t> К</a:t>
            </a:r>
            <a:r>
              <a:rPr lang="ru-RU" sz="2400" dirty="0" smtClean="0"/>
              <a:t>, ключевой специалист по наладке нового оборудования, в течении нескольких недель систематически оставался на сверхурочные работы, в том числе и в выходные дни.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Ерлан</a:t>
            </a:r>
            <a:r>
              <a:rPr lang="ru-RU" sz="2400" b="1" dirty="0" smtClean="0"/>
              <a:t> </a:t>
            </a:r>
            <a:r>
              <a:rPr lang="ru-RU" sz="2400" dirty="0" smtClean="0"/>
              <a:t>недавно прошел специальную двухмесячную подготовку по наладке немецкого оборудования в Германии и является редким специалистом в этом деле. Найти ему замену как специалисту в течение столь короткого срока не представляется возможным. Новое оборудование поступит уже через 10 дней. </a:t>
            </a:r>
            <a:r>
              <a:rPr lang="ru-RU" sz="2400" b="1" dirty="0" err="1" smtClean="0"/>
              <a:t>Ерлану</a:t>
            </a:r>
            <a:r>
              <a:rPr lang="ru-RU" sz="2400" b="1" dirty="0" smtClean="0"/>
              <a:t> </a:t>
            </a:r>
            <a:r>
              <a:rPr lang="ru-RU" sz="2400" dirty="0" smtClean="0"/>
              <a:t>32 года, он пятый год работает в компании. Имеет жену и двух малолетних детей.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4763" indent="536575" algn="just">
              <a:buNone/>
            </a:pPr>
            <a:endParaRPr lang="ru-RU" sz="2800" dirty="0" smtClean="0"/>
          </a:p>
          <a:p>
            <a:pPr marL="4763" indent="536575" algn="just">
              <a:buNone/>
            </a:pPr>
            <a:r>
              <a:rPr lang="ru-RU" sz="2800" dirty="0" smtClean="0"/>
              <a:t>Его жена </a:t>
            </a:r>
            <a:r>
              <a:rPr lang="ru-RU" sz="2800" b="1" dirty="0" smtClean="0"/>
              <a:t>Сауле</a:t>
            </a:r>
            <a:r>
              <a:rPr lang="ru-RU" sz="2800" dirty="0" smtClean="0"/>
              <a:t>, юрист по образованию, работает в юридической консультации и едва успевает ухаживать за детьми. Чтобы быть более свободной в рабочие дни и вовремя забирать детей из детского сада, она работает по субботам. В это время </a:t>
            </a:r>
            <a:r>
              <a:rPr lang="ru-RU" sz="2800" b="1" dirty="0" err="1" smtClean="0"/>
              <a:t>Ерлан</a:t>
            </a:r>
            <a:r>
              <a:rPr lang="ru-RU" sz="2800" dirty="0" smtClean="0"/>
              <a:t> остается с детьми. Он по возможности помогает ей не только в выходные, но и в течение всей рабочей недели, в частности отвозит детей в детский сад.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  <a:solidFill>
            <a:srgbClr val="FFFF99"/>
          </a:solidFill>
        </p:spPr>
        <p:txBody>
          <a:bodyPr>
            <a:noAutofit/>
          </a:bodyPr>
          <a:lstStyle/>
          <a:p>
            <a:pPr marL="4763" indent="536575" algn="just">
              <a:buNone/>
            </a:pPr>
            <a:endParaRPr lang="ru-RU" sz="2000" dirty="0" smtClean="0"/>
          </a:p>
          <a:p>
            <a:pPr marL="4763" indent="536575" algn="just">
              <a:buNone/>
            </a:pPr>
            <a:r>
              <a:rPr lang="ru-RU" sz="2000" dirty="0" smtClean="0"/>
              <a:t>На работе у жены довольно нервная обстановка. Полгода назад ее с трудом приняли в юридическую компанию после декретного отпуска, и она дорожит своим местом. Родители супругов проживают далеко и не могут помочь в уходе за детьми. Два года назад семья купила в кредит квартиру и теперь выплачивает долг и проценты. Зарплат хватает, но приходится ограничивать себя.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Ерлан</a:t>
            </a:r>
            <a:r>
              <a:rPr lang="ru-RU" sz="2000" b="1" dirty="0" smtClean="0"/>
              <a:t> </a:t>
            </a:r>
            <a:r>
              <a:rPr lang="ru-RU" sz="2000" dirty="0" smtClean="0"/>
              <a:t>хотел бы купить новую машину вместо своего старенького «Фольксвагена», но пока собрать необходимую сумму не удается. Подзаработать денег у себя в компании или где-то в другом месте нет возможности: не хватает ни времени, ни сил. Работа интенсивная, и поэтому к концу дня </a:t>
            </a:r>
            <a:r>
              <a:rPr lang="ru-RU" sz="2000" b="1" dirty="0" err="1" smtClean="0"/>
              <a:t>Ерлан</a:t>
            </a:r>
            <a:r>
              <a:rPr lang="ru-RU" sz="2000" dirty="0" smtClean="0"/>
              <a:t> изрядно устает, тем более что нередко приходится задерживаться сверхурочно. Руководитель отдела </a:t>
            </a:r>
            <a:r>
              <a:rPr lang="ru-RU" sz="2000" b="1" dirty="0" err="1" smtClean="0"/>
              <a:t>Сакен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Абаевич</a:t>
            </a:r>
            <a:r>
              <a:rPr lang="ru-RU" sz="2000" b="1" dirty="0" smtClean="0"/>
              <a:t> </a:t>
            </a:r>
            <a:r>
              <a:rPr lang="ru-RU" sz="2000" dirty="0" smtClean="0"/>
              <a:t>объяснил </a:t>
            </a:r>
            <a:r>
              <a:rPr lang="ru-RU" sz="2000" b="1" dirty="0" err="1" smtClean="0"/>
              <a:t>Ерлану</a:t>
            </a:r>
            <a:r>
              <a:rPr lang="ru-RU" sz="2000" dirty="0" smtClean="0"/>
              <a:t> ситуацию и попросил его до установки нового оборудования (2-3 недели) поработать сверхурочно, в том числе в выходные дни, пообещав оплатить сверхурочные в двойном размере, а возможно, и «выбить» солидную премию.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  <a:solidFill>
            <a:srgbClr val="FFFF99"/>
          </a:solidFill>
        </p:spPr>
        <p:txBody>
          <a:bodyPr>
            <a:normAutofit fontScale="77500" lnSpcReduction="20000"/>
          </a:bodyPr>
          <a:lstStyle/>
          <a:p>
            <a:pPr marL="77788" indent="463550" algn="just">
              <a:buNone/>
            </a:pPr>
            <a:endParaRPr lang="ru-RU" dirty="0" smtClean="0"/>
          </a:p>
          <a:p>
            <a:pPr marL="77788" indent="463550" algn="just">
              <a:buNone/>
            </a:pPr>
            <a:r>
              <a:rPr lang="ru-RU" b="1" dirty="0" err="1" smtClean="0"/>
              <a:t>Ерлан</a:t>
            </a:r>
            <a:r>
              <a:rPr lang="ru-RU" dirty="0" smtClean="0"/>
              <a:t> воспринял это предложение без энтузиазма, сказав: «Я бы, наверное, поработал, тем более что мне нужны деньги, но мне надо посоветоваться с женой. Не знаю, в состоянии ли она это выдержать». На следующий день он сообщил </a:t>
            </a:r>
            <a:r>
              <a:rPr lang="ru-RU" b="1" dirty="0" err="1" smtClean="0"/>
              <a:t>Сакену</a:t>
            </a:r>
            <a:r>
              <a:rPr lang="ru-RU" b="1" dirty="0" smtClean="0"/>
              <a:t> </a:t>
            </a:r>
            <a:r>
              <a:rPr lang="ru-RU" b="1" dirty="0" err="1" smtClean="0"/>
              <a:t>Абаевичу</a:t>
            </a:r>
            <a:r>
              <a:rPr lang="ru-RU" b="1" dirty="0" smtClean="0"/>
              <a:t>, </a:t>
            </a:r>
            <a:r>
              <a:rPr lang="ru-RU" dirty="0" smtClean="0"/>
              <a:t>что не сможет выполнить его просьбу: «Жена категорически против. Она просто не управится с детьми. </a:t>
            </a:r>
            <a:r>
              <a:rPr lang="ru-RU" b="1" dirty="0" smtClean="0"/>
              <a:t>Сауле</a:t>
            </a:r>
            <a:r>
              <a:rPr lang="ru-RU" dirty="0" smtClean="0"/>
              <a:t> и без этого бывает, недовольна, когда я подолгу задерживаюсь на работе». </a:t>
            </a:r>
            <a:r>
              <a:rPr lang="ru-RU" b="1" dirty="0" err="1" smtClean="0"/>
              <a:t>Ерлану</a:t>
            </a:r>
            <a:r>
              <a:rPr lang="ru-RU" dirty="0" smtClean="0"/>
              <a:t> неудобно отказывать начальнику. </a:t>
            </a:r>
          </a:p>
          <a:p>
            <a:pPr marL="77788" indent="463550" algn="just">
              <a:buNone/>
            </a:pPr>
            <a:r>
              <a:rPr lang="ru-RU" dirty="0" smtClean="0"/>
              <a:t>К тому же дополнительный заработок помог бы ему быстрее реализовать свою мечту – купить новый автомобиль. Но он понимает проблемы </a:t>
            </a:r>
            <a:r>
              <a:rPr lang="ru-RU" b="1" dirty="0" smtClean="0"/>
              <a:t>Сауле</a:t>
            </a:r>
            <a:r>
              <a:rPr lang="ru-RU" dirty="0" smtClean="0"/>
              <a:t> и семьи в целом и поэтому не может дать согласие на просьбу своего руководителя.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0" indent="541338" algn="just">
              <a:buNone/>
            </a:pPr>
            <a:endParaRPr lang="ru-RU" sz="2400" b="1" dirty="0" smtClean="0"/>
          </a:p>
          <a:p>
            <a:pPr marL="0" indent="541338" algn="just">
              <a:buNone/>
            </a:pPr>
            <a:r>
              <a:rPr lang="ru-RU" sz="2400" b="1" dirty="0" err="1" smtClean="0"/>
              <a:t>Сакен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Абаевич</a:t>
            </a:r>
            <a:r>
              <a:rPr lang="ru-RU" sz="2400" b="1" dirty="0" smtClean="0"/>
              <a:t> </a:t>
            </a:r>
            <a:r>
              <a:rPr lang="ru-RU" sz="2400" dirty="0" smtClean="0"/>
              <a:t>уже достаточно давно знаком с </a:t>
            </a:r>
            <a:r>
              <a:rPr lang="ru-RU" sz="2400" b="1" dirty="0" smtClean="0"/>
              <a:t>Сауле</a:t>
            </a:r>
            <a:r>
              <a:rPr lang="ru-RU" sz="2400" dirty="0" smtClean="0"/>
              <a:t>: виделся с ней на корпоративных праздниках, несколько раз бывал у </a:t>
            </a:r>
            <a:r>
              <a:rPr lang="ru-RU" sz="2400" b="1" dirty="0" err="1" smtClean="0"/>
              <a:t>Ерлана</a:t>
            </a:r>
            <a:r>
              <a:rPr lang="ru-RU" sz="2400" dirty="0" smtClean="0"/>
              <a:t> дома. О результатах своего разговора с </a:t>
            </a:r>
            <a:r>
              <a:rPr lang="ru-RU" sz="2400" b="1" dirty="0" err="1" smtClean="0"/>
              <a:t>Ерланом</a:t>
            </a:r>
            <a:r>
              <a:rPr lang="ru-RU" sz="2400" dirty="0" smtClean="0"/>
              <a:t> он доложил генеральному директору. Тот дал твердое указание уговорить </a:t>
            </a:r>
            <a:r>
              <a:rPr lang="ru-RU" sz="2400" b="1" dirty="0" err="1" smtClean="0"/>
              <a:t>Ерлана</a:t>
            </a:r>
            <a:r>
              <a:rPr lang="ru-RU" sz="2400" dirty="0" smtClean="0"/>
              <a:t> «любой ценой» и пообещал оплатить ему сверхурочные в тройном размере и в случае успеха дать ему приличную премию.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Проанализируйте ситуацию, дайте ответы на следующие вопросы: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51378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456"/>
                <a:gridCol w="7211144"/>
              </a:tblGrid>
              <a:tr h="838499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Имеет ли место при принятии решения </a:t>
                      </a:r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Ерланом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борьба мотивов? Если да, то почему?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070944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/>
                        <a:t>2</a:t>
                      </a:r>
                      <a:endParaRPr lang="ru-RU" sz="20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Какие мотивы присутствуют у </a:t>
                      </a:r>
                      <a:r>
                        <a:rPr lang="ru-RU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Ерлана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какова их иерархия? Назовите их и их направленность, какие мотивы действуют «за» выполнение просьбы </a:t>
                      </a:r>
                      <a:r>
                        <a:rPr lang="ru-RU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Сакена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Абаевича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какие - «против»?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41992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/>
                        <a:t>3</a:t>
                      </a:r>
                      <a:endParaRPr lang="ru-RU" sz="20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Какими мотивами руководствуются Сауле и </a:t>
                      </a:r>
                      <a:r>
                        <a:rPr lang="ru-RU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Сакен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Абаевич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 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070944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/>
                        <a:t>4</a:t>
                      </a:r>
                      <a:endParaRPr lang="ru-RU" sz="20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 можно обесценить конкурирующие с мотивом «за» (согласие на просьбу руководства) мотивы у </a:t>
                      </a:r>
                      <a:r>
                        <a:rPr lang="ru-RU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Ерлана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Сауле? </a:t>
                      </a:r>
                      <a:endParaRPr lang="ru-RU" sz="20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546781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/>
                        <a:t>5</a:t>
                      </a:r>
                      <a:endParaRPr lang="ru-RU" sz="20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Что бы вы сделали на месте начальника отдела </a:t>
                      </a:r>
                      <a:r>
                        <a:rPr lang="ru-RU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Сакена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Абаевича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для мотивации согласия </a:t>
                      </a:r>
                      <a:r>
                        <a:rPr lang="ru-RU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Ерлана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переструктурирования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значимости конкурирующих мотивов в нужном направлении?</a:t>
                      </a:r>
                    </a:p>
                    <a:p>
                      <a:pPr algn="just"/>
                      <a:endParaRPr lang="ru-RU" sz="20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3100" b="1" dirty="0" smtClean="0"/>
              <a:t>Задание 1. </a:t>
            </a:r>
            <a:r>
              <a:rPr lang="ru-RU" sz="3100" dirty="0" smtClean="0"/>
              <a:t>Назовите по пять наиболее важных, по вашему мнению, мотивов для следующих лиц: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44825"/>
          <a:ext cx="8229600" cy="4392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496"/>
                <a:gridCol w="6851104"/>
              </a:tblGrid>
              <a:tr h="87849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Вас лично на работе (в учебной аудитории); 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87849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Квалифицированного рабочего; 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87849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Служащего в конторе; 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87849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Профессионала; 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87849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Неквалифицированного рабочего. 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Упражнение на рефлексию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 marL="0" indent="541338" algn="just">
              <a:buNone/>
            </a:pPr>
            <a:endParaRPr lang="ru-RU" sz="2400" dirty="0" smtClean="0"/>
          </a:p>
          <a:p>
            <a:pPr marL="0" indent="541338" algn="just">
              <a:buNone/>
            </a:pPr>
            <a:r>
              <a:rPr lang="ru-RU" sz="2400" dirty="0" smtClean="0"/>
              <a:t>- С какими чувствами вы заканчиваете занятие?</a:t>
            </a:r>
          </a:p>
          <a:p>
            <a:pPr marL="0" indent="541338" algn="just">
              <a:buNone/>
            </a:pPr>
            <a:r>
              <a:rPr lang="ru-RU" sz="2400" dirty="0" smtClean="0"/>
              <a:t>- Что было для вас самым эффективным?</a:t>
            </a:r>
          </a:p>
          <a:p>
            <a:pPr marL="0" indent="541338" algn="just">
              <a:buNone/>
            </a:pPr>
            <a:r>
              <a:rPr lang="ru-RU" sz="2400" dirty="0" smtClean="0"/>
              <a:t>- Что на занятии вам удалось, а что не получилось?</a:t>
            </a:r>
          </a:p>
          <a:p>
            <a:pPr marL="0" indent="541338" algn="just">
              <a:buNone/>
            </a:pPr>
            <a:r>
              <a:rPr lang="ru-RU" sz="2400" dirty="0" smtClean="0"/>
              <a:t>- Какие вопросы  и задания у вас вызывают наибольший интерес?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  <a:solidFill>
            <a:srgbClr val="FFFF99"/>
          </a:solidFill>
        </p:spPr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Спасибо за </a:t>
            </a:r>
            <a:r>
              <a:rPr lang="ru-RU" b="1" dirty="0" smtClean="0"/>
              <a:t>внимание!!!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Задание 2. Пройдите тест </a:t>
            </a:r>
            <a:br>
              <a:rPr lang="ru-RU" sz="2700" b="1" dirty="0" smtClean="0"/>
            </a:br>
            <a:r>
              <a:rPr lang="ru-RU" sz="2700" b="1" dirty="0" smtClean="0"/>
              <a:t>«Определение степени мотивации личности к успеху»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dirty="0" smtClean="0"/>
              <a:t>Ответьте «да» или «нет» на следующие вопросы: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41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40"/>
                <a:gridCol w="7355160"/>
              </a:tblGrid>
              <a:tr h="66216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Когда имеется выбор между двумя вариантами, его лучше сделать быстрее, чем отложить на определенное время?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66216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 легко раздражаюсь, когда замечаю, что не могу на все 100% выполнить задание.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7093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Когда я работаю, это выглядит так, будто я все ставлю на карту.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66216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Когда возникает проблемная ситуация, я чаще всего принимаю решение одним из последних.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7093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Когда у меня два дня подряд нет дел, я теряю покой.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7093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некоторые дни мои успехи ниже средних.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7093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 отношению к себе я более строг, чем по отношению к другим.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 более доброжелателен, чем другие.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66216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Когда я отказываюсь от трудного задания, то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потом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сурово осуждаю себя, так как знаю, что, выполняя его, я добился бы успеха.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32658"/>
          <a:ext cx="8229600" cy="643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488"/>
                <a:gridCol w="6923112"/>
              </a:tblGrid>
              <a:tr h="725398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процессе работы я нуждаюсь в небольших паузах для отдыха.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88628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Усердие – это не основная моя мечта.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88628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Мои достижения в труде не всегда одинаковы.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725398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Меня больше привлекает другая работа, чем та, которой я занят. 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88628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Порицания меня больше стимулируют, чем похвала. 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88628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 знаю, что мои коллеги считают меня деловым человеком.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88628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Препятствия делают мои решения более твердыми. 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88628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 мне легко пробудить честолюбие.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725398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Когда я работаю без вдохновения, это обычно заметно. </a:t>
                      </a:r>
                    </a:p>
                    <a:p>
                      <a:pPr algn="just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725398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 выполнении работы я не рассчитываю на помощь других. 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404663"/>
          <a:ext cx="8229600" cy="6271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7005464"/>
              </a:tblGrid>
              <a:tr h="553331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Иногда я откладываю то, что должен был сделать сейчас. 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53331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Нужно полагаться только на самого себя.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53331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жизни мало вещей более важных, чем деньги.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699609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Всегда, когда мне предстоит выполнить задание, я ни о чем другом не думаю. 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53331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 менее честолюбив, чем многие другие. 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699609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конце отпуска я обычно радуюсь, что скоро выйду на работу.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699609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Когда я расположен к работе, я делаю ее лучше и квалифицированнее, чем другие. 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699609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Мне проще и легче общаться с людьми, которые могут упорно работать.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53331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Когда у меня нет дел, я чувствую, что мне не по себе.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699609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Мне приходится выполнять ответственную работу чаще, чем другим. 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32655"/>
          <a:ext cx="8229600" cy="6453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80"/>
                <a:gridCol w="6995120"/>
              </a:tblGrid>
              <a:tr h="677584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Когда мне приходится принимать решение, я стараюсь делать это как можно лучше.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677584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Мои друзья иногда меня считают ленивым.</a:t>
                      </a:r>
                    </a:p>
                    <a:p>
                      <a:pPr algn="just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89757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Мои успехи в какой-то мере зависят от моих коллег.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89757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Бессмысленно противодействовать воле руководителя.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677584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Иногда не знаешь, какую работу придется выполнять. </a:t>
                      </a:r>
                    </a:p>
                    <a:p>
                      <a:pPr algn="just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89757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Когда что-то не ладится, я нетерпелив.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89757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 обычно обращаю мало внимания на свои достижения. 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677584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Когда я работаю вместе с другими, я достигаю больших результатов, чем другие.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677584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Многое, за что я берусь, я не довожу до конца. </a:t>
                      </a:r>
                    </a:p>
                    <a:p>
                      <a:pPr algn="just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89757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 завидую людям, которые не очень загружены работой. 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18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488"/>
                <a:gridCol w="6923112"/>
              </a:tblGrid>
              <a:tr h="1094420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 не завидую тем, кто стремится к власти и положению.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094420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Когда я уверен, что стою на правильном пути, для доказательства своей правоты я предпринимаю меры вплоть до крайних.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ru-RU" sz="3200" b="1" dirty="0" smtClean="0"/>
              <a:t>Ключ</a:t>
            </a:r>
            <a:r>
              <a:rPr lang="ru-RU" sz="3200" b="1" i="1" dirty="0" smtClean="0"/>
              <a:t> - </a:t>
            </a:r>
            <a:r>
              <a:rPr lang="ru-RU" sz="3200" dirty="0" smtClean="0"/>
              <a:t>Оцените результаты. 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 marL="0" indent="541338" algn="just">
              <a:buNone/>
            </a:pPr>
            <a:endParaRPr lang="ru-RU" sz="2400" dirty="0" smtClean="0"/>
          </a:p>
          <a:p>
            <a:pPr marL="0" indent="541338" algn="just">
              <a:buNone/>
            </a:pPr>
            <a:r>
              <a:rPr lang="ru-RU" sz="2400" dirty="0" smtClean="0"/>
              <a:t>Поставьте себе по одному баллу: </a:t>
            </a:r>
          </a:p>
          <a:p>
            <a:pPr algn="just">
              <a:buNone/>
            </a:pPr>
            <a:r>
              <a:rPr lang="ru-RU" sz="2400" dirty="0" smtClean="0"/>
              <a:t>за каждый ответ </a:t>
            </a:r>
            <a:r>
              <a:rPr lang="ru-RU" sz="2400" b="1" dirty="0" smtClean="0"/>
              <a:t>«да» </a:t>
            </a:r>
            <a:r>
              <a:rPr lang="ru-RU" sz="2400" dirty="0" smtClean="0"/>
              <a:t>на вопросы N- 2, 3, 4, 5, </a:t>
            </a:r>
            <a:r>
              <a:rPr lang="ru-RU" sz="2400" dirty="0" smtClean="0"/>
              <a:t>7, </a:t>
            </a:r>
            <a:r>
              <a:rPr lang="ru-RU" sz="2400" dirty="0" smtClean="0"/>
              <a:t>8, 9, 10, 14, 15, 16, 17, 21, 22, 25, 26, 27, 28, 29, 30, 32, 37, 41; </a:t>
            </a:r>
          </a:p>
          <a:p>
            <a:pPr algn="just">
              <a:buNone/>
            </a:pPr>
            <a:r>
              <a:rPr lang="ru-RU" sz="2400" dirty="0" smtClean="0"/>
              <a:t>и за каждый ответ </a:t>
            </a:r>
            <a:r>
              <a:rPr lang="ru-RU" sz="2400" b="1" dirty="0" smtClean="0"/>
              <a:t>«нет» </a:t>
            </a:r>
            <a:r>
              <a:rPr lang="ru-RU" sz="2400" dirty="0" smtClean="0"/>
              <a:t>на вопросы: N- 6, 13, 18, 20, 24, 31, 36, 38, 39.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2289</Words>
  <Application>Microsoft Office PowerPoint</Application>
  <PresentationFormat>Экран (4:3)</PresentationFormat>
  <Paragraphs>207</Paragraphs>
  <Slides>31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Я и моя мотивация</vt:lpstr>
      <vt:lpstr>Слайд 2</vt:lpstr>
      <vt:lpstr> Задание 1. Назовите по пять наиболее важных, по вашему мнению, мотивов для следующих лиц:  </vt:lpstr>
      <vt:lpstr>  Задание 2. Пройдите тест  «Определение степени мотивации личности к успеху»  Ответьте «да» или «нет» на следующие вопросы:  </vt:lpstr>
      <vt:lpstr>Слайд 5</vt:lpstr>
      <vt:lpstr>Слайд 6</vt:lpstr>
      <vt:lpstr>Слайд 7</vt:lpstr>
      <vt:lpstr>Слайд 8</vt:lpstr>
      <vt:lpstr>Ключ - Оцените результаты.  </vt:lpstr>
      <vt:lpstr>Слайд 10</vt:lpstr>
      <vt:lpstr>Задание 3. Стимулирование интереса к работе - весьма важный фактор усиления трудовой мотивации. </vt:lpstr>
      <vt:lpstr>Слайд 12</vt:lpstr>
      <vt:lpstr>Слайд 13</vt:lpstr>
      <vt:lpstr>Упражнение «Подслушанный разговор»</vt:lpstr>
      <vt:lpstr>Слайд 15</vt:lpstr>
      <vt:lpstr>Слайд 16</vt:lpstr>
      <vt:lpstr>Слайд 17</vt:lpstr>
      <vt:lpstr>  Упражнение  «Подбор работы в соответствии с потребностями»  </vt:lpstr>
      <vt:lpstr>Слайд 19</vt:lpstr>
      <vt:lpstr>Задание 4 Мотивационная ситуация  «Повышение зарплаты» </vt:lpstr>
      <vt:lpstr>Слайд 21</vt:lpstr>
      <vt:lpstr>Слайд 22</vt:lpstr>
      <vt:lpstr>Слайд 23</vt:lpstr>
      <vt:lpstr> Кейс «Повышение мотивации работников организации» </vt:lpstr>
      <vt:lpstr>Слайд 25</vt:lpstr>
      <vt:lpstr>Слайд 26</vt:lpstr>
      <vt:lpstr>Слайд 27</vt:lpstr>
      <vt:lpstr>Слайд 28</vt:lpstr>
      <vt:lpstr> Проанализируйте ситуацию, дайте ответы на следующие вопросы:  </vt:lpstr>
      <vt:lpstr>Упражнение на рефлексию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Эмоции и эмоциональный интеллект</dc:title>
  <dc:creator>Талгат</dc:creator>
  <cp:lastModifiedBy>Талгат</cp:lastModifiedBy>
  <cp:revision>11</cp:revision>
  <dcterms:created xsi:type="dcterms:W3CDTF">2019-06-05T04:51:39Z</dcterms:created>
  <dcterms:modified xsi:type="dcterms:W3CDTF">2020-01-17T09:06:15Z</dcterms:modified>
</cp:coreProperties>
</file>