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07" autoAdjust="0"/>
  </p:normalViewPr>
  <p:slideViewPr>
    <p:cSldViewPr>
      <p:cViewPr varScale="1">
        <p:scale>
          <a:sx n="58" d="100"/>
          <a:sy n="58" d="100"/>
        </p:scale>
        <p:origin x="-1420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584175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kk-KZ" sz="2800" b="1" dirty="0" smtClean="0"/>
              <a:t>Концепция «Свобода воли» личности в независимом обществе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348880"/>
            <a:ext cx="7704856" cy="396044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42925" algn="just"/>
            <a:endParaRPr lang="ru-RU" sz="2400" b="1" dirty="0" smtClean="0">
              <a:solidFill>
                <a:schemeClr val="tx1"/>
              </a:solidFill>
            </a:endParaRPr>
          </a:p>
          <a:p>
            <a:pPr marL="3175" indent="542925" algn="just"/>
            <a:r>
              <a:rPr lang="ru-RU" sz="2400" b="1" dirty="0" smtClean="0">
                <a:solidFill>
                  <a:schemeClr val="tx1"/>
                </a:solidFill>
              </a:rPr>
              <a:t>Преподаватель: </a:t>
            </a:r>
            <a:r>
              <a:rPr lang="ru-RU" sz="2400" dirty="0" smtClean="0">
                <a:solidFill>
                  <a:schemeClr val="tx1"/>
                </a:solidFill>
              </a:rPr>
              <a:t>Зыкова Наталья Михайловна, ассоциированный профессор кафедры Общественных дисциплин, кандидат психологических наук.</a:t>
            </a:r>
          </a:p>
          <a:p>
            <a:pPr marL="3175" indent="542925" algn="just"/>
            <a:r>
              <a:rPr lang="ru-RU" sz="2400" dirty="0" smtClean="0">
                <a:solidFill>
                  <a:schemeClr val="tx1"/>
                </a:solidFill>
              </a:rPr>
              <a:t>	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175" indent="542925" algn="just"/>
            <a:r>
              <a:rPr lang="en-US" sz="2400" dirty="0" smtClean="0">
                <a:solidFill>
                  <a:schemeClr val="tx1"/>
                </a:solidFill>
              </a:rPr>
              <a:t>E-mail  - natashazykova36@mail.ru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Задание.</a:t>
            </a:r>
            <a:r>
              <a:rPr lang="ru-RU" sz="2700" dirty="0" smtClean="0"/>
              <a:t> Наличием или отсутствием, какого качества воли объясняются особенности поведения на контрольном уроке каждого из учеников?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4560"/>
                <a:gridCol w="6275040"/>
              </a:tblGrid>
              <a:tr h="274388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533400"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Была контрольная работа по алгебре. Дал себе слово: что будет, то будет, а должен решать сам, ни у кого смотреть не буду. Решение последнего примера долго не удавалось. Вот внутренний голос и говорит: «Слово дал, а двойку получишь». Стали брать сомнения.… А другой голос твердит: «Владеть собой надо и в трудные минуты делать всё самому, а то никогда ничего не выйдет». Против первого голоса   доводы привёл… и помогло. Вместе со звонком сдал работу учителю.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22532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533400"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Запутался в контрольной по алгебре. Сижу, бумагу порчу, рву на мелкие части, всё из головы вылетело. Вижу: Оля списывает работу начисто, а в черновике весь ход решения виден. Сам не знаю, что меня толкнуло, но посмотрел я, как задача решается, и стал делать свою всё по порядку. </a:t>
                      </a:r>
                      <a:endParaRPr lang="ru-RU" sz="20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solidFill>
            <a:srgbClr val="FFFF99"/>
          </a:solidFill>
        </p:spPr>
        <p:txBody>
          <a:bodyPr/>
          <a:lstStyle/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endParaRPr lang="ru-RU" sz="2400" b="1" dirty="0" smtClean="0"/>
          </a:p>
          <a:p>
            <a:pPr marL="3175" indent="539750" algn="just">
              <a:buNone/>
            </a:pPr>
            <a:r>
              <a:rPr lang="ru-RU" sz="2400" b="1" dirty="0" smtClean="0"/>
              <a:t>Задание.  Определите, какие волевые качества (возбудимость волевого усилия, длительность волевого усилия, энергичность, подавление действия или способность к задержке) проявились в каждой из описанных ситуаций.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20688"/>
          <a:ext cx="8229600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480"/>
                <a:gridCol w="6995120"/>
              </a:tblGrid>
              <a:tr h="2736304">
                <a:tc>
                  <a:txBody>
                    <a:bodyPr/>
                    <a:lstStyle/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533400"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Согласно преданию, греческий воин, пробежав более 40 км из местечка Марафон в Афины и сообщив весть о победе греков над персами, упал мертвым на городской площади.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27363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533400"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Конструктор А., учась в школе, плохо чертил и решил совершенствовать свои умения. Для начала он стал заниматься в чертежной группе. Поскольку занятия проводились по понедельникам, ему приходилось каждое воскресенье проводить за чертежами. Много раз ему хотелось бросить, но он чертил, переделывал каждую работу по 5-6 раз. Через два года занятий учитель черчения назвал его чертежи лучшими в школе.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600" cy="4932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6347048"/>
              </a:tblGrid>
              <a:tr h="244827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533400"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Десятиклассник Б., возвращаясь из школы вдоль берега замерзшей реки, услышал слабые крики о помощи и увидел двух барахтающихся в обломках льда ребятишек. Юноша сбросил обувь, пальто и прыгнул в ледяную воду.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248427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533400"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Шестиклассник В., чтобы развить свою волю, часто прибегал к такому приему: прерывал чтение интересной книги на самом захватывающем месте и не прикасался к ней 2-3 дня.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Тест. Оцените свою силу воли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3175" indent="623888" algn="just">
              <a:buNone/>
            </a:pPr>
            <a:endParaRPr lang="ru-RU" sz="2400" b="1" dirty="0" smtClean="0"/>
          </a:p>
          <a:p>
            <a:pPr marL="3175" indent="623888" algn="just">
              <a:buNone/>
            </a:pPr>
            <a:endParaRPr lang="ru-RU" sz="2400" b="1" dirty="0" smtClean="0"/>
          </a:p>
          <a:p>
            <a:pPr marL="3175" indent="623888" algn="just">
              <a:buNone/>
            </a:pPr>
            <a:r>
              <a:rPr lang="ru-RU" sz="2400" b="1" dirty="0" smtClean="0"/>
              <a:t>Инструкция:</a:t>
            </a:r>
            <a:r>
              <a:rPr lang="ru-RU" sz="2400" dirty="0" smtClean="0"/>
              <a:t> ответьте на данные вопросы с максимальной объективностью. В случае согласия с содержанием вопроса ставьте "да"; сомнения, неуверенности - "не знаю" (или "бывает", "случается"); несогласия - "нет".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620687"/>
          <a:ext cx="8229600" cy="593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6923112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состоянии ли Вы завершить начатую работу, которая Вам неинтересна, независимо от того, позволяют ли время и обстоятельства оторваться и потом снова вернуться к ней?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Преодолеете ли Вы без особых усилий внутреннее сопротивление, когда нужно сделать что-то неприятное (например, пойти в университет в выходной день)?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Когда попадаете в конфликтную ситуацию - на учебе или в быту, в состоянии ли Вы взять себя в руки настолько, чтобы взглянуть на ситуацию со стороны, с максимальной объективностью?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Если Вам прописана диета, сможете ли преодолеть все кулинарные соблазны?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Найдете ли Вы силы встать утром раньше обычного, как было запланировано вечером?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893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6635080"/>
              </a:tblGrid>
              <a:tr h="11216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Останетесь ли Вы на месте происшествия, чтобы дать свидетельские показания?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9455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Быстро ли Вы отвечаете на письма?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63400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Если у Вас вызывает страх предстоящий полет на самолете или посещение стоматолога, сумеете ли Вы без особого труда преодолеть это чувство и последний момент не изменить своего намерения?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1216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Будете ли Вы принимать очень неприятное лекарство, которое Вам настойчиво рекомендуют врачи?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12166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Сдержите ли Вы данное сгоряча обещание, даже если выполнение его принесет Вам немало хлопот?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710"/>
          <a:ext cx="8229600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6851104"/>
              </a:tblGrid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 колебаний ли Вы отправляетесь в путешествие в незнакомый город?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Строго ли Вы придерживаетесь распорядка дня: времени пробуждения, приема пищи, занятий, уборки и прочих дел?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Относитесь ли Вы неодобрительно к библиотечным задолжникам?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Отвлечет ли Вас очень интересная телепередача от выполнения срочной работы?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Сможете ли Вы прервать ссору и замолчать, какими бы обидными не казались Вам слова противной стороны?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>Обработка результатов: ответ"да" оценивается в 2 балла; "не знаю" - 1 балл; "нет" - 0 ; затем суммируются полученные баллы. Если вы набрали: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0544"/>
                <a:gridCol w="6419056"/>
              </a:tblGrid>
              <a:tr h="4205064">
                <a:tc>
                  <a:txBody>
                    <a:bodyPr/>
                    <a:lstStyle/>
                    <a:p>
                      <a:pPr algn="ctr"/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0 - 12 баллов.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429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силой воли дела обстоят у Вас неважно. Вы просто делаете то, что легче и интереснее, даже если это может повредить Вам. К обязанностям нередко относитесь спустя рукава, что бывает причиной неприятностей для Вас. Ваша позиция выражается примерно так: "Что мне, больше всех нужно?" </a:t>
                      </a:r>
                    </a:p>
                    <a:p>
                      <a:pPr marL="0" marR="0" indent="54292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Любую просьбу, любую обязанность Вы воспринимаете чуть ли не как физическую боль. Дело тут не только в слабой воле, но и в эгоизме. Постарайтесь взглянуть на себя именно с учетом этой оценки, может быть это поможет Вам изменить свое отношение к окружающим и кое-что переделать в своем характере. Если удастся - то от этого Вы только выиграете.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640"/>
          <a:ext cx="8229600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5915000"/>
              </a:tblGrid>
              <a:tr h="3487927">
                <a:tc>
                  <a:txBody>
                    <a:bodyPr/>
                    <a:lstStyle/>
                    <a:p>
                      <a:pPr algn="ctr"/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13 - 21 балл.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55600"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Сила воли у Вас средняя. Если столкнетесь с препятствием, то начнете действовать, чтобы преодолеть его. Но если увидите обходной путь, тут же воспользуетесь им. Не переусердствуете, но и данное Вами слово сдержите. </a:t>
                      </a:r>
                    </a:p>
                    <a:p>
                      <a:pPr marL="0" indent="355600"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Неприятную работу постараетесь выполнить, хотя и поворчите. По доброй воле лишние обязанности на себя не возьмете. Это иногда отрицательно сказывается на отношении к вам руководителей, не с лучшей стороны характеризует и в глазах окружающих. Если хотите достичь в жизни большего - тренируйте волю; 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2920785">
                <a:tc>
                  <a:txBody>
                    <a:bodyPr/>
                    <a:lstStyle/>
                    <a:p>
                      <a:pPr algn="ctr"/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22 - 30 баллов.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355600"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 силой воли у вас все в порядке. На вас можно положиться - вы не подведете. </a:t>
                      </a:r>
                    </a:p>
                    <a:p>
                      <a:pPr marL="0" indent="355600" algn="just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Вас не страшат ни новые поручения, ни дальние поездки, ни те дела, которые иных пугают. Но иногда ваша твердая и непримиримая позиция по непринципиальным вопросам досаждает окружающим. Сила воли - это хорошо, но необходимо обладать еще и такими качествами, как гибкость, снисходительность, доброта.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rgbClr val="FFFF99"/>
          </a:solidFill>
        </p:spPr>
        <p:txBody>
          <a:bodyPr/>
          <a:lstStyle/>
          <a:p>
            <a:endParaRPr lang="ru-RU" dirty="0" smtClean="0"/>
          </a:p>
          <a:p>
            <a:pPr marL="0" indent="533400" algn="just">
              <a:buNone/>
            </a:pPr>
            <a:r>
              <a:rPr lang="ru-RU" sz="2800" b="1" dirty="0" smtClean="0"/>
              <a:t>Цель: </a:t>
            </a:r>
            <a:r>
              <a:rPr lang="ru-RU" sz="2800" dirty="0" smtClean="0"/>
              <a:t>закрепить представления о воли, волевых качествах человека, стрессе; развивать умения подвергать анализу собственные особенности </a:t>
            </a:r>
            <a:r>
              <a:rPr lang="ru-RU" sz="2800" dirty="0" smtClean="0"/>
              <a:t>психики, </a:t>
            </a:r>
            <a:r>
              <a:rPr lang="ru-RU" sz="2800" dirty="0" smtClean="0"/>
              <a:t>соотносить теорию с практическим применением; воспитывать интерес к проблеме волевой регуляции поведения.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solidFill>
            <a:srgbClr val="FFFF99"/>
          </a:solidFill>
        </p:spPr>
        <p:txBody>
          <a:bodyPr/>
          <a:lstStyle/>
          <a:p>
            <a:pPr marL="0" indent="533400" algn="just">
              <a:buNone/>
            </a:pPr>
            <a:endParaRPr lang="ru-RU" sz="2800" dirty="0" smtClean="0"/>
          </a:p>
          <a:p>
            <a:pPr marL="0" indent="533400" algn="just">
              <a:buNone/>
            </a:pPr>
            <a:endParaRPr lang="ru-RU" sz="2800" dirty="0" smtClean="0"/>
          </a:p>
          <a:p>
            <a:pPr marL="0" indent="533400" algn="just">
              <a:buNone/>
            </a:pPr>
            <a:endParaRPr lang="ru-RU" sz="2800" dirty="0" smtClean="0"/>
          </a:p>
          <a:p>
            <a:pPr marL="0" indent="533400" algn="just">
              <a:buNone/>
            </a:pPr>
            <a:r>
              <a:rPr lang="ru-RU" sz="2800" dirty="0" smtClean="0"/>
              <a:t>Можно ли назвать поход в горы волевым актом? Почему?</a:t>
            </a:r>
          </a:p>
          <a:p>
            <a:pPr marL="0" indent="533400" algn="just">
              <a:buNone/>
            </a:pPr>
            <a:r>
              <a:rPr lang="ru-RU" sz="2800" dirty="0" smtClean="0"/>
              <a:t>Чем целеустремленность отличается от упрямства?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Упражнение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marL="0" lvl="0" indent="533400" algn="just">
              <a:buNone/>
            </a:pPr>
            <a:r>
              <a:rPr lang="ru-RU" sz="2400" dirty="0" smtClean="0"/>
              <a:t>Каждый из описанных ниже персонажей борется со стрессом. Укажите, какой стратегией он пользуется — решает проблему, изменяет свое отношение к ней или, смирившись с проблемой, старается уменьшить влияние на свой организм стресса, вызванного ею.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6347048"/>
              </a:tblGrid>
              <a:tr h="255628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334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Алия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попала в автомобильную катастрофу и получила травму шеи. Она утверждает, что в результате этого несчастного случая стала лучше понимать людей, у которых постоянно что-то болит. 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255628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5334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ресторане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Сакен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его новая знакомая были вынуждены более получаса ждать, пока их обслужат. Он начал отпускать шутки по поводу медлительности официантов, но, в конце концов, решил, что в результате этой задержки у них оказалось больше времени на беседу.</a:t>
                      </a:r>
                    </a:p>
                    <a:p>
                      <a:pPr algn="just"/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29600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6429400"/>
              </a:tblGrid>
              <a:tr h="241226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533400"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Начальник крайне низко оценил работу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Батырхана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Батырхан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думал о том, чтобы уволиться, перейти в другой отдел или обжаловать решение начальника. Он выбрал последний вариант.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241226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533400"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Стол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Айгерим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офисе стоит рядом со столом женщины, у которой громкий визгливый голос. Чтобы снять напряжение,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Айгерим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каждый день во время обеденного перерыва совершает спокойную пробежку по парку.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Задание. Ознакомьтесь с тестом </a:t>
            </a:r>
            <a:br>
              <a:rPr lang="ru-RU" sz="2700" b="1" dirty="0" smtClean="0"/>
            </a:br>
            <a:r>
              <a:rPr lang="ru-RU" sz="2700" b="1" dirty="0" smtClean="0"/>
              <a:t>«Самооценка уровня устойчивости к стрессу» и определите уровень вашей устойчивости к стрессу.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  <a:solidFill>
            <a:srgbClr val="FFFF99"/>
          </a:solidFill>
        </p:spPr>
        <p:txBody>
          <a:bodyPr/>
          <a:lstStyle/>
          <a:p>
            <a:pPr marL="0" indent="533400" algn="just">
              <a:buNone/>
            </a:pPr>
            <a:r>
              <a:rPr lang="ru-RU" sz="2000" dirty="0" smtClean="0"/>
              <a:t>С научной точки зрения </a:t>
            </a:r>
            <a:r>
              <a:rPr lang="ru-RU" sz="2000" b="1" dirty="0" smtClean="0"/>
              <a:t>стресс</a:t>
            </a:r>
            <a:r>
              <a:rPr lang="ru-RU" sz="2000" dirty="0" smtClean="0"/>
              <a:t> является </a:t>
            </a:r>
            <a:r>
              <a:rPr lang="ru-RU" sz="2000" b="1" dirty="0" smtClean="0"/>
              <a:t>реакцией приспособления </a:t>
            </a:r>
            <a:r>
              <a:rPr lang="ru-RU" sz="2000" dirty="0" smtClean="0"/>
              <a:t>организма к экстремальным изменениям окружающей среды. </a:t>
            </a:r>
          </a:p>
          <a:p>
            <a:pPr marL="0" indent="533400" algn="just">
              <a:buNone/>
            </a:pPr>
            <a:r>
              <a:rPr lang="ru-RU" sz="2000" dirty="0" smtClean="0"/>
              <a:t>Наш организм готовится к наступающей извне конфронтации и мобилизует всю свою внутреннюю энергию. На работе, учебе постоянно возникают стрессовые реакции. В течение года наш общий «стрессовый уровень» достаточно высокий. </a:t>
            </a:r>
          </a:p>
          <a:p>
            <a:pPr marL="0" indent="533400" algn="just">
              <a:buNone/>
            </a:pPr>
            <a:r>
              <a:rPr lang="ru-RU" sz="2000" dirty="0" smtClean="0"/>
              <a:t>Физиологически длительный процесс приводит к непрерывному выделению стрессовых гормонов. Но мы по-разному реагируем на стрессовые ситуации. Есть люди в высшей степени восприимчивые к стрессам, другие не столь расположены к ним. </a:t>
            </a:r>
          </a:p>
          <a:p>
            <a:pPr marL="0" indent="533400" algn="just">
              <a:buNone/>
            </a:pPr>
            <a:r>
              <a:rPr lang="ru-RU" sz="2000" dirty="0" smtClean="0"/>
              <a:t>Но, так или иначе, постоянное напряжение не может не сказаться отрицательно на здоровье: человек скорее заболевает, он более восприимчив к инфекционным и простудным заболеваниям. И если напряжение долго не ослабевает, страдает здоровье. </a:t>
            </a:r>
          </a:p>
          <a:p>
            <a:pPr marL="0" indent="533400" algn="just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rgbClr val="FFFF99"/>
          </a:solidFill>
        </p:spPr>
        <p:txBody>
          <a:bodyPr/>
          <a:lstStyle/>
          <a:p>
            <a:pPr marL="0" indent="533400" algn="just">
              <a:buNone/>
            </a:pPr>
            <a:endParaRPr lang="ru-RU" sz="2000" b="1" i="1" dirty="0" smtClean="0"/>
          </a:p>
          <a:p>
            <a:pPr marL="0" indent="533400" algn="just">
              <a:buNone/>
            </a:pPr>
            <a:endParaRPr lang="ru-RU" sz="2000" b="1" i="1" dirty="0" smtClean="0"/>
          </a:p>
          <a:p>
            <a:pPr marL="0" indent="533400" algn="just">
              <a:buNone/>
            </a:pPr>
            <a:r>
              <a:rPr lang="ru-RU" sz="2000" b="1" i="1" dirty="0" smtClean="0"/>
              <a:t>Инструкция. </a:t>
            </a:r>
            <a:r>
              <a:rPr lang="ru-RU" sz="2000" dirty="0" smtClean="0"/>
              <a:t>Данный тест имеет целью оценить степень вашей выносливости. Отвечайте как можно откровеннее. Вы больше узнаете о своей выносливости, особенно в длительном состоянии стресса на работе и в личной жизни. У вас нет никаких ограничений во времени. Однако старайтесь работать в быстром темпе, не размышляйте слишком долго. </a:t>
            </a:r>
          </a:p>
          <a:p>
            <a:pPr indent="-71438" algn="just">
              <a:buNone/>
            </a:pPr>
            <a:r>
              <a:rPr lang="ru-RU" sz="2000" b="1" dirty="0" smtClean="0"/>
              <a:t>Варианты ответов: </a:t>
            </a:r>
          </a:p>
          <a:p>
            <a:pPr indent="-71438" algn="just">
              <a:buNone/>
            </a:pPr>
            <a:r>
              <a:rPr lang="ru-RU" sz="2000" dirty="0" smtClean="0"/>
              <a:t>очень редко – 1 балл </a:t>
            </a:r>
          </a:p>
          <a:p>
            <a:pPr indent="-71438" algn="just">
              <a:buNone/>
            </a:pPr>
            <a:r>
              <a:rPr lang="ru-RU" sz="2000" dirty="0" smtClean="0"/>
              <a:t>иногда – 2 балла </a:t>
            </a:r>
          </a:p>
          <a:p>
            <a:pPr indent="-71438" algn="just">
              <a:buNone/>
            </a:pPr>
            <a:r>
              <a:rPr lang="ru-RU" sz="2000" dirty="0" smtClean="0"/>
              <a:t>часто – 3 балла </a:t>
            </a:r>
          </a:p>
          <a:p>
            <a:pPr marL="0" indent="533400" algn="just">
              <a:buNone/>
            </a:pP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sz="3100" b="1" dirty="0" smtClean="0"/>
              <a:t>Вопросы теста: </a:t>
            </a:r>
            <a:br>
              <a:rPr lang="ru-RU" sz="3100" b="1" dirty="0" smtClean="0"/>
            </a:br>
            <a:endParaRPr lang="ru-RU" sz="31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81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/>
                <a:gridCol w="7139136"/>
              </a:tblGrid>
              <a:tr h="79685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думаю, что меня недооценивают в коллективе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9685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стараюсь работать, даже когда бываю не совсем здоров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9685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постоянно переживаю за качество своей работы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9685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бываю, настроен агрессивно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9685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не терплю критики в свой адрес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79685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бываю раздражен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80730"/>
          <a:ext cx="8229600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6707088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стараюсь стать лидером там, где это возможно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Меня считают настойчивым и целеустремленным человеком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страдаю бессонницей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Своим недругам я могу дать отпор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эмоционально и болезненно переживаю неудачи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 меня не хватает времени на отдых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76671"/>
          <a:ext cx="8229600" cy="5904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6923112"/>
              </a:tblGrid>
              <a:tr h="95821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 меня возникают конфликтные ситуации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6180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Мне не хватает самообладания, чтобы реализовать себя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95821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Мне не хватает времени, чтобы заняться любимым делом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95821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все делаю быстро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95821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чувствую страх, что утрачу работу (получу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ритейк на экзамене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01000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Я действую сгоряча, а потом переживаю за свои дела и поступки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Обработка результатов: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marL="0" indent="533400" algn="just">
              <a:buNone/>
            </a:pPr>
            <a:endParaRPr lang="ru-RU" sz="2400" dirty="0" smtClean="0"/>
          </a:p>
          <a:p>
            <a:pPr marL="0" indent="533400" algn="just">
              <a:buNone/>
            </a:pPr>
            <a:endParaRPr lang="ru-RU" sz="2400" dirty="0" smtClean="0"/>
          </a:p>
          <a:p>
            <a:pPr marL="0" indent="533400" algn="just">
              <a:buNone/>
            </a:pPr>
            <a:r>
              <a:rPr lang="ru-RU" sz="2400" dirty="0" smtClean="0"/>
              <a:t>Подсчитайте суммарное количество баллов, которое вы набрали, и определите уровень вашей устойчивости к стрессу. 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pPr algn="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Человек бывает, велик или мал в зависимости от собственной воли.</a:t>
            </a:r>
            <a:br>
              <a:rPr lang="ru-RU" sz="2700" b="1" dirty="0" smtClean="0"/>
            </a:br>
            <a:r>
              <a:rPr lang="ru-RU" sz="2700" b="1" dirty="0" err="1" smtClean="0"/>
              <a:t>С.Смайлс</a:t>
            </a:r>
            <a:r>
              <a:rPr lang="ru-RU" sz="2700" b="1" dirty="0" smtClean="0"/>
              <a:t>, английский писатель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C:\Users\Талгат\Desktop\видео лекции\Многорукий%20Бог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620688"/>
          <a:ext cx="8229600" cy="571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6203032"/>
              </a:tblGrid>
              <a:tr h="1088045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Суммарное 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баллов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вашей устойчивости 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 стрессу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609684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51 - 54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– очень низкий </a:t>
                      </a: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502603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47 - 50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– низкий </a:t>
                      </a: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502603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43 - 46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– ниже среднего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02603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39 - 42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– немного ниже среднего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02603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 – 38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– средний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02603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31 - 34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 – немного выше среднего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02603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27 - 30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– выше среднего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502603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23 - 26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8 - высокий </a:t>
                      </a: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502603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18 - 22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– очень высокий 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solidFill>
            <a:srgbClr val="FFFF99"/>
          </a:solidFill>
        </p:spPr>
        <p:txBody>
          <a:bodyPr/>
          <a:lstStyle/>
          <a:p>
            <a:pPr marL="0" indent="533400" algn="just">
              <a:buNone/>
            </a:pPr>
            <a:endParaRPr lang="ru-RU" sz="2800" dirty="0" smtClean="0"/>
          </a:p>
          <a:p>
            <a:pPr marL="0" indent="533400" algn="just">
              <a:buNone/>
            </a:pPr>
            <a:r>
              <a:rPr lang="ru-RU" sz="2800" dirty="0" smtClean="0"/>
              <a:t>Чем меньшее (суммарное) число баллов вы набрали, тем выше устойчивость к стрессу и наоборот</a:t>
            </a:r>
          </a:p>
          <a:p>
            <a:pPr marL="0" indent="533400" algn="just">
              <a:buNone/>
            </a:pPr>
            <a:r>
              <a:rPr lang="ru-RU" sz="2800" dirty="0" smtClean="0"/>
              <a:t>Если у вас 1-й и даже 2-й уровень устойчивости к стрессу, вам необходимо кардинально менять свой способ жизни.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Упражнение на рефлексию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0" indent="533400" algn="just">
              <a:buNone/>
            </a:pPr>
            <a:endParaRPr lang="ru-RU" sz="2400" dirty="0" smtClean="0"/>
          </a:p>
          <a:p>
            <a:pPr marL="0" indent="533400" algn="just">
              <a:buNone/>
            </a:pPr>
            <a:r>
              <a:rPr lang="ru-RU" sz="2400" b="1" dirty="0" smtClean="0"/>
              <a:t>Сегодня я узнал…</a:t>
            </a:r>
          </a:p>
          <a:p>
            <a:pPr marL="0" indent="533400" algn="just">
              <a:buNone/>
            </a:pPr>
            <a:r>
              <a:rPr lang="ru-RU" sz="2400" b="1" dirty="0" smtClean="0"/>
              <a:t>Я научился…</a:t>
            </a:r>
          </a:p>
          <a:p>
            <a:pPr marL="0" indent="533400" algn="just">
              <a:buNone/>
            </a:pPr>
            <a:r>
              <a:rPr lang="ru-RU" sz="2400" b="1" dirty="0" smtClean="0"/>
              <a:t>Мне было трудно…</a:t>
            </a:r>
          </a:p>
          <a:p>
            <a:pPr marL="0" indent="533400" algn="just">
              <a:buNone/>
            </a:pPr>
            <a:r>
              <a:rPr lang="ru-RU" sz="2400" b="1" dirty="0" smtClean="0"/>
              <a:t>Мне было непонятно…</a:t>
            </a:r>
          </a:p>
          <a:p>
            <a:pPr marL="0" indent="533400" algn="just">
              <a:buNone/>
            </a:pPr>
            <a:r>
              <a:rPr lang="ru-RU" sz="2400" b="1" dirty="0" smtClean="0"/>
              <a:t>Меня удивило…</a:t>
            </a:r>
          </a:p>
          <a:p>
            <a:pPr marL="0" indent="533400" algn="just">
              <a:buNone/>
            </a:pPr>
            <a:r>
              <a:rPr lang="ru-RU" sz="2400" b="1" dirty="0" smtClean="0"/>
              <a:t>Я бы хотел узнать, почему</a:t>
            </a:r>
            <a:r>
              <a:rPr lang="ru-RU" sz="2400" dirty="0" smtClean="0"/>
              <a:t>…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solidFill>
            <a:srgbClr val="FFFF99"/>
          </a:solidFill>
        </p:spPr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Спасибо за внимание!!!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Психологическая ситуация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 fontScale="92500" lnSpcReduction="10000"/>
          </a:bodyPr>
          <a:lstStyle/>
          <a:p>
            <a:pPr marL="3175" indent="539750" algn="just">
              <a:buNone/>
            </a:pPr>
            <a:r>
              <a:rPr lang="ru-RU" sz="2800" dirty="0" smtClean="0"/>
              <a:t>Группа бывших студентов Ленинградского института физкультуры отмечала 20-летие со дня выпуска. В ночь после вечера один из выпускников, возвращаясь, домой, вырвал женщину из рук, озверевших хулиганов, но сам был избит и жестоко изувечен. </a:t>
            </a:r>
          </a:p>
          <a:p>
            <a:pPr marL="3175" indent="539750" algn="just">
              <a:buNone/>
            </a:pPr>
            <a:r>
              <a:rPr lang="ru-RU" sz="2800" dirty="0" smtClean="0"/>
              <a:t>Потерявшего сознание человека негодяи били по голове железной урной. Трещины в черепе, повреждение кровеносных сосудов мозга послужили причиной клинической смерти. Однако искусство врачей вернуло его к жизни, но вчерашний жизнерадостный, полный сил мужчина был приговорен медиками к полной неподвижности.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dirty="0" smtClean="0"/>
              <a:t>Участники вечера, товарищи по профессии мобилизовали себя на борьбу за возвращение коллеги не только к жизни, но и к творческому труду. По 18 часов в сутки, сменяя один другого, они делали товарищу массаж. И так несколько месяцев. А ведь никто из них не был освобожден от работы, от семейных обязанностей. Шевельнулся мизинец, ступня – это было праздником для всех. Наконец, появилась возможность сначала вынести, а потом и вывести товарища во двор.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r>
              <a:rPr lang="ru-RU" sz="2400" dirty="0" smtClean="0"/>
              <a:t>Массажистов сменили специалисты по лечебной физкультуре. 25 человек помогали инвалиду выполнять гимнастические упражнения, учили его ходить, подниматься по лестнице. Спортивные психологи не оставляли его одного, поддерживали в минуты отчаяния, внушали уверенность, оптимизм. И дружба победила паралич. Воскресила человека, вернула его к жизни. Он смог работать директором музея блокады Ленинграда.</a:t>
            </a:r>
          </a:p>
          <a:p>
            <a:pPr marL="3175" indent="539750" algn="just">
              <a:buNone/>
            </a:pPr>
            <a:endParaRPr lang="ru-RU" sz="2400" dirty="0" smtClean="0"/>
          </a:p>
          <a:p>
            <a:pPr marL="3175" indent="539750" algn="just">
              <a:buNone/>
            </a:pPr>
            <a:r>
              <a:rPr lang="ru-RU" sz="2400" b="1" dirty="0" smtClean="0"/>
              <a:t>Как Вы думаете, что помогло участникам истории справиться с болезнью?</a:t>
            </a:r>
          </a:p>
          <a:p>
            <a:pPr marL="3175" indent="539750" algn="just"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73616" cy="1143000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Задание.</a:t>
            </a:r>
            <a:r>
              <a:rPr lang="ru-RU" sz="2700" dirty="0" smtClean="0"/>
              <a:t> Укажите, какая функция воли (активизирующая или тормозящая) проявляется в каждой ситуации. </a:t>
            </a:r>
            <a:br>
              <a:rPr lang="ru-RU" sz="2700" dirty="0" smtClean="0"/>
            </a:br>
            <a:r>
              <a:rPr lang="ru-RU" sz="2700" dirty="0" smtClean="0"/>
              <a:t>Дайте обоснование своего ответа.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4783"/>
          <a:ext cx="8229600" cy="494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6635080"/>
              </a:tblGrid>
              <a:tr h="136815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Человеку страшно хочется пить. Он подходит к водоёму, готов зачерпнуть воды и выпить её. Но ему говорят: «В этом водоёме обнаружен холерный вибрион, имейте это в виду». Человек выливает воду и идёт дальше. 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96404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 время воздушного боя лётчик получил смертельную рану. В какое-то время он понял, что если выпустит из рук штурвал самолёта, погибнут все, кто там находится. И вот лётчик продолжает управлять самолётом, благополучно сажает его и тут же бессильно падает на пол кабины. Из самолёта его выносят уже мёртвым. </a:t>
                      </a:r>
                      <a:endParaRPr lang="ru-RU" sz="20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  <a:tr h="160551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очень жаркий день подросток М. работал на пришкольном участке. Ребята позвали его купаться. Хотя М. выглядел очень усталым и изнурённым, он отказался, объяснив, что решил доводить любое начатое дело до конца. </a:t>
                      </a:r>
                      <a:endParaRPr lang="ru-RU" sz="2000" b="1" dirty="0"/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Задание.</a:t>
            </a:r>
            <a:r>
              <a:rPr lang="ru-RU" sz="2800" dirty="0" smtClean="0"/>
              <a:t> Прочитайте описание ситуации.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>
            <a:normAutofit/>
          </a:bodyPr>
          <a:lstStyle/>
          <a:p>
            <a:pPr marL="3175" indent="539750" algn="just">
              <a:buNone/>
            </a:pPr>
            <a:endParaRPr lang="ru-RU" sz="2800" dirty="0" smtClean="0"/>
          </a:p>
          <a:p>
            <a:pPr marL="3175" indent="539750" algn="just">
              <a:buNone/>
            </a:pPr>
            <a:r>
              <a:rPr lang="ru-RU" sz="2800" dirty="0" smtClean="0"/>
              <a:t>Тренер А. Гомельский рассказывал о следующем приёме тренировки баскетболистов. Игрокам даётся задание пробежать 1500 метров по стадиону, передавая мяч в парах. Заканчивая дистанцию, игроки настраиваются на обычный интервал - отдых, но в это время звучит команда тренера: «Ещё один круг!(400метров)»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rgbClr val="FFFF99"/>
          </a:solidFill>
        </p:spPr>
        <p:txBody>
          <a:bodyPr/>
          <a:lstStyle/>
          <a:p>
            <a:pPr marL="3175" indent="539750" algn="just">
              <a:buNone/>
            </a:pPr>
            <a:endParaRPr lang="ru-RU" sz="2800" dirty="0" smtClean="0"/>
          </a:p>
          <a:p>
            <a:pPr marL="3175" indent="539750" algn="just">
              <a:buNone/>
            </a:pPr>
            <a:endParaRPr lang="ru-RU" sz="2800" dirty="0" smtClean="0"/>
          </a:p>
          <a:p>
            <a:pPr marL="3175" indent="539750" algn="just">
              <a:buNone/>
            </a:pPr>
            <a:r>
              <a:rPr lang="ru-RU" sz="2800" dirty="0" smtClean="0"/>
              <a:t>Определите, какой психический процесс совершенствуется в этой ситуации. </a:t>
            </a:r>
          </a:p>
          <a:p>
            <a:pPr marL="3175" indent="539750" algn="just">
              <a:buNone/>
            </a:pPr>
            <a:r>
              <a:rPr lang="ru-RU" sz="2800" dirty="0" smtClean="0"/>
              <a:t>Какие конкретно качества воспитываются таким способом?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2219</Words>
  <Application>Microsoft Office PowerPoint</Application>
  <PresentationFormat>Экран (4:3)</PresentationFormat>
  <Paragraphs>212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Тема Office</vt:lpstr>
      <vt:lpstr>Концепция «Свобода воли» личности в независимом обществе</vt:lpstr>
      <vt:lpstr>Слайд 2</vt:lpstr>
      <vt:lpstr>  Человек бывает, велик или мал в зависимости от собственной воли. С.Смайлс, английский писатель </vt:lpstr>
      <vt:lpstr>Психологическая ситуация</vt:lpstr>
      <vt:lpstr>Слайд 5</vt:lpstr>
      <vt:lpstr>Слайд 6</vt:lpstr>
      <vt:lpstr>  Задание. Укажите, какая функция воли (активизирующая или тормозящая) проявляется в каждой ситуации.  Дайте обоснование своего ответа. </vt:lpstr>
      <vt:lpstr>Задание. Прочитайте описание ситуации. </vt:lpstr>
      <vt:lpstr>Слайд 9</vt:lpstr>
      <vt:lpstr>  Задание. Наличием или отсутствием, какого качества воли объясняются особенности поведения на контрольном уроке каждого из учеников?  </vt:lpstr>
      <vt:lpstr>Слайд 11</vt:lpstr>
      <vt:lpstr>Слайд 12</vt:lpstr>
      <vt:lpstr>Слайд 13</vt:lpstr>
      <vt:lpstr>Тест. Оцените свою силу воли</vt:lpstr>
      <vt:lpstr>Слайд 15</vt:lpstr>
      <vt:lpstr>Слайд 16</vt:lpstr>
      <vt:lpstr>Слайд 17</vt:lpstr>
      <vt:lpstr>Обработка результатов: ответ"да" оценивается в 2 балла; "не знаю" - 1 балл; "нет" - 0 ; затем суммируются полученные баллы. Если вы набрали:</vt:lpstr>
      <vt:lpstr>Слайд 19</vt:lpstr>
      <vt:lpstr>Слайд 20</vt:lpstr>
      <vt:lpstr>Упражнение</vt:lpstr>
      <vt:lpstr>Слайд 22</vt:lpstr>
      <vt:lpstr>Слайд 23</vt:lpstr>
      <vt:lpstr>  Задание. Ознакомьтесь с тестом  «Самооценка уровня устойчивости к стрессу» и определите уровень вашей устойчивости к стрессу.  </vt:lpstr>
      <vt:lpstr>Слайд 25</vt:lpstr>
      <vt:lpstr>  Вопросы теста:  </vt:lpstr>
      <vt:lpstr>Слайд 27</vt:lpstr>
      <vt:lpstr>Слайд 28</vt:lpstr>
      <vt:lpstr> Обработка результатов:  </vt:lpstr>
      <vt:lpstr>Слайд 30</vt:lpstr>
      <vt:lpstr>Слайд 31</vt:lpstr>
      <vt:lpstr>Упражнение на рефлексию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Талгат</dc:creator>
  <cp:lastModifiedBy>Талгат</cp:lastModifiedBy>
  <cp:revision>11</cp:revision>
  <dcterms:created xsi:type="dcterms:W3CDTF">2020-01-21T02:59:21Z</dcterms:created>
  <dcterms:modified xsi:type="dcterms:W3CDTF">2020-01-24T09:11:24Z</dcterms:modified>
</cp:coreProperties>
</file>