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440159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kk-KZ" sz="2800" b="1" dirty="0" smtClean="0"/>
              <a:t>Межнациональное общение как социально-психологическое явление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776864" cy="3888432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42925" algn="just"/>
            <a:r>
              <a:rPr lang="ru-RU" sz="2400" b="1" dirty="0" smtClean="0">
                <a:solidFill>
                  <a:schemeClr val="tx1"/>
                </a:solidFill>
              </a:rPr>
              <a:t>Преподаватель: </a:t>
            </a:r>
            <a:r>
              <a:rPr lang="ru-RU" sz="2400" dirty="0" smtClean="0">
                <a:solidFill>
                  <a:schemeClr val="tx1"/>
                </a:solidFill>
              </a:rPr>
              <a:t>Зыкова Наталья Михайловна, ассоциированный профессор кафедры Общественных дисциплин, кандидат психологических наук.</a:t>
            </a:r>
          </a:p>
          <a:p>
            <a:pPr marL="3175" indent="542925" algn="just"/>
            <a:r>
              <a:rPr lang="ru-RU" sz="2400" dirty="0" smtClean="0">
                <a:solidFill>
                  <a:schemeClr val="tx1"/>
                </a:solidFill>
              </a:rPr>
              <a:t>	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175" indent="542925" algn="just"/>
            <a:r>
              <a:rPr lang="en-US" sz="2400" dirty="0" smtClean="0">
                <a:solidFill>
                  <a:schemeClr val="tx1"/>
                </a:solidFill>
              </a:rPr>
              <a:t>E-mail  - natashazykova36@mail.ru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Ответьте на следующие вопросы: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1. Определите  причины конфликта. Почему этот конфликт можно считать межкультурным? </a:t>
            </a:r>
          </a:p>
          <a:p>
            <a:pPr marL="3175" indent="539750" algn="just">
              <a:buNone/>
            </a:pPr>
            <a:r>
              <a:rPr lang="ru-RU" sz="2400" dirty="0" smtClean="0"/>
              <a:t>2. Как, по вашему мнению, воспринимают эту ситуацию учитель и родители ученика? </a:t>
            </a:r>
          </a:p>
          <a:p>
            <a:pPr marL="3175" indent="539750" algn="just">
              <a:buNone/>
            </a:pPr>
            <a:r>
              <a:rPr lang="ru-RU" sz="2400" dirty="0" smtClean="0"/>
              <a:t>3. Какую стратегию разрешения конфликта следует выбрать, учитывая причины ситуации, а также принятые в соответствующих культурах способы разрешения конфликтов? 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Представьте, что вы приглашены на встречу директора и родителей мальчика в качестве медиатора. </a:t>
            </a:r>
          </a:p>
          <a:p>
            <a:pPr marL="3175" indent="539750" algn="just">
              <a:buNone/>
            </a:pPr>
            <a:r>
              <a:rPr lang="ru-RU" sz="2400" dirty="0" smtClean="0"/>
              <a:t>Какую тактику вы избрали бы, общаясь сначала с директором и родителями ребенка по отдельности, а затем при их личной встрече?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Задание 4</a:t>
            </a:r>
            <a:r>
              <a:rPr lang="ru-RU" sz="2700" dirty="0" smtClean="0"/>
              <a:t>. А. Макаревич в одной из своих песен призывал: «Давайте делать паузы в словах...» </a:t>
            </a:r>
            <a:br>
              <a:rPr lang="ru-RU" sz="2700" dirty="0" smtClean="0"/>
            </a:br>
            <a:r>
              <a:rPr lang="ru-RU" sz="2700" dirty="0" smtClean="0"/>
              <a:t>Нужны ли они в разговоре? Поясните функцию пауз на следующих примерах.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3175" indent="539750" algn="just">
              <a:buNone/>
            </a:pPr>
            <a:endParaRPr lang="ru-RU" sz="2000" dirty="0" smtClean="0"/>
          </a:p>
          <a:p>
            <a:pPr marL="3175" indent="539750" algn="just">
              <a:buNone/>
            </a:pPr>
            <a:r>
              <a:rPr lang="ru-RU" sz="2000" dirty="0" smtClean="0"/>
              <a:t>1. В «Записных книжках» К. С. Станиславского мы встречаем незатейливый совет старого актера молодой громкоголосой дебютантке: «Не голос </a:t>
            </a:r>
            <a:r>
              <a:rPr lang="ru-RU" sz="2000" dirty="0" err="1" smtClean="0"/>
              <a:t>усиляй</a:t>
            </a:r>
            <a:r>
              <a:rPr lang="ru-RU" sz="2000" dirty="0" smtClean="0"/>
              <a:t> — может пропасть, правда, — говори реже».</a:t>
            </a:r>
          </a:p>
          <a:p>
            <a:pPr marL="3175" indent="539750" algn="just">
              <a:buNone/>
            </a:pPr>
            <a:r>
              <a:rPr lang="ru-RU" sz="2000" dirty="0" smtClean="0"/>
              <a:t>2. В диалоге пауз избегают те, кто чувствует себя тревожно и боится «зависнуть в пустоте» или спровоцировать опасный поворот в беседе. А. Моруа в своем «Искусстве беседы» писал: «Женщина, которая страшится объяснения в любви или сцены ревности, должна любой ценой не допускать в разговоре пауз. Пока люди молчат, у них есть время принять решение; кроме того, затянувшаяся пауза позволяет резко изменить тон беседы, и это не звучит диссонансом».</a:t>
            </a:r>
          </a:p>
          <a:p>
            <a:pPr marL="3175" indent="539750"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446088" algn="just">
              <a:buNone/>
            </a:pPr>
            <a:endParaRPr lang="ru-RU" sz="2400" b="1" dirty="0" smtClean="0"/>
          </a:p>
          <a:p>
            <a:pPr marL="0" indent="446088" algn="just">
              <a:buNone/>
            </a:pPr>
            <a:r>
              <a:rPr lang="ru-RU" sz="2400" b="1" dirty="0" smtClean="0"/>
              <a:t>Задание 5. </a:t>
            </a:r>
            <a:r>
              <a:rPr lang="ru-RU" sz="2400" dirty="0" smtClean="0"/>
              <a:t>Величина межличностной дистанции зависит от культурных традиций, воспитания, индивидуального жизненного опыта и личностных особенностей. </a:t>
            </a:r>
          </a:p>
          <a:p>
            <a:pPr marL="0" indent="446088" algn="just">
              <a:buNone/>
            </a:pPr>
            <a:r>
              <a:rPr lang="ru-RU" sz="2400" dirty="0" smtClean="0"/>
              <a:t>Где она длиннее, где короче и почему? </a:t>
            </a:r>
          </a:p>
          <a:p>
            <a:pPr marL="0" indent="446088" algn="just">
              <a:buNone/>
            </a:pPr>
            <a:r>
              <a:rPr lang="ru-RU" sz="2400" dirty="0" smtClean="0"/>
              <a:t>Какие приемы общения сокращают или удлиняют межличностную дистанцию? Объясните следующие примеры межкультурных и индивидуальных различий.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1.Японцы садятся довольно близко друг к другу и чаще используют контактный взгляд, чем американцы; их не раздражает необходимость соприкасаться рукавами, локтями, коленями; американцы считают, что азиаты «фамильярны» и чрезмерно «давят», а азиаты считают американцев «слишком холодными и официальными».</a:t>
            </a:r>
          </a:p>
          <a:p>
            <a:pPr marL="3175" indent="539750" algn="just">
              <a:buNone/>
            </a:pPr>
            <a:r>
              <a:rPr lang="ru-RU" sz="2400" dirty="0" smtClean="0"/>
              <a:t>2. А. </a:t>
            </a:r>
            <a:r>
              <a:rPr lang="ru-RU" sz="2400" dirty="0" err="1" smtClean="0"/>
              <a:t>Пиз</a:t>
            </a:r>
            <a:r>
              <a:rPr lang="ru-RU" sz="2400" dirty="0" smtClean="0"/>
              <a:t> наблюдал на одной из конференций, что, когда встречались и беседовали два американца, они стояли на расстоянии около метра друг от друга и сохраняли эту дистанцию в течение всего разговора; когда же разговаривали японец и американец, они медленно передвигались по комнате: японец наступал, а американец отодвигался — каждый из них стремился достичь привычного и удобного пространства общения.</a:t>
            </a:r>
          </a:p>
          <a:p>
            <a:pPr marL="3175" indent="539750"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  <a:solidFill>
            <a:srgbClr val="FFFF99"/>
          </a:solidFill>
        </p:spPr>
        <p:txBody>
          <a:bodyPr>
            <a:normAutofit fontScale="92500"/>
          </a:bodyPr>
          <a:lstStyle/>
          <a:p>
            <a:pPr marL="3175" indent="442913" algn="just">
              <a:buNone/>
            </a:pPr>
            <a:endParaRPr lang="ru-RU" sz="2800" dirty="0" smtClean="0"/>
          </a:p>
          <a:p>
            <a:pPr marL="3175" indent="442913" algn="just">
              <a:spcBef>
                <a:spcPts val="0"/>
              </a:spcBef>
              <a:buNone/>
            </a:pPr>
            <a:r>
              <a:rPr lang="ru-RU" sz="2600" dirty="0" smtClean="0"/>
              <a:t>3.Молодая пара, только что эмигрировавшая в Чикаго из Дании, была приглашена в местный американский клуб. Через несколько недель после того, как их приняли в клуб, женщины стали жаловаться, что они чувствуют себя неуютно в обществе этого датчанина, поскольку он «пристает к ним». Мужчины же этого клуба почувствовали, что якобы датчанка своим поведением намекала, что она для них вполне доступна в сексуальном отношении.</a:t>
            </a:r>
          </a:p>
          <a:p>
            <a:pPr marL="3175" indent="442913" algn="just">
              <a:spcBef>
                <a:spcPts val="0"/>
              </a:spcBef>
              <a:buNone/>
            </a:pPr>
            <a:r>
              <a:rPr lang="ru-RU" sz="2600" dirty="0" smtClean="0"/>
              <a:t>4. Сельские жители, воспитанные в условиях меньшей плотности населения, чем горожане, имеют и более просторное личностное пространство, поэтому при рукопожатии «деревенский» протянет руку издалека и наклонит корпус вперед, но с места не сойдет, а еще лучше просто помашет приветственно рукой.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Задание 6. </a:t>
            </a:r>
            <a:r>
              <a:rPr lang="ru-RU" sz="2400" dirty="0" smtClean="0"/>
              <a:t>В XVIII в. известный политик граф Честерфилд, готовя сына к дипломатической карьере, писал ему: «Говоря с людьми, всегда смотри им в глаза; если ты этого избегаешь, люди начинают думать, что ты считаешь себя в чем-то виноватым; к тому же ты теряешь возможность узнавать по выражению лиц, какое впечатление на них производят твои слова». </a:t>
            </a:r>
          </a:p>
          <a:p>
            <a:pPr marL="3175" indent="539750" algn="just">
              <a:buNone/>
            </a:pPr>
            <a:r>
              <a:rPr lang="ru-RU" sz="2400" dirty="0" smtClean="0"/>
              <a:t>Как вы считаете, граф дал сыну хороший совет? Какие бы рекомендации дали дипломатам вы?</a:t>
            </a:r>
          </a:p>
          <a:p>
            <a:pPr marL="3175" indent="539750" algn="just">
              <a:buNone/>
            </a:pP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Задание 7. </a:t>
            </a:r>
            <a:r>
              <a:rPr lang="ru-RU" sz="2400" dirty="0" smtClean="0"/>
              <a:t>Проанализируйте по приведенным примерам влияние на слушателя одновременно слов и жестов. </a:t>
            </a:r>
          </a:p>
          <a:p>
            <a:pPr marL="3175" indent="539750" algn="just">
              <a:buNone/>
            </a:pPr>
            <a:r>
              <a:rPr lang="ru-RU" sz="2400" dirty="0" smtClean="0"/>
              <a:t>Какие выводы можно сделать в описанных ситуациях? Как вы считаете, на какую, информацию надо полагаться в случае явного расхождения вербальной и невербальной информации?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>
            <a:normAutofit fontScale="85000" lnSpcReduction="10000"/>
          </a:bodyPr>
          <a:lstStyle/>
          <a:p>
            <a:pPr marL="0" indent="542925" algn="just">
              <a:buNone/>
            </a:pPr>
            <a:endParaRPr lang="ru-RU" sz="3100" dirty="0" smtClean="0"/>
          </a:p>
          <a:p>
            <a:pPr marL="0" indent="542925" algn="just">
              <a:buNone/>
            </a:pPr>
            <a:r>
              <a:rPr lang="ru-RU" sz="3100" dirty="0" smtClean="0"/>
              <a:t>1. 3. Фрейд, беседуя с пациенткой о том, как она счастлива в браке, заметил, что она бессознательно снимала с пальца и надевала обручальное кольцо.</a:t>
            </a:r>
          </a:p>
          <a:p>
            <a:pPr marL="0" indent="542925" algn="just">
              <a:buNone/>
            </a:pPr>
            <a:r>
              <a:rPr lang="ru-RU" sz="3100" dirty="0" smtClean="0"/>
              <a:t>2.Служащий рассказал начальнику о своем проекте реорганизаций работы отдела. Начальник сидел очень прямо, плотно упираясь ногами в пол, не останавливая взгляда на служащем, но время от времени повторяя: «Так- так... да-да...» В середине беседы, отклонившись назад, уперев подбородок на ладонь так, что указательный палец вытянулся вдоль щеки, он задумчиво полистал проект со словами: «Да, все, о чем вы говорили, несомненно, очень интересно, я подумаю над вашими предложениями».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3. Вы по пути решили навестить приятельницу, не предупредив её заранее о своем визите: «Не помешаю? У тебя есть время? Мне надо кое-что тебе рассказать...» </a:t>
            </a:r>
          </a:p>
          <a:p>
            <a:pPr marL="3175" indent="539750" algn="just">
              <a:buNone/>
            </a:pPr>
            <a:r>
              <a:rPr lang="ru-RU" sz="2400" dirty="0" smtClean="0"/>
              <a:t>— «Ну что ты... заходи, конечно... Кофе будешь?». Хозяйка достала банку, насыпала кофе, плотно закрыла ее и спрятала на полку. «Так ты сейчас ничем не занята?» — «Для тебя у меня всегда найдется время...»</a:t>
            </a:r>
          </a:p>
          <a:p>
            <a:pPr marL="3175" indent="539750" algn="just">
              <a:buNone/>
            </a:pPr>
            <a:r>
              <a:rPr lang="ru-RU" sz="2400" dirty="0" smtClean="0"/>
              <a:t>4. Вы просите у знакомого книгу. Он с готовностью соглашается дать вам ее и начинает искать на полках. Ищет, ищет... Казалось бы, все обыскал — книги нет как не было!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Цель: сформировать представления о межнациональном общении; развивать умение презентовать себя и свои знания, анализировать ситуации общения; воспитывать интерес к проблемам общения. </a:t>
            </a:r>
            <a:endParaRPr lang="ru-RU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5. Политический деятель выступает с предвыборной программой. Потрясая указательным пальцем над головами слушателей, он говорит: «Я искренне стремлюсь к диалогу, стараюсь учитывать мнение всех слоев общества...» Делая плавные, округлые жесты обеими руками, он заверяет всех, что у него есть четкая, обдуманная программа.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Ситуационное упражнение «Деловой этикет»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Цель: </a:t>
            </a:r>
            <a:r>
              <a:rPr lang="ru-RU" sz="2400" dirty="0" smtClean="0"/>
              <a:t>проверить ваше понимание культурных различий.</a:t>
            </a:r>
          </a:p>
          <a:p>
            <a:pPr marL="3175" indent="539750" algn="just">
              <a:buNone/>
            </a:pPr>
            <a:r>
              <a:rPr lang="ru-RU" sz="2400" b="1" dirty="0" smtClean="0"/>
              <a:t>Ситуация:  </a:t>
            </a:r>
            <a:r>
              <a:rPr lang="ru-RU" sz="2400" dirty="0" smtClean="0"/>
              <a:t>Вы собираетесь поехать за границу в деловую поездку.</a:t>
            </a:r>
          </a:p>
          <a:p>
            <a:pPr marL="3175" indent="539750" algn="just">
              <a:buNone/>
            </a:pPr>
            <a:r>
              <a:rPr lang="ru-RU" sz="2400" dirty="0" smtClean="0"/>
              <a:t>Проверьте свои знания делового этикета и коммуникации.  Вам предлагается 7 вопросов с ответами. Выберите свой вариант ответа. На некоторые вопросы возможен более чем один ответ.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b="1" dirty="0" smtClean="0"/>
              <a:t>1. В ходе деловых встреч можно обращаться по имени в следующих странах:</a:t>
            </a:r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dirty="0" smtClean="0"/>
              <a:t>а) в Великобритании, так как все весьма общительны</a:t>
            </a:r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dirty="0" smtClean="0"/>
              <a:t>б) в Австралии, так как отсутствие формальностей является правилом в этой стране</a:t>
            </a:r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dirty="0" smtClean="0"/>
              <a:t>в) </a:t>
            </a:r>
            <a:r>
              <a:rPr lang="ru-RU" sz="2400" dirty="0" err="1" smtClean="0"/>
              <a:t>в</a:t>
            </a:r>
            <a:r>
              <a:rPr lang="ru-RU" sz="2400" dirty="0" smtClean="0"/>
              <a:t> Китае, так как имя это и фамилия</a:t>
            </a:r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dirty="0" smtClean="0"/>
              <a:t>г) в Японии, так как фамилии легко исказить при их произношении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3175" indent="539750" algn="just">
              <a:spcBef>
                <a:spcPts val="0"/>
              </a:spcBef>
              <a:buNone/>
            </a:pPr>
            <a:r>
              <a:rPr lang="ru-RU" sz="2400" b="1" dirty="0" smtClean="0"/>
              <a:t>2. В Китае предлагайте дорогие подарки хозяевам встречи в следующих случаях:</a:t>
            </a:r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dirty="0" smtClean="0"/>
              <a:t>а) каждый раз, когда они просят об этом</a:t>
            </a:r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dirty="0" smtClean="0"/>
              <a:t>б) когда вы нуждаетесь в помощи, чтобы уехать из страны</a:t>
            </a:r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dirty="0" smtClean="0"/>
              <a:t>в) никогда. Если они не могут ответить взаимностью, то они почувствуют себя униженными</a:t>
            </a:r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b="1" dirty="0" smtClean="0"/>
              <a:t>3. В каких странах визитная карточка вызывает уважение?</a:t>
            </a:r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dirty="0" smtClean="0"/>
              <a:t>а) в Японии. Наличие визитной карточки у служащего зависит от его работодателя</a:t>
            </a:r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dirty="0" smtClean="0"/>
              <a:t>б) на Тайване. Она характеризует ранг и статус лица</a:t>
            </a:r>
          </a:p>
          <a:p>
            <a:pPr marL="3175" indent="539750" algn="just">
              <a:spcBef>
                <a:spcPts val="0"/>
              </a:spcBef>
              <a:buNone/>
            </a:pPr>
            <a:r>
              <a:rPr lang="ru-RU" sz="2400" dirty="0" smtClean="0"/>
              <a:t>в) во Франции (особенно карточки, характеризующие опыт работы)</a:t>
            </a:r>
          </a:p>
          <a:p>
            <a:pPr marL="3175" indent="539750" algn="just">
              <a:spcBef>
                <a:spcPts val="0"/>
              </a:spcBef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3175" indent="539750" algn="just">
              <a:spcBef>
                <a:spcPts val="0"/>
              </a:spcBef>
              <a:buNone/>
            </a:pPr>
            <a:r>
              <a:rPr lang="ru-RU" sz="2400" b="1" dirty="0" smtClean="0"/>
              <a:t>4. При ведении дел в Японии необходимо соблюдать следующие правила: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а) не прикасаться к кому-либо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б) не оставлять палочки для еды в рисе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в) не приглашать людей в более дорогие рестораны, чем те, куда пригласили вас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г) не делать ничего из перечисленного ранее</a:t>
            </a:r>
          </a:p>
          <a:p>
            <a:pPr marL="0" indent="446088" algn="just">
              <a:spcBef>
                <a:spcPts val="0"/>
              </a:spcBef>
              <a:buNone/>
            </a:pPr>
            <a:r>
              <a:rPr lang="ru-RU" sz="2400" b="1" dirty="0" smtClean="0"/>
              <a:t>5. Обильные завтраки неуместны везде, за исключением следующих стран: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а) в Италии. Местные жители любят приводить всю семью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б) в Мексике. Здесь жители не склонны начинать работу раньше 10 часов утра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в) </a:t>
            </a:r>
            <a:r>
              <a:rPr lang="ru-RU" sz="2400" dirty="0" err="1" smtClean="0"/>
              <a:t>в</a:t>
            </a:r>
            <a:r>
              <a:rPr lang="ru-RU" sz="2400" dirty="0" smtClean="0"/>
              <a:t> США. Американцы изобрели эти завтраки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г) во Франции. Здесь люди больше всего любят по-рассуждать утром</a:t>
            </a:r>
          </a:p>
          <a:p>
            <a:pPr algn="just">
              <a:spcBef>
                <a:spcPts val="0"/>
              </a:spcBef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442913" algn="just">
              <a:buNone/>
            </a:pPr>
            <a:endParaRPr lang="ru-RU" sz="2600" b="1" dirty="0" smtClean="0"/>
          </a:p>
          <a:p>
            <a:pPr marL="3175" indent="442913" algn="just">
              <a:spcBef>
                <a:spcPts val="0"/>
              </a:spcBef>
              <a:buNone/>
            </a:pPr>
            <a:r>
              <a:rPr lang="ru-RU" sz="2400" b="1" dirty="0" smtClean="0"/>
              <a:t>6. В ряде стран цвету придают смысл. Что верно?</a:t>
            </a:r>
          </a:p>
          <a:p>
            <a:pPr marL="3175" indent="442913" algn="just">
              <a:spcBef>
                <a:spcPts val="0"/>
              </a:spcBef>
              <a:buNone/>
            </a:pPr>
            <a:r>
              <a:rPr lang="ru-RU" sz="2400" dirty="0" smtClean="0"/>
              <a:t>а) у корейцев написать имя человека красным означает его смерть</a:t>
            </a:r>
          </a:p>
          <a:p>
            <a:pPr marL="3175" indent="442913" algn="just">
              <a:spcBef>
                <a:spcPts val="0"/>
              </a:spcBef>
              <a:buNone/>
            </a:pPr>
            <a:r>
              <a:rPr lang="ru-RU" sz="2400" dirty="0" smtClean="0"/>
              <a:t>б) в Китае и Японии подарки, завернутые в белое или черное, следует преподносить только на похоронах</a:t>
            </a:r>
          </a:p>
          <a:p>
            <a:pPr marL="3175" indent="442913" algn="just">
              <a:spcBef>
                <a:spcPts val="0"/>
              </a:spcBef>
              <a:buNone/>
            </a:pPr>
            <a:r>
              <a:rPr lang="ru-RU" sz="2400" dirty="0" smtClean="0"/>
              <a:t>в) костюмы пурпурного цвета в Великобритании означают отсутствие вкуса</a:t>
            </a:r>
          </a:p>
          <a:p>
            <a:pPr marL="3175" indent="442913" algn="just">
              <a:spcBef>
                <a:spcPts val="0"/>
              </a:spcBef>
              <a:buNone/>
            </a:pPr>
            <a:r>
              <a:rPr lang="ru-RU" sz="2400" b="1" dirty="0" smtClean="0"/>
              <a:t>7. Что из приведенного далее считается непристойным жестом?</a:t>
            </a:r>
          </a:p>
          <a:p>
            <a:pPr marL="3175" indent="442913" algn="just">
              <a:spcBef>
                <a:spcPts val="0"/>
              </a:spcBef>
              <a:buNone/>
            </a:pPr>
            <a:r>
              <a:rPr lang="ru-RU" sz="2400" dirty="0" smtClean="0"/>
              <a:t>а) знак «</a:t>
            </a:r>
            <a:r>
              <a:rPr lang="ru-RU" sz="2400" dirty="0" err="1" smtClean="0"/>
              <a:t>о'кей</a:t>
            </a:r>
            <a:r>
              <a:rPr lang="ru-RU" sz="2400" dirty="0" smtClean="0"/>
              <a:t>» в Бразилии</a:t>
            </a:r>
          </a:p>
          <a:p>
            <a:pPr marL="3175" indent="442913" algn="just">
              <a:spcBef>
                <a:spcPts val="0"/>
              </a:spcBef>
              <a:buNone/>
            </a:pPr>
            <a:r>
              <a:rPr lang="ru-RU" sz="2400" dirty="0" smtClean="0"/>
              <a:t>б) сильное похлопывание по плечу в Швейцарии</a:t>
            </a:r>
          </a:p>
          <a:p>
            <a:pPr marL="3175" indent="442913" algn="just">
              <a:spcBef>
                <a:spcPts val="0"/>
              </a:spcBef>
              <a:buNone/>
            </a:pPr>
            <a:r>
              <a:rPr lang="ru-RU" sz="2400" dirty="0" smtClean="0"/>
              <a:t>в) делать что-либо левой рукой в Саудовской Аравии</a:t>
            </a:r>
          </a:p>
          <a:p>
            <a:pPr marL="3175" indent="442913" algn="just">
              <a:spcBef>
                <a:spcPts val="0"/>
              </a:spcBef>
              <a:buNone/>
            </a:pPr>
            <a:r>
              <a:rPr lang="ru-RU" sz="2400" dirty="0" smtClean="0"/>
              <a:t>г) большой палец между вторым и третьим пальцами в Японии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на рефлексию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42925" algn="just">
              <a:buNone/>
            </a:pPr>
            <a:endParaRPr lang="ru-RU" sz="2400" b="1" dirty="0" smtClean="0"/>
          </a:p>
          <a:p>
            <a:pPr marL="0" indent="542925" algn="just">
              <a:buNone/>
            </a:pPr>
            <a:r>
              <a:rPr lang="ru-RU" sz="2400" b="1" dirty="0" smtClean="0"/>
              <a:t>Сегодня я узнал….</a:t>
            </a:r>
          </a:p>
          <a:p>
            <a:pPr marL="0" indent="542925" algn="just">
              <a:buNone/>
            </a:pPr>
            <a:r>
              <a:rPr lang="ru-RU" sz="2400" b="1" dirty="0" smtClean="0"/>
              <a:t>Мне было трудно….</a:t>
            </a:r>
          </a:p>
          <a:p>
            <a:pPr marL="0" indent="542925" algn="just">
              <a:buNone/>
            </a:pPr>
            <a:r>
              <a:rPr lang="ru-RU" sz="2400" b="1" dirty="0" smtClean="0"/>
              <a:t>Меня удивило….</a:t>
            </a:r>
          </a:p>
          <a:p>
            <a:pPr marL="0" indent="542925" algn="just">
              <a:buNone/>
            </a:pPr>
            <a:r>
              <a:rPr lang="ru-RU" sz="2400" b="1" dirty="0" smtClean="0"/>
              <a:t>Мое настроение после занятия…</a:t>
            </a:r>
          </a:p>
          <a:p>
            <a:pPr marL="0" indent="542925"/>
            <a:endParaRPr lang="ru-RU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/>
          <a:lstStyle/>
          <a:p>
            <a:pPr marL="0" indent="542925" algn="just">
              <a:buNone/>
            </a:pPr>
            <a:endParaRPr lang="ru-RU" sz="2400" dirty="0" smtClean="0"/>
          </a:p>
          <a:p>
            <a:pPr marL="0" indent="542925" algn="just">
              <a:buNone/>
            </a:pPr>
            <a:r>
              <a:rPr lang="ru-RU" sz="2400" dirty="0" smtClean="0"/>
              <a:t>Ответы: 1 — б, в; 2— в; 3 — а, б; 4 — г; 5 — в; 6 — а; 7 — а, в, г. (Упражнение «Деловой этикет»)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6206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Спасибо за внимание!!!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 Задание 1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Представьте, что вам предстоит разработать сценарий обслуживания делегаций из Китая, Индии и Мексики. </a:t>
            </a:r>
          </a:p>
          <a:p>
            <a:pPr marL="3175" indent="539750" algn="just">
              <a:buNone/>
            </a:pPr>
            <a:r>
              <a:rPr lang="ru-RU" sz="2400" dirty="0" smtClean="0"/>
              <a:t>Какие этнические факторы вы должны учесть в этой работе? Придумайте «инструкцию» по обслуживанию для персонала вашей компании учитывая особенности работы с иностранными гостями. </a:t>
            </a:r>
          </a:p>
          <a:p>
            <a:pPr marL="3175" indent="539750" algn="just">
              <a:buNone/>
            </a:pPr>
            <a:r>
              <a:rPr lang="ru-RU" sz="2400" dirty="0" smtClean="0"/>
              <a:t>Результат изложите в виде пятиминутной презентации.  (5 слайдов).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Задание 2.   </a:t>
            </a:r>
            <a:r>
              <a:rPr lang="ru-RU" sz="2800" dirty="0" smtClean="0"/>
              <a:t>Прокомментируйте данный документ.  Дайте характеристику барьеров, которые могут возникнуть при следовании этим правилам в общении. 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76474"/>
          <a:ext cx="8229600" cy="4232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6779096"/>
              </a:tblGrid>
              <a:tr h="8065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 не устанавливаете контакт. Смотрите хмуро, не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улыбаетесь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065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Обращаетесь с партнером (клиентом) как с предметом или пустым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местом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065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Держитесь прямо и одеревенело. Поза статуи. Ни одной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шутки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065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Говорите монотонно, невнятно, без эмоций и без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пауз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065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Говорите только о том, что Вам интересно и выгодно. А он (партнер) пусть свои интересы оставит при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себе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18"/>
          <a:ext cx="8229600" cy="538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7067128"/>
              </a:tblGrid>
              <a:tr h="87609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Перебиваете клиента, у Вас нет времени выслушивать каждого. Их много, а вы один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7609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Манипулируете и применяете нечестные приемы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7609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Нападаете, критикуете, обвиняете (в тупости, в агрессивности, в упрямстве и т. д.)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7609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Говорите в жестком тоне. Ведь это он пришел к Вам за чем-то, а не Вы к нему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7609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признаете своих ошибок и не извиняетесь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7609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входите в его положение. Вас на всех не хватит!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9"/>
          <a:ext cx="8229600" cy="5070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7067128"/>
              </a:tblGrid>
              <a:tr h="10072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Опоздали на встречу (точность – вежливость королей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!)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072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Неудачно начали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общение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072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Поняли, что не в состоянии вести диалог и окончили общение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4165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Вас разный уровень интеллекта. Вы говорите, не понимая друг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друга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072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Вам не понравился внешний вид партнера, линия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поведения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Упражнение позитивного действия  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Начните рисовать кирпичи так, будто строите стену.  Заполните первый ряд кирпичиками с описанием ваших академических  достижений – все сданные экзамены и законченные курсы. Сделать это  очень просто (как в характеристике). </a:t>
            </a:r>
          </a:p>
          <a:p>
            <a:pPr marL="3175" indent="539750" algn="just">
              <a:buNone/>
            </a:pPr>
            <a:r>
              <a:rPr lang="ru-RU" sz="2400" dirty="0" smtClean="0"/>
              <a:t>Следующий ряд заполните теми навыками, которыми вы обладаете, но по которым не сдавали экзамены. Не забывайте о мелочах (все, что умеете).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600" dirty="0" smtClean="0"/>
              <a:t>Следующий ряд – достижения личного плана, только ваши, а не чьи-то еще. Может быть, вы занимались благотворительностью, что-то организовали, что-то преодолели, предприняли шаги вопреки советам и предубеждению. </a:t>
            </a:r>
          </a:p>
          <a:p>
            <a:pPr marL="3175" indent="539750" algn="just">
              <a:buNone/>
            </a:pPr>
            <a:r>
              <a:rPr lang="ru-RU" sz="2600" dirty="0" smtClean="0"/>
              <a:t>Последний ряд должен быть заполнен вашими  плюсами – личными  положительными качествами: на вас можно положиться, вы веселый, честный, уступчивый.</a:t>
            </a:r>
          </a:p>
          <a:p>
            <a:pPr marL="3175" indent="539750" algn="just">
              <a:buNone/>
            </a:pPr>
            <a:r>
              <a:rPr lang="ru-RU" sz="2600" dirty="0" smtClean="0"/>
              <a:t>Обдумайте и запишите результаты. </a:t>
            </a:r>
          </a:p>
          <a:p>
            <a:pPr marL="3175" indent="539750" algn="just">
              <a:buNone/>
            </a:pPr>
            <a:r>
              <a:rPr lang="ru-RU" sz="2600" dirty="0" smtClean="0"/>
              <a:t>Вот это то, что вам нужно рекламировать. Благодаря именно этим  качествам вы нравитесь себе и окружающим.  Если вспомните еще какой-нибудь плюс – дорисуйте кирпичик.  Стройте стену и укрепляйте уверенность в себе. Теперь вы знаете, в чем заключается ваша сила.</a:t>
            </a:r>
          </a:p>
          <a:p>
            <a:pPr marL="3175" indent="539750" algn="just">
              <a:buNone/>
            </a:pPr>
            <a:r>
              <a:rPr lang="ru-RU" sz="2600" dirty="0" smtClean="0"/>
              <a:t> </a:t>
            </a:r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Задание 3.   Проанализируйте ситуацию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3175" indent="539750" algn="just">
              <a:buNone/>
            </a:pPr>
            <a:endParaRPr lang="ru-RU" sz="3100" dirty="0" smtClean="0"/>
          </a:p>
          <a:p>
            <a:pPr marL="3175" indent="539750" algn="just">
              <a:buNone/>
            </a:pPr>
            <a:r>
              <a:rPr lang="ru-RU" sz="3100" dirty="0" smtClean="0"/>
              <a:t>Мальчик, сын японского дипломата, работающего в США, учится в американской школе. Во время перемены он, по мнению учителя, повел себя некорректно по отношению к другим ученикам. Учитель отвел ученика в угол и стал говорить ему, что он повел себя неправильно. </a:t>
            </a:r>
          </a:p>
          <a:p>
            <a:pPr marL="3175" indent="539750" algn="just">
              <a:buNone/>
            </a:pPr>
            <a:r>
              <a:rPr lang="ru-RU" sz="3100" dirty="0" smtClean="0"/>
              <a:t>Во время беседы мальчик смотрел в пол и молчал. На вопрос учителя, понял ли мальчик суть его замечания, ребенок продолжал смотреть в пол и молчать. После беседы учитель пожаловался директору на некорректное поведение ученика и его неуважение к учителю. Мальчик же, придя домой, рассказал о ситуации родителям, те посчитали, что учитель повел себя не совсем правильно, и пожелали встретиться с директором школы.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1939</Words>
  <Application>Microsoft Office PowerPoint</Application>
  <PresentationFormat>Экран (4:3)</PresentationFormat>
  <Paragraphs>154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Межнациональное общение как социально-психологическое явление </vt:lpstr>
      <vt:lpstr>Слайд 2</vt:lpstr>
      <vt:lpstr> Задание 1 </vt:lpstr>
      <vt:lpstr> Задание 2.   Прокомментируйте данный документ.  Дайте характеристику барьеров, которые могут возникнуть при следовании этим правилам в общении.  </vt:lpstr>
      <vt:lpstr>Слайд 5</vt:lpstr>
      <vt:lpstr>Слайд 6</vt:lpstr>
      <vt:lpstr> Упражнение позитивного действия   </vt:lpstr>
      <vt:lpstr>Слайд 8</vt:lpstr>
      <vt:lpstr>Задание 3.   Проанализируйте ситуацию </vt:lpstr>
      <vt:lpstr>Ответьте на следующие вопросы: </vt:lpstr>
      <vt:lpstr>Слайд 11</vt:lpstr>
      <vt:lpstr>  Задание 4. А. Макаревич в одной из своих песен призывал: «Давайте делать паузы в словах...»  Нужны ли они в разговоре? Поясните функцию пауз на следующих примерах.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 Ситуационное упражнение «Деловой этикет» </vt:lpstr>
      <vt:lpstr>Слайд 22</vt:lpstr>
      <vt:lpstr>Слайд 23</vt:lpstr>
      <vt:lpstr>Слайд 24</vt:lpstr>
      <vt:lpstr>Слайд 25</vt:lpstr>
      <vt:lpstr>Упражнение на рефлексию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Талгат</dc:creator>
  <cp:lastModifiedBy>Талгат</cp:lastModifiedBy>
  <cp:revision>6</cp:revision>
  <dcterms:created xsi:type="dcterms:W3CDTF">2020-02-11T10:50:06Z</dcterms:created>
  <dcterms:modified xsi:type="dcterms:W3CDTF">2020-02-14T03:31:11Z</dcterms:modified>
</cp:coreProperties>
</file>