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 id="296" r:id="rId30"/>
    <p:sldId id="297" r:id="rId31"/>
    <p:sldId id="298"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380" y="-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20.02.2020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260649"/>
            <a:ext cx="8568952" cy="1296144"/>
          </a:xfrm>
          <a:solidFill>
            <a:srgbClr val="FFFF99"/>
          </a:solidFill>
        </p:spPr>
        <p:txBody>
          <a:bodyPr>
            <a:normAutofit fontScale="90000"/>
          </a:bodyPr>
          <a:lstStyle/>
          <a:p>
            <a:r>
              <a:rPr lang="kk-KZ" sz="2700" b="1" dirty="0" smtClean="0"/>
              <a:t/>
            </a:r>
            <a:br>
              <a:rPr lang="kk-KZ" sz="2700" b="1" dirty="0" smtClean="0"/>
            </a:br>
            <a:r>
              <a:rPr lang="ru-RU" sz="3600" b="1" dirty="0" smtClean="0"/>
              <a:t>Личность и группа </a:t>
            </a:r>
            <a:br>
              <a:rPr lang="ru-RU" sz="3600" b="1" dirty="0" smtClean="0"/>
            </a:br>
            <a:r>
              <a:rPr lang="ru-RU" sz="3600" b="1" dirty="0" smtClean="0"/>
              <a:t>(социально-психологическое влияние)</a:t>
            </a:r>
            <a:r>
              <a:rPr lang="ru-RU" dirty="0" smtClean="0"/>
              <a:t/>
            </a:r>
            <a:br>
              <a:rPr lang="ru-RU" dirty="0" smtClean="0"/>
            </a:br>
            <a:endParaRPr lang="ru-RU" dirty="0"/>
          </a:p>
        </p:txBody>
      </p:sp>
      <p:sp>
        <p:nvSpPr>
          <p:cNvPr id="3" name="Подзаголовок 2"/>
          <p:cNvSpPr>
            <a:spLocks noGrp="1"/>
          </p:cNvSpPr>
          <p:nvPr>
            <p:ph type="subTitle" idx="1"/>
          </p:nvPr>
        </p:nvSpPr>
        <p:spPr>
          <a:xfrm>
            <a:off x="395536" y="1988840"/>
            <a:ext cx="8352928" cy="4392488"/>
          </a:xfrm>
          <a:solidFill>
            <a:srgbClr val="FFFF99"/>
          </a:solidFill>
        </p:spPr>
        <p:txBody>
          <a:bodyPr>
            <a:normAutofit/>
          </a:bodyPr>
          <a:lstStyle/>
          <a:p>
            <a:pPr marL="3175" indent="542925" algn="just"/>
            <a:endParaRPr lang="ru-RU" sz="2400" b="1" dirty="0" smtClean="0">
              <a:solidFill>
                <a:schemeClr val="tx1"/>
              </a:solidFill>
            </a:endParaRPr>
          </a:p>
          <a:p>
            <a:pPr marL="3175" indent="542925" algn="just"/>
            <a:endParaRPr lang="ru-RU" sz="2400" b="1" dirty="0" smtClean="0">
              <a:solidFill>
                <a:schemeClr val="tx1"/>
              </a:solidFill>
            </a:endParaRPr>
          </a:p>
          <a:p>
            <a:pPr marL="3175" indent="542925" algn="just"/>
            <a:r>
              <a:rPr lang="ru-RU" sz="2400" b="1" dirty="0" smtClean="0">
                <a:solidFill>
                  <a:schemeClr val="tx1"/>
                </a:solidFill>
              </a:rPr>
              <a:t>Преподаватель: </a:t>
            </a:r>
            <a:r>
              <a:rPr lang="ru-RU" sz="2400" dirty="0" smtClean="0">
                <a:solidFill>
                  <a:schemeClr val="tx1"/>
                </a:solidFill>
              </a:rPr>
              <a:t>Зыкова Наталья Михайловна, ассоциированный профессор кафедры Общественных дисциплин, кандидат психологических наук.</a:t>
            </a:r>
          </a:p>
          <a:p>
            <a:pPr marL="3175" indent="542925" algn="just"/>
            <a:r>
              <a:rPr lang="ru-RU" sz="2400" dirty="0" smtClean="0">
                <a:solidFill>
                  <a:schemeClr val="tx1"/>
                </a:solidFill>
              </a:rPr>
              <a:t>	</a:t>
            </a:r>
            <a:endParaRPr lang="en-US" sz="2400" dirty="0" smtClean="0">
              <a:solidFill>
                <a:schemeClr val="tx1"/>
              </a:solidFill>
            </a:endParaRPr>
          </a:p>
          <a:p>
            <a:pPr marL="3175" indent="542925" algn="just"/>
            <a:r>
              <a:rPr lang="en-US" sz="2400" dirty="0" smtClean="0">
                <a:solidFill>
                  <a:schemeClr val="tx1"/>
                </a:solidFill>
              </a:rPr>
              <a:t>E-mail  - natashazykova36@mail.ru</a:t>
            </a:r>
            <a:endParaRPr lang="ru-RU" sz="2400" dirty="0" smtClean="0">
              <a:solidFill>
                <a:schemeClr val="tx1"/>
              </a:solidFill>
            </a:endParaRPr>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a:solidFill>
            <a:srgbClr val="FFFF99"/>
          </a:solidFill>
        </p:spPr>
        <p:txBody>
          <a:bodyPr/>
          <a:lstStyle/>
          <a:p>
            <a:pPr marL="3175" indent="539750" algn="just">
              <a:buNone/>
            </a:pPr>
            <a:endParaRPr lang="ru-RU" sz="2400" b="1" dirty="0" smtClean="0"/>
          </a:p>
          <a:p>
            <a:pPr marL="3175" indent="539750" algn="just">
              <a:buNone/>
            </a:pPr>
            <a:endParaRPr lang="ru-RU" sz="2400" b="1" dirty="0" smtClean="0"/>
          </a:p>
          <a:p>
            <a:pPr marL="3175" indent="539750" algn="just">
              <a:buNone/>
            </a:pPr>
            <a:r>
              <a:rPr lang="ru-RU" sz="2400" b="1" dirty="0" smtClean="0"/>
              <a:t>Обработка и интерпретация результатов:</a:t>
            </a:r>
            <a:endParaRPr lang="ru-RU" sz="2400" dirty="0" smtClean="0"/>
          </a:p>
          <a:p>
            <a:pPr marL="3175" indent="539750" algn="just">
              <a:buNone/>
            </a:pPr>
            <a:r>
              <a:rPr lang="ru-RU" sz="2400" dirty="0" smtClean="0"/>
              <a:t>Подсчитывается общая сумма баллов отдельно по каждому типу восприятия индивидом группы в соответствии с ключом.</a:t>
            </a:r>
          </a:p>
          <a:p>
            <a:pPr marL="3175" indent="539750" algn="just">
              <a:buNone/>
            </a:pPr>
            <a:r>
              <a:rPr lang="ru-RU" sz="2400" dirty="0" smtClean="0"/>
              <a:t> </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805664" cy="720080"/>
          </a:xfrm>
          <a:solidFill>
            <a:srgbClr val="FFFF99"/>
          </a:solidFill>
        </p:spPr>
        <p:txBody>
          <a:bodyPr>
            <a:normAutofit fontScale="90000"/>
          </a:bodyPr>
          <a:lstStyle/>
          <a:p>
            <a:r>
              <a:rPr lang="ru-RU" sz="2700" b="1" dirty="0" smtClean="0"/>
              <a:t/>
            </a:r>
            <a:br>
              <a:rPr lang="ru-RU" sz="2700" b="1" dirty="0" smtClean="0"/>
            </a:br>
            <a:r>
              <a:rPr lang="ru-RU" sz="2700" b="1" dirty="0" smtClean="0"/>
              <a:t/>
            </a:r>
            <a:br>
              <a:rPr lang="ru-RU" sz="2700" b="1" dirty="0" smtClean="0"/>
            </a:br>
            <a:r>
              <a:rPr lang="ru-RU" sz="2000" b="1" dirty="0" smtClean="0"/>
              <a:t>Ключ</a:t>
            </a:r>
            <a:r>
              <a:rPr lang="ru-RU" dirty="0" smtClean="0"/>
              <a:t/>
            </a:r>
            <a:br>
              <a:rPr lang="ru-RU" dirty="0" smtClean="0"/>
            </a:br>
            <a:endParaRPr lang="ru-RU" dirty="0"/>
          </a:p>
        </p:txBody>
      </p:sp>
      <p:graphicFrame>
        <p:nvGraphicFramePr>
          <p:cNvPr id="4" name="Содержимое 3"/>
          <p:cNvGraphicFramePr>
            <a:graphicFrameLocks noGrp="1"/>
          </p:cNvGraphicFramePr>
          <p:nvPr>
            <p:ph idx="1"/>
          </p:nvPr>
        </p:nvGraphicFramePr>
        <p:xfrm>
          <a:off x="179511" y="640021"/>
          <a:ext cx="8712969" cy="6101347"/>
        </p:xfrm>
        <a:graphic>
          <a:graphicData uri="http://schemas.openxmlformats.org/drawingml/2006/table">
            <a:tbl>
              <a:tblPr firstRow="1" bandRow="1">
                <a:tableStyleId>{5C22544A-7EE6-4342-B048-85BDC9FD1C3A}</a:tableStyleId>
              </a:tblPr>
              <a:tblGrid>
                <a:gridCol w="2904323"/>
                <a:gridCol w="2904323"/>
                <a:gridCol w="2904323"/>
              </a:tblGrid>
              <a:tr h="432047">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tx1"/>
                          </a:solidFill>
                          <a:latin typeface="+mn-lt"/>
                          <a:ea typeface="+mn-ea"/>
                          <a:cs typeface="+mn-cs"/>
                        </a:rPr>
                        <a:t>Тип восприятия</a:t>
                      </a:r>
                    </a:p>
                    <a:p>
                      <a:pPr algn="ctr"/>
                      <a:endParaRPr lang="ru-RU" sz="1800" b="1" dirty="0">
                        <a:solidFill>
                          <a:schemeClr val="tx1"/>
                        </a:solidFill>
                      </a:endParaRPr>
                    </a:p>
                  </a:txBody>
                  <a:tcPr>
                    <a:solidFill>
                      <a:srgbClr val="FFFF99"/>
                    </a:solidFill>
                  </a:tcPr>
                </a:tc>
                <a:tc hMerge="1">
                  <a:txBody>
                    <a:bodyPr/>
                    <a:lstStyle/>
                    <a:p>
                      <a:endParaRPr lang="ru-RU" dirty="0"/>
                    </a:p>
                  </a:txBody>
                  <a:tcPr/>
                </a:tc>
                <a:tc hMerge="1">
                  <a:txBody>
                    <a:bodyPr/>
                    <a:lstStyle/>
                    <a:p>
                      <a:endParaRPr lang="ru-RU" dirty="0"/>
                    </a:p>
                  </a:txBody>
                  <a:tcPr/>
                </a:tc>
              </a:tr>
              <a:tr h="440039">
                <a:tc>
                  <a:txBody>
                    <a:bodyPr/>
                    <a:lstStyle/>
                    <a:p>
                      <a:pPr algn="ctr"/>
                      <a:r>
                        <a:rPr lang="ru-RU" sz="1600" b="1" kern="1200" dirty="0" smtClean="0">
                          <a:solidFill>
                            <a:schemeClr val="tx1"/>
                          </a:solidFill>
                          <a:latin typeface="+mn-lt"/>
                          <a:ea typeface="+mn-ea"/>
                          <a:cs typeface="+mn-cs"/>
                        </a:rPr>
                        <a:t>индивидуалистический</a:t>
                      </a:r>
                      <a:endParaRPr lang="ru-RU" sz="1600" b="1" dirty="0">
                        <a:solidFill>
                          <a:schemeClr val="tx1"/>
                        </a:solidFill>
                      </a:endParaRPr>
                    </a:p>
                  </a:txBody>
                  <a:tcPr>
                    <a:solidFill>
                      <a:srgbClr val="FFFF99"/>
                    </a:solidFill>
                  </a:tcPr>
                </a:tc>
                <a:tc>
                  <a:txBody>
                    <a:bodyPr/>
                    <a:lstStyle/>
                    <a:p>
                      <a:pPr algn="ctr"/>
                      <a:r>
                        <a:rPr lang="ru-RU" sz="1600" b="1" kern="1200" dirty="0" smtClean="0">
                          <a:solidFill>
                            <a:schemeClr val="tx1"/>
                          </a:solidFill>
                          <a:latin typeface="+mn-lt"/>
                          <a:ea typeface="+mn-ea"/>
                          <a:cs typeface="+mn-cs"/>
                        </a:rPr>
                        <a:t>коллективистический</a:t>
                      </a:r>
                      <a:endParaRPr lang="ru-RU" sz="1600" b="1" dirty="0">
                        <a:solidFill>
                          <a:schemeClr val="tx1"/>
                        </a:solidFill>
                      </a:endParaRPr>
                    </a:p>
                  </a:txBody>
                  <a:tcPr>
                    <a:solidFill>
                      <a:srgbClr val="FFFF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kern="1200" dirty="0" smtClean="0">
                          <a:solidFill>
                            <a:schemeClr val="tx1"/>
                          </a:solidFill>
                          <a:latin typeface="+mn-lt"/>
                          <a:ea typeface="+mn-ea"/>
                          <a:cs typeface="+mn-cs"/>
                        </a:rPr>
                        <a:t>прагматический</a:t>
                      </a:r>
                    </a:p>
                    <a:p>
                      <a:pPr algn="ctr"/>
                      <a:endParaRPr lang="ru-RU" sz="1600" b="1" dirty="0">
                        <a:solidFill>
                          <a:schemeClr val="tx1"/>
                        </a:solidFill>
                      </a:endParaRPr>
                    </a:p>
                  </a:txBody>
                  <a:tcPr>
                    <a:solidFill>
                      <a:srgbClr val="FFFF99"/>
                    </a:solidFill>
                  </a:tcPr>
                </a:tc>
              </a:tr>
              <a:tr h="349759">
                <a:tc>
                  <a:txBody>
                    <a:bodyPr/>
                    <a:lstStyle/>
                    <a:p>
                      <a:pPr algn="ctr"/>
                      <a:r>
                        <a:rPr lang="ru-RU" sz="1600" b="1" dirty="0" smtClean="0"/>
                        <a:t>1в</a:t>
                      </a:r>
                      <a:endParaRPr lang="ru-RU" sz="1600" b="1" dirty="0"/>
                    </a:p>
                  </a:txBody>
                  <a:tcPr>
                    <a:solidFill>
                      <a:srgbClr val="FFFF99"/>
                    </a:solidFill>
                  </a:tcPr>
                </a:tc>
                <a:tc>
                  <a:txBody>
                    <a:bodyPr/>
                    <a:lstStyle/>
                    <a:p>
                      <a:pPr algn="ctr"/>
                      <a:r>
                        <a:rPr lang="ru-RU" sz="1600" b="1" dirty="0" smtClean="0"/>
                        <a:t>1б</a:t>
                      </a:r>
                      <a:endParaRPr lang="ru-RU" sz="1600" b="1" dirty="0"/>
                    </a:p>
                  </a:txBody>
                  <a:tcPr>
                    <a:solidFill>
                      <a:srgbClr val="FFFF99"/>
                    </a:solidFill>
                  </a:tcPr>
                </a:tc>
                <a:tc>
                  <a:txBody>
                    <a:bodyPr/>
                    <a:lstStyle/>
                    <a:p>
                      <a:pPr algn="ctr"/>
                      <a:r>
                        <a:rPr lang="ru-RU" sz="1600" b="1" dirty="0" smtClean="0"/>
                        <a:t>1а</a:t>
                      </a:r>
                      <a:endParaRPr lang="ru-RU" sz="1600" b="1" dirty="0"/>
                    </a:p>
                  </a:txBody>
                  <a:tcPr>
                    <a:solidFill>
                      <a:srgbClr val="FFFF99"/>
                    </a:solidFill>
                  </a:tcPr>
                </a:tc>
              </a:tr>
              <a:tr h="349759">
                <a:tc>
                  <a:txBody>
                    <a:bodyPr/>
                    <a:lstStyle/>
                    <a:p>
                      <a:pPr algn="ctr"/>
                      <a:r>
                        <a:rPr lang="ru-RU" sz="1600" b="1" dirty="0" smtClean="0"/>
                        <a:t>2а</a:t>
                      </a:r>
                      <a:endParaRPr lang="ru-RU" sz="1600" b="1" dirty="0"/>
                    </a:p>
                  </a:txBody>
                  <a:tcPr>
                    <a:solidFill>
                      <a:srgbClr val="FFFF99"/>
                    </a:solidFill>
                  </a:tcPr>
                </a:tc>
                <a:tc>
                  <a:txBody>
                    <a:bodyPr/>
                    <a:lstStyle/>
                    <a:p>
                      <a:pPr algn="ctr"/>
                      <a:r>
                        <a:rPr lang="ru-RU" sz="1600" b="1" dirty="0" smtClean="0"/>
                        <a:t>2в</a:t>
                      </a:r>
                      <a:endParaRPr lang="ru-RU" sz="1600" b="1" dirty="0"/>
                    </a:p>
                  </a:txBody>
                  <a:tcPr>
                    <a:solidFill>
                      <a:srgbClr val="FFFF99"/>
                    </a:solidFill>
                  </a:tcPr>
                </a:tc>
                <a:tc>
                  <a:txBody>
                    <a:bodyPr/>
                    <a:lstStyle/>
                    <a:p>
                      <a:pPr algn="ctr"/>
                      <a:r>
                        <a:rPr lang="ru-RU" sz="1600" b="1" dirty="0" smtClean="0"/>
                        <a:t>2б</a:t>
                      </a:r>
                      <a:endParaRPr lang="ru-RU" sz="1600" b="1" dirty="0"/>
                    </a:p>
                  </a:txBody>
                  <a:tcPr>
                    <a:solidFill>
                      <a:srgbClr val="FFFF99"/>
                    </a:solidFill>
                  </a:tcPr>
                </a:tc>
              </a:tr>
              <a:tr h="349759">
                <a:tc>
                  <a:txBody>
                    <a:bodyPr/>
                    <a:lstStyle/>
                    <a:p>
                      <a:pPr algn="ctr"/>
                      <a:r>
                        <a:rPr lang="ru-RU" sz="1600" b="1" dirty="0" smtClean="0"/>
                        <a:t>3б</a:t>
                      </a:r>
                      <a:endParaRPr lang="ru-RU" sz="1600" b="1" dirty="0"/>
                    </a:p>
                  </a:txBody>
                  <a:tcPr>
                    <a:solidFill>
                      <a:srgbClr val="FFFF99"/>
                    </a:solidFill>
                  </a:tcPr>
                </a:tc>
                <a:tc>
                  <a:txBody>
                    <a:bodyPr/>
                    <a:lstStyle/>
                    <a:p>
                      <a:pPr algn="ctr"/>
                      <a:r>
                        <a:rPr lang="ru-RU" sz="1600" b="1" dirty="0" smtClean="0"/>
                        <a:t>3в</a:t>
                      </a:r>
                      <a:endParaRPr lang="ru-RU" sz="1600" b="1" dirty="0"/>
                    </a:p>
                  </a:txBody>
                  <a:tcPr>
                    <a:solidFill>
                      <a:srgbClr val="FFFF99"/>
                    </a:solidFill>
                  </a:tcPr>
                </a:tc>
                <a:tc>
                  <a:txBody>
                    <a:bodyPr/>
                    <a:lstStyle/>
                    <a:p>
                      <a:pPr algn="ctr"/>
                      <a:r>
                        <a:rPr lang="ru-RU" sz="1600" b="1" dirty="0" smtClean="0"/>
                        <a:t>3а</a:t>
                      </a:r>
                      <a:endParaRPr lang="ru-RU" sz="1600" b="1" dirty="0"/>
                    </a:p>
                  </a:txBody>
                  <a:tcPr>
                    <a:solidFill>
                      <a:srgbClr val="FFFF99"/>
                    </a:solidFill>
                  </a:tcPr>
                </a:tc>
              </a:tr>
              <a:tr h="349759">
                <a:tc>
                  <a:txBody>
                    <a:bodyPr/>
                    <a:lstStyle/>
                    <a:p>
                      <a:pPr algn="ctr"/>
                      <a:r>
                        <a:rPr lang="ru-RU" sz="1600" b="1" dirty="0" smtClean="0"/>
                        <a:t>4б</a:t>
                      </a:r>
                      <a:endParaRPr lang="ru-RU" sz="1600" b="1" dirty="0"/>
                    </a:p>
                  </a:txBody>
                  <a:tcPr>
                    <a:solidFill>
                      <a:srgbClr val="FFFF99"/>
                    </a:solidFill>
                  </a:tcPr>
                </a:tc>
                <a:tc>
                  <a:txBody>
                    <a:bodyPr/>
                    <a:lstStyle/>
                    <a:p>
                      <a:pPr algn="ctr"/>
                      <a:r>
                        <a:rPr lang="ru-RU" sz="1600" b="1" dirty="0" smtClean="0"/>
                        <a:t>4а</a:t>
                      </a:r>
                      <a:endParaRPr lang="ru-RU" sz="1600" b="1" dirty="0"/>
                    </a:p>
                  </a:txBody>
                  <a:tcPr>
                    <a:solidFill>
                      <a:srgbClr val="FFFF99"/>
                    </a:solidFill>
                  </a:tcPr>
                </a:tc>
                <a:tc>
                  <a:txBody>
                    <a:bodyPr/>
                    <a:lstStyle/>
                    <a:p>
                      <a:pPr algn="ctr"/>
                      <a:r>
                        <a:rPr lang="ru-RU" sz="1600" b="1" dirty="0" smtClean="0"/>
                        <a:t>4в</a:t>
                      </a:r>
                      <a:endParaRPr lang="ru-RU" sz="1600" b="1" dirty="0"/>
                    </a:p>
                  </a:txBody>
                  <a:tcPr>
                    <a:solidFill>
                      <a:srgbClr val="FFFF99"/>
                    </a:solidFill>
                  </a:tcPr>
                </a:tc>
              </a:tr>
              <a:tr h="349759">
                <a:tc>
                  <a:txBody>
                    <a:bodyPr/>
                    <a:lstStyle/>
                    <a:p>
                      <a:pPr algn="ctr"/>
                      <a:r>
                        <a:rPr lang="ru-RU" sz="1600" b="1" dirty="0" smtClean="0"/>
                        <a:t>5б</a:t>
                      </a:r>
                      <a:endParaRPr lang="ru-RU" sz="1600" b="1" dirty="0"/>
                    </a:p>
                  </a:txBody>
                  <a:tcPr>
                    <a:solidFill>
                      <a:srgbClr val="FFFF99"/>
                    </a:solidFill>
                  </a:tcPr>
                </a:tc>
                <a:tc>
                  <a:txBody>
                    <a:bodyPr/>
                    <a:lstStyle/>
                    <a:p>
                      <a:pPr algn="ctr"/>
                      <a:r>
                        <a:rPr lang="ru-RU" sz="1600" b="1" dirty="0" smtClean="0"/>
                        <a:t>5в</a:t>
                      </a:r>
                      <a:endParaRPr lang="ru-RU" sz="1600" b="1" dirty="0"/>
                    </a:p>
                  </a:txBody>
                  <a:tcPr>
                    <a:solidFill>
                      <a:srgbClr val="FFFF99"/>
                    </a:solidFill>
                  </a:tcPr>
                </a:tc>
                <a:tc>
                  <a:txBody>
                    <a:bodyPr/>
                    <a:lstStyle/>
                    <a:p>
                      <a:pPr algn="ctr"/>
                      <a:r>
                        <a:rPr lang="ru-RU" sz="1600" b="1" dirty="0" smtClean="0"/>
                        <a:t>5а</a:t>
                      </a:r>
                      <a:endParaRPr lang="ru-RU" sz="1600" b="1" dirty="0"/>
                    </a:p>
                  </a:txBody>
                  <a:tcPr>
                    <a:solidFill>
                      <a:srgbClr val="FFFF99"/>
                    </a:solidFill>
                  </a:tcPr>
                </a:tc>
              </a:tr>
              <a:tr h="349759">
                <a:tc>
                  <a:txBody>
                    <a:bodyPr/>
                    <a:lstStyle/>
                    <a:p>
                      <a:pPr algn="ctr"/>
                      <a:r>
                        <a:rPr lang="ru-RU" sz="1600" b="1" dirty="0" smtClean="0"/>
                        <a:t>6б</a:t>
                      </a:r>
                      <a:endParaRPr lang="ru-RU" sz="1600" b="1" dirty="0"/>
                    </a:p>
                  </a:txBody>
                  <a:tcPr>
                    <a:solidFill>
                      <a:srgbClr val="FFFF99"/>
                    </a:solidFill>
                  </a:tcPr>
                </a:tc>
                <a:tc>
                  <a:txBody>
                    <a:bodyPr/>
                    <a:lstStyle/>
                    <a:p>
                      <a:pPr algn="ctr"/>
                      <a:r>
                        <a:rPr lang="ru-RU" sz="1600" b="1" dirty="0" smtClean="0"/>
                        <a:t>6а</a:t>
                      </a:r>
                      <a:endParaRPr lang="ru-RU" sz="1600" b="1" dirty="0"/>
                    </a:p>
                  </a:txBody>
                  <a:tcPr>
                    <a:solidFill>
                      <a:srgbClr val="FFFF99"/>
                    </a:solidFill>
                  </a:tcPr>
                </a:tc>
                <a:tc>
                  <a:txBody>
                    <a:bodyPr/>
                    <a:lstStyle/>
                    <a:p>
                      <a:pPr algn="ctr"/>
                      <a:r>
                        <a:rPr lang="ru-RU" sz="1600" b="1" dirty="0" smtClean="0"/>
                        <a:t>6в</a:t>
                      </a:r>
                      <a:endParaRPr lang="ru-RU" sz="1600" b="1" dirty="0"/>
                    </a:p>
                  </a:txBody>
                  <a:tcPr>
                    <a:solidFill>
                      <a:srgbClr val="FFFF99"/>
                    </a:solidFill>
                  </a:tcPr>
                </a:tc>
              </a:tr>
              <a:tr h="349759">
                <a:tc>
                  <a:txBody>
                    <a:bodyPr/>
                    <a:lstStyle/>
                    <a:p>
                      <a:pPr algn="ctr"/>
                      <a:r>
                        <a:rPr lang="ru-RU" sz="1600" b="1" dirty="0" smtClean="0"/>
                        <a:t>7б</a:t>
                      </a:r>
                      <a:endParaRPr lang="ru-RU" sz="1600" b="1" dirty="0"/>
                    </a:p>
                  </a:txBody>
                  <a:tcPr>
                    <a:solidFill>
                      <a:srgbClr val="FFFF99"/>
                    </a:solidFill>
                  </a:tcPr>
                </a:tc>
                <a:tc>
                  <a:txBody>
                    <a:bodyPr/>
                    <a:lstStyle/>
                    <a:p>
                      <a:pPr algn="ctr"/>
                      <a:r>
                        <a:rPr lang="ru-RU" sz="1600" b="1" dirty="0" smtClean="0"/>
                        <a:t>7а</a:t>
                      </a:r>
                      <a:endParaRPr lang="ru-RU" sz="1600" b="1" dirty="0"/>
                    </a:p>
                  </a:txBody>
                  <a:tcPr>
                    <a:solidFill>
                      <a:srgbClr val="FFFF99"/>
                    </a:solidFill>
                  </a:tcPr>
                </a:tc>
                <a:tc>
                  <a:txBody>
                    <a:bodyPr/>
                    <a:lstStyle/>
                    <a:p>
                      <a:pPr algn="ctr"/>
                      <a:r>
                        <a:rPr lang="ru-RU" sz="1600" b="1" dirty="0" smtClean="0"/>
                        <a:t>7в</a:t>
                      </a:r>
                      <a:endParaRPr lang="ru-RU" sz="1600" b="1" dirty="0"/>
                    </a:p>
                  </a:txBody>
                  <a:tcPr>
                    <a:solidFill>
                      <a:srgbClr val="FFFF99"/>
                    </a:solidFill>
                  </a:tcPr>
                </a:tc>
              </a:tr>
              <a:tr h="349759">
                <a:tc>
                  <a:txBody>
                    <a:bodyPr/>
                    <a:lstStyle/>
                    <a:p>
                      <a:pPr algn="ctr"/>
                      <a:r>
                        <a:rPr lang="ru-RU" sz="1600" b="1" dirty="0" smtClean="0"/>
                        <a:t>8а</a:t>
                      </a:r>
                      <a:endParaRPr lang="ru-RU" sz="1600" b="1" dirty="0"/>
                    </a:p>
                  </a:txBody>
                  <a:tcPr>
                    <a:solidFill>
                      <a:srgbClr val="FFFF99"/>
                    </a:solidFill>
                  </a:tcPr>
                </a:tc>
                <a:tc>
                  <a:txBody>
                    <a:bodyPr/>
                    <a:lstStyle/>
                    <a:p>
                      <a:pPr algn="ctr"/>
                      <a:r>
                        <a:rPr lang="ru-RU" sz="1600" b="1" dirty="0" smtClean="0"/>
                        <a:t>8в</a:t>
                      </a:r>
                      <a:endParaRPr lang="ru-RU" sz="1600" b="1" dirty="0"/>
                    </a:p>
                  </a:txBody>
                  <a:tcPr>
                    <a:solidFill>
                      <a:srgbClr val="FFFF99"/>
                    </a:solidFill>
                  </a:tcPr>
                </a:tc>
                <a:tc>
                  <a:txBody>
                    <a:bodyPr/>
                    <a:lstStyle/>
                    <a:p>
                      <a:pPr algn="ctr"/>
                      <a:r>
                        <a:rPr lang="ru-RU" sz="1600" b="1" dirty="0" smtClean="0"/>
                        <a:t>8б</a:t>
                      </a:r>
                      <a:endParaRPr lang="ru-RU" sz="1600" b="1" dirty="0"/>
                    </a:p>
                  </a:txBody>
                  <a:tcPr>
                    <a:solidFill>
                      <a:srgbClr val="FFFF99"/>
                    </a:solidFill>
                  </a:tcPr>
                </a:tc>
              </a:tr>
              <a:tr h="349759">
                <a:tc>
                  <a:txBody>
                    <a:bodyPr/>
                    <a:lstStyle/>
                    <a:p>
                      <a:pPr algn="ctr"/>
                      <a:r>
                        <a:rPr lang="ru-RU" sz="1600" b="1" dirty="0" smtClean="0"/>
                        <a:t>9б</a:t>
                      </a:r>
                      <a:endParaRPr lang="ru-RU" sz="1600" b="1" dirty="0"/>
                    </a:p>
                  </a:txBody>
                  <a:tcPr>
                    <a:solidFill>
                      <a:srgbClr val="FFFF99"/>
                    </a:solidFill>
                  </a:tcPr>
                </a:tc>
                <a:tc>
                  <a:txBody>
                    <a:bodyPr/>
                    <a:lstStyle/>
                    <a:p>
                      <a:pPr algn="ctr"/>
                      <a:r>
                        <a:rPr lang="ru-RU" sz="1600" b="1" dirty="0" smtClean="0"/>
                        <a:t>9а</a:t>
                      </a:r>
                      <a:endParaRPr lang="ru-RU" sz="1600" b="1" dirty="0"/>
                    </a:p>
                  </a:txBody>
                  <a:tcPr>
                    <a:solidFill>
                      <a:srgbClr val="FFFF99"/>
                    </a:solidFill>
                  </a:tcPr>
                </a:tc>
                <a:tc>
                  <a:txBody>
                    <a:bodyPr/>
                    <a:lstStyle/>
                    <a:p>
                      <a:pPr algn="ctr"/>
                      <a:r>
                        <a:rPr lang="ru-RU" sz="1600" b="1" dirty="0" smtClean="0"/>
                        <a:t>9в</a:t>
                      </a:r>
                      <a:endParaRPr lang="ru-RU" sz="1600" b="1" dirty="0"/>
                    </a:p>
                  </a:txBody>
                  <a:tcPr>
                    <a:solidFill>
                      <a:srgbClr val="FFFF99"/>
                    </a:solidFill>
                  </a:tcPr>
                </a:tc>
              </a:tr>
              <a:tr h="349759">
                <a:tc>
                  <a:txBody>
                    <a:bodyPr/>
                    <a:lstStyle/>
                    <a:p>
                      <a:pPr algn="ctr"/>
                      <a:r>
                        <a:rPr lang="ru-RU" sz="1600" b="1" dirty="0" smtClean="0"/>
                        <a:t>10б</a:t>
                      </a:r>
                      <a:endParaRPr lang="ru-RU" sz="1600" b="1" dirty="0"/>
                    </a:p>
                  </a:txBody>
                  <a:tcPr>
                    <a:solidFill>
                      <a:srgbClr val="FFFF99"/>
                    </a:solidFill>
                  </a:tcPr>
                </a:tc>
                <a:tc>
                  <a:txBody>
                    <a:bodyPr/>
                    <a:lstStyle/>
                    <a:p>
                      <a:pPr algn="ctr"/>
                      <a:r>
                        <a:rPr lang="ru-RU" sz="1600" b="1" dirty="0" smtClean="0"/>
                        <a:t>10в</a:t>
                      </a:r>
                      <a:endParaRPr lang="ru-RU" sz="1600" b="1" dirty="0"/>
                    </a:p>
                  </a:txBody>
                  <a:tcPr>
                    <a:solidFill>
                      <a:srgbClr val="FFFF99"/>
                    </a:solidFill>
                  </a:tcPr>
                </a:tc>
                <a:tc>
                  <a:txBody>
                    <a:bodyPr/>
                    <a:lstStyle/>
                    <a:p>
                      <a:pPr algn="ctr"/>
                      <a:r>
                        <a:rPr lang="ru-RU" sz="1600" b="1" dirty="0" smtClean="0"/>
                        <a:t>10а</a:t>
                      </a:r>
                      <a:endParaRPr lang="ru-RU" sz="1600" b="1" dirty="0"/>
                    </a:p>
                  </a:txBody>
                  <a:tcPr>
                    <a:solidFill>
                      <a:srgbClr val="FFFF99"/>
                    </a:solidFill>
                  </a:tcPr>
                </a:tc>
              </a:tr>
              <a:tr h="349759">
                <a:tc>
                  <a:txBody>
                    <a:bodyPr/>
                    <a:lstStyle/>
                    <a:p>
                      <a:pPr algn="ctr"/>
                      <a:r>
                        <a:rPr lang="ru-RU" sz="1600" b="1" dirty="0" smtClean="0"/>
                        <a:t>11а</a:t>
                      </a:r>
                      <a:endParaRPr lang="ru-RU" sz="1600" b="1" dirty="0"/>
                    </a:p>
                  </a:txBody>
                  <a:tcPr>
                    <a:solidFill>
                      <a:srgbClr val="FFFF99"/>
                    </a:solidFill>
                  </a:tcPr>
                </a:tc>
                <a:tc>
                  <a:txBody>
                    <a:bodyPr/>
                    <a:lstStyle/>
                    <a:p>
                      <a:pPr algn="ctr"/>
                      <a:r>
                        <a:rPr lang="ru-RU" sz="1600" b="1" dirty="0" smtClean="0"/>
                        <a:t>11в</a:t>
                      </a:r>
                      <a:endParaRPr lang="ru-RU" sz="1600" b="1" dirty="0"/>
                    </a:p>
                  </a:txBody>
                  <a:tcPr>
                    <a:solidFill>
                      <a:srgbClr val="FFFF99"/>
                    </a:solidFill>
                  </a:tcPr>
                </a:tc>
                <a:tc>
                  <a:txBody>
                    <a:bodyPr/>
                    <a:lstStyle/>
                    <a:p>
                      <a:pPr algn="ctr"/>
                      <a:r>
                        <a:rPr lang="ru-RU" sz="1600" b="1" dirty="0" smtClean="0"/>
                        <a:t>11б</a:t>
                      </a:r>
                      <a:endParaRPr lang="ru-RU" sz="1600" b="1" dirty="0"/>
                    </a:p>
                  </a:txBody>
                  <a:tcPr>
                    <a:solidFill>
                      <a:srgbClr val="FFFF99"/>
                    </a:solidFill>
                  </a:tcPr>
                </a:tc>
              </a:tr>
              <a:tr h="349759">
                <a:tc>
                  <a:txBody>
                    <a:bodyPr/>
                    <a:lstStyle/>
                    <a:p>
                      <a:pPr algn="ctr"/>
                      <a:r>
                        <a:rPr lang="ru-RU" sz="1600" b="1" dirty="0" smtClean="0"/>
                        <a:t>12а</a:t>
                      </a:r>
                      <a:endParaRPr lang="ru-RU" sz="1600" b="1" dirty="0"/>
                    </a:p>
                  </a:txBody>
                  <a:tcPr>
                    <a:solidFill>
                      <a:srgbClr val="FFFF99"/>
                    </a:solidFill>
                  </a:tcPr>
                </a:tc>
                <a:tc>
                  <a:txBody>
                    <a:bodyPr/>
                    <a:lstStyle/>
                    <a:p>
                      <a:pPr algn="ctr"/>
                      <a:r>
                        <a:rPr lang="ru-RU" sz="1600" b="1" dirty="0" smtClean="0"/>
                        <a:t>12б</a:t>
                      </a:r>
                      <a:endParaRPr lang="ru-RU" sz="1600" b="1" dirty="0"/>
                    </a:p>
                  </a:txBody>
                  <a:tcPr>
                    <a:solidFill>
                      <a:srgbClr val="FFFF99"/>
                    </a:solidFill>
                  </a:tcPr>
                </a:tc>
                <a:tc>
                  <a:txBody>
                    <a:bodyPr/>
                    <a:lstStyle/>
                    <a:p>
                      <a:pPr algn="ctr"/>
                      <a:r>
                        <a:rPr lang="ru-RU" sz="1600" b="1" dirty="0" smtClean="0"/>
                        <a:t>12в</a:t>
                      </a:r>
                      <a:endParaRPr lang="ru-RU" sz="1600" b="1" dirty="0"/>
                    </a:p>
                  </a:txBody>
                  <a:tcPr>
                    <a:solidFill>
                      <a:srgbClr val="FFFF99"/>
                    </a:solidFill>
                  </a:tcPr>
                </a:tc>
              </a:tr>
              <a:tr h="349759">
                <a:tc>
                  <a:txBody>
                    <a:bodyPr/>
                    <a:lstStyle/>
                    <a:p>
                      <a:pPr algn="ctr"/>
                      <a:r>
                        <a:rPr lang="ru-RU" sz="1600" b="1" dirty="0" smtClean="0"/>
                        <a:t>13в</a:t>
                      </a:r>
                      <a:endParaRPr lang="ru-RU" sz="1600" b="1" dirty="0"/>
                    </a:p>
                  </a:txBody>
                  <a:tcPr>
                    <a:solidFill>
                      <a:srgbClr val="FFFF99"/>
                    </a:solidFill>
                  </a:tcPr>
                </a:tc>
                <a:tc>
                  <a:txBody>
                    <a:bodyPr/>
                    <a:lstStyle/>
                    <a:p>
                      <a:pPr algn="ctr"/>
                      <a:r>
                        <a:rPr lang="ru-RU" sz="1600" b="1" dirty="0" smtClean="0"/>
                        <a:t>13б</a:t>
                      </a:r>
                      <a:endParaRPr lang="ru-RU" sz="1600" b="1" dirty="0"/>
                    </a:p>
                  </a:txBody>
                  <a:tcPr>
                    <a:solidFill>
                      <a:srgbClr val="FFFF99"/>
                    </a:solidFill>
                  </a:tcPr>
                </a:tc>
                <a:tc>
                  <a:txBody>
                    <a:bodyPr/>
                    <a:lstStyle/>
                    <a:p>
                      <a:pPr algn="ctr"/>
                      <a:r>
                        <a:rPr lang="ru-RU" sz="1600" b="1" dirty="0" smtClean="0"/>
                        <a:t>13а</a:t>
                      </a:r>
                      <a:endParaRPr lang="ru-RU" sz="1600" b="1" dirty="0"/>
                    </a:p>
                  </a:txBody>
                  <a:tcPr>
                    <a:solidFill>
                      <a:srgbClr val="FFFF99"/>
                    </a:solidFill>
                  </a:tcPr>
                </a:tc>
              </a:tr>
              <a:tr h="282604">
                <a:tc>
                  <a:txBody>
                    <a:bodyPr/>
                    <a:lstStyle/>
                    <a:p>
                      <a:pPr algn="ctr"/>
                      <a:r>
                        <a:rPr lang="ru-RU" sz="1600" b="1" dirty="0" smtClean="0"/>
                        <a:t>14б</a:t>
                      </a:r>
                      <a:endParaRPr lang="ru-RU" sz="1600" b="1" dirty="0"/>
                    </a:p>
                  </a:txBody>
                  <a:tcPr>
                    <a:solidFill>
                      <a:srgbClr val="FFFF99"/>
                    </a:solidFill>
                  </a:tcPr>
                </a:tc>
                <a:tc>
                  <a:txBody>
                    <a:bodyPr/>
                    <a:lstStyle/>
                    <a:p>
                      <a:pPr algn="ctr"/>
                      <a:r>
                        <a:rPr lang="ru-RU" sz="1600" b="1" dirty="0" smtClean="0"/>
                        <a:t>14а</a:t>
                      </a:r>
                      <a:endParaRPr lang="ru-RU" sz="1600" b="1" dirty="0"/>
                    </a:p>
                  </a:txBody>
                  <a:tcPr>
                    <a:solidFill>
                      <a:srgbClr val="FFFF99"/>
                    </a:solidFill>
                  </a:tcPr>
                </a:tc>
                <a:tc>
                  <a:txBody>
                    <a:bodyPr/>
                    <a:lstStyle/>
                    <a:p>
                      <a:pPr algn="ctr"/>
                      <a:r>
                        <a:rPr lang="ru-RU" sz="1600" b="1" dirty="0" smtClean="0"/>
                        <a:t>14в</a:t>
                      </a:r>
                      <a:endParaRPr lang="ru-RU" sz="1600" b="1" dirty="0"/>
                    </a:p>
                  </a:txBody>
                  <a:tcPr>
                    <a:solidFill>
                      <a:srgbClr val="FFFF99"/>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a:solidFill>
            <a:srgbClr val="FFFF99"/>
          </a:solidFill>
        </p:spPr>
        <p:txBody>
          <a:bodyPr>
            <a:normAutofit/>
          </a:bodyPr>
          <a:lstStyle/>
          <a:p>
            <a:pPr marL="3175" indent="539750" algn="just">
              <a:buNone/>
            </a:pPr>
            <a:endParaRPr lang="ru-RU" sz="2400" dirty="0" smtClean="0"/>
          </a:p>
          <a:p>
            <a:pPr marL="3175" indent="539750" algn="just">
              <a:buNone/>
            </a:pPr>
            <a:endParaRPr lang="ru-RU" sz="2400" dirty="0" smtClean="0"/>
          </a:p>
          <a:p>
            <a:pPr marL="3175" indent="539750" algn="just">
              <a:buNone/>
            </a:pPr>
            <a:r>
              <a:rPr lang="ru-RU" sz="2400" b="1" dirty="0" smtClean="0"/>
              <a:t>1. </a:t>
            </a:r>
            <a:r>
              <a:rPr lang="ru-RU" sz="2400" dirty="0" smtClean="0"/>
              <a:t>Индивид воспринимает группу как помеху своей деятельности или относится к ней нейтрально. Группа не представляет собой самостоятельной ценности для индивида. Это проявляется в уклонении от совместных форм деятельности, предпочтении индивидуальной работы, ограничении контактов. Этот тип восприятия индивидом группы называется </a:t>
            </a:r>
            <a:r>
              <a:rPr lang="ru-RU" sz="2400" b="1" dirty="0" smtClean="0"/>
              <a:t>индивидуалистическим.</a:t>
            </a:r>
            <a:endParaRPr lang="ru-RU" sz="2400" dirty="0" smtClean="0"/>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a:solidFill>
            <a:srgbClr val="FFFF99"/>
          </a:solidFill>
        </p:spPr>
        <p:txBody>
          <a:bodyPr>
            <a:normAutofit/>
          </a:bodyPr>
          <a:lstStyle/>
          <a:p>
            <a:pPr marL="3175" indent="539750" algn="just">
              <a:buNone/>
            </a:pPr>
            <a:endParaRPr lang="ru-RU" sz="2400" dirty="0" smtClean="0"/>
          </a:p>
          <a:p>
            <a:pPr marL="3175" indent="539750" algn="just">
              <a:buNone/>
            </a:pPr>
            <a:endParaRPr lang="ru-RU" sz="2400" dirty="0" smtClean="0"/>
          </a:p>
          <a:p>
            <a:pPr marL="3175" indent="539750" algn="just">
              <a:buNone/>
            </a:pPr>
            <a:r>
              <a:rPr lang="ru-RU" sz="2400" b="1" dirty="0" smtClean="0"/>
              <a:t>2. </a:t>
            </a:r>
            <a:r>
              <a:rPr lang="ru-RU" sz="2400" dirty="0" smtClean="0"/>
              <a:t>Индивид воспринимает группу как средство, способствующее достижению тех или иных индивидуальных цепей. При этом группа воспринимается и оценивается </a:t>
            </a:r>
            <a:r>
              <a:rPr lang="ru-RU" sz="2400" dirty="0" smtClean="0"/>
              <a:t>с точки </a:t>
            </a:r>
            <a:r>
              <a:rPr lang="ru-RU" sz="2400" dirty="0" smtClean="0"/>
              <a:t>зрения ее «полезности» для индивида. Отдается предпочтение более компетентным членам группы, способным оказать помощь, взять на себя решение сложной проблемы или послужить источником необходимой информации. Данный тип восприятия индивидом группы называется </a:t>
            </a:r>
            <a:r>
              <a:rPr lang="ru-RU" sz="2400" b="1" dirty="0" smtClean="0"/>
              <a:t>прагматическим.</a:t>
            </a:r>
            <a:endParaRPr lang="ru-RU" sz="2400" dirty="0" smtClean="0"/>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08720"/>
            <a:ext cx="8229600" cy="5217443"/>
          </a:xfrm>
          <a:solidFill>
            <a:srgbClr val="FFFF99"/>
          </a:solidFill>
        </p:spPr>
        <p:txBody>
          <a:bodyPr>
            <a:normAutofit/>
          </a:bodyPr>
          <a:lstStyle/>
          <a:p>
            <a:pPr marL="85725" indent="457200" algn="just">
              <a:buNone/>
            </a:pPr>
            <a:endParaRPr lang="ru-RU" sz="2400" dirty="0" smtClean="0"/>
          </a:p>
          <a:p>
            <a:pPr marL="85725" indent="457200" algn="just">
              <a:buNone/>
            </a:pPr>
            <a:r>
              <a:rPr lang="ru-RU" sz="2400" b="1" dirty="0" smtClean="0"/>
              <a:t>3. </a:t>
            </a:r>
            <a:r>
              <a:rPr lang="ru-RU" sz="2400" dirty="0" smtClean="0"/>
              <a:t>Индивид воспринимает группу как самостоятельную ценность. На первый план для такого индивида выступают проблемы группы и ее отдельных членов, наблюдается заинтересованность как в успехе каждого члена группы, так и группы в целом, стремление внести свой вклад в групповую деятельность. Имеет место потребность в коллективных формах работы. Этот тип восприятия индивидом группы называют </a:t>
            </a:r>
            <a:r>
              <a:rPr lang="ru-RU" sz="2400" b="1" dirty="0" smtClean="0"/>
              <a:t>коллективистическим.</a:t>
            </a:r>
            <a:endParaRPr lang="ru-RU" sz="2400" dirty="0" smtClean="0"/>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fontScale="90000"/>
          </a:bodyPr>
          <a:lstStyle/>
          <a:p>
            <a:r>
              <a:rPr lang="ru-RU" b="1" dirty="0" smtClean="0"/>
              <a:t> </a:t>
            </a:r>
            <a:r>
              <a:rPr lang="ru-RU" dirty="0" smtClean="0"/>
              <a:t/>
            </a:r>
            <a:br>
              <a:rPr lang="ru-RU" dirty="0" smtClean="0"/>
            </a:br>
            <a:r>
              <a:rPr lang="ru-RU" sz="3100" b="1" dirty="0" smtClean="0"/>
              <a:t>Упражнения на выявление причин и проявлений конформизма</a:t>
            </a:r>
            <a:r>
              <a:rPr lang="ru-RU" dirty="0" smtClean="0"/>
              <a:t/>
            </a:r>
            <a:br>
              <a:rPr lang="ru-RU" dirty="0" smtClean="0"/>
            </a:br>
            <a:endParaRPr lang="ru-RU" dirty="0"/>
          </a:p>
        </p:txBody>
      </p:sp>
      <p:sp>
        <p:nvSpPr>
          <p:cNvPr id="3" name="Содержимое 2"/>
          <p:cNvSpPr>
            <a:spLocks noGrp="1"/>
          </p:cNvSpPr>
          <p:nvPr>
            <p:ph idx="1"/>
          </p:nvPr>
        </p:nvSpPr>
        <p:spPr>
          <a:xfrm>
            <a:off x="457200" y="1600200"/>
            <a:ext cx="8229600" cy="4925144"/>
          </a:xfrm>
          <a:solidFill>
            <a:srgbClr val="FFFF99"/>
          </a:solidFill>
        </p:spPr>
        <p:txBody>
          <a:bodyPr>
            <a:normAutofit fontScale="92500"/>
          </a:bodyPr>
          <a:lstStyle/>
          <a:p>
            <a:pPr marL="3175" indent="539750" algn="just">
              <a:buNone/>
            </a:pPr>
            <a:endParaRPr lang="ru-RU" sz="2400" b="1" dirty="0" smtClean="0"/>
          </a:p>
          <a:p>
            <a:pPr marL="3175" indent="539750" algn="just">
              <a:buNone/>
            </a:pPr>
            <a:r>
              <a:rPr lang="ru-RU" sz="2400" b="1" dirty="0" smtClean="0"/>
              <a:t>Задание 1. </a:t>
            </a:r>
            <a:r>
              <a:rPr lang="ru-RU" sz="2400" dirty="0" smtClean="0"/>
              <a:t>В американском колледже наступил день вручения дипломов. Церемония проводилась очень торжественно, собралось много друзей и родственников. По условному знаку 400 выпускников колледжа встали, чтобы выслушать слова президента колледжа: «… тем самым я присуждаю каждому из вас степень бакалавра со всеми сопутствующими ей правами и привилегиями». Речь окончилась. 25 новоиспеченных выпускников из первого ряда выстроились в очередь за дипломами. А остальные 375 нервничали, думая про себя: «Было ли сказано, что теперь можно сесть и ждать своей очереди?» И ни один не сел. Время шло. Половина первого ряда уже получила свои дипломы. А толпа, стоящая позади, застыла, как завороженная. </a:t>
            </a:r>
            <a:endParaRPr lang="ru-RU"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361459"/>
          </a:xfrm>
          <a:solidFill>
            <a:srgbClr val="FFFF99"/>
          </a:solidFill>
        </p:spPr>
        <p:txBody>
          <a:bodyPr>
            <a:normAutofit/>
          </a:bodyPr>
          <a:lstStyle/>
          <a:p>
            <a:pPr marL="0" indent="542925" algn="just">
              <a:buNone/>
            </a:pPr>
            <a:endParaRPr lang="ru-RU" sz="2400" dirty="0" smtClean="0"/>
          </a:p>
          <a:p>
            <a:pPr marL="0" indent="542925" algn="just">
              <a:buNone/>
            </a:pPr>
            <a:r>
              <a:rPr lang="ru-RU" sz="2400" dirty="0" smtClean="0"/>
              <a:t>Но в голове каждого из стоящих метались мысли: «До нашего ряда очередь может дойти только через полчаса. Мы загораживаем обзор зрителям, сидящим сзади.  Почему никто не садится?» И по-прежнему ни один не сел. Прошло еще две минуты. Человек, управляющий церемонией, чьи команды студенты игнорировали на репетиции, подбежал к первому ряду и сделал легкую отмашку садиться. Ни один человек не сел. Тогда он подошел к следующему ряду и громко скомандовал: «Сесть!» Через две секунды 375 спасенных блаженствовали на стульях.</a:t>
            </a:r>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fontScale="90000"/>
          </a:bodyPr>
          <a:lstStyle/>
          <a:p>
            <a:r>
              <a:rPr lang="ru-RU" sz="2800" b="1" dirty="0" smtClean="0"/>
              <a:t/>
            </a:r>
            <a:br>
              <a:rPr lang="ru-RU" sz="2800" b="1" dirty="0" smtClean="0"/>
            </a:br>
            <a:r>
              <a:rPr lang="ru-RU" sz="2800" b="1" dirty="0" smtClean="0"/>
              <a:t>Вопросы:</a:t>
            </a:r>
            <a:r>
              <a:rPr lang="ru-RU" sz="2800" dirty="0" smtClean="0"/>
              <a:t/>
            </a:r>
            <a:br>
              <a:rPr lang="ru-RU" sz="2800" dirty="0" smtClean="0"/>
            </a:br>
            <a:endParaRPr lang="ru-RU" sz="2800" dirty="0"/>
          </a:p>
        </p:txBody>
      </p:sp>
      <p:sp>
        <p:nvSpPr>
          <p:cNvPr id="3" name="Содержимое 2"/>
          <p:cNvSpPr>
            <a:spLocks noGrp="1"/>
          </p:cNvSpPr>
          <p:nvPr>
            <p:ph idx="1"/>
          </p:nvPr>
        </p:nvSpPr>
        <p:spPr>
          <a:solidFill>
            <a:srgbClr val="FFFF99"/>
          </a:solidFill>
        </p:spPr>
        <p:txBody>
          <a:bodyPr>
            <a:normAutofit/>
          </a:bodyPr>
          <a:lstStyle/>
          <a:p>
            <a:pPr marL="3175" indent="539750" algn="just">
              <a:buNone/>
            </a:pPr>
            <a:endParaRPr lang="ru-RU" sz="2400" dirty="0" smtClean="0"/>
          </a:p>
          <a:p>
            <a:pPr marL="3175" indent="539750" algn="just">
              <a:buNone/>
            </a:pPr>
            <a:r>
              <a:rPr lang="ru-RU" sz="2400" dirty="0" smtClean="0"/>
              <a:t>1. Объясните, чем вызвано поведение выпускников колледжа.</a:t>
            </a:r>
          </a:p>
          <a:p>
            <a:pPr marL="3175" indent="539750" algn="just">
              <a:buNone/>
            </a:pPr>
            <a:r>
              <a:rPr lang="ru-RU" sz="2400" dirty="0" smtClean="0"/>
              <a:t>2. Почему при значительном разнообразии индивидуальностей внутри этой большой группы поведение было настолько единообразным?</a:t>
            </a:r>
          </a:p>
          <a:p>
            <a:pPr marL="3175" indent="539750" algn="just">
              <a:buNone/>
            </a:pPr>
            <a:r>
              <a:rPr lang="ru-RU" sz="2400" dirty="0" smtClean="0"/>
              <a:t>3. Было ли принято студентами сознательное решение вести себя подобным образом?</a:t>
            </a:r>
          </a:p>
          <a:p>
            <a:pPr marL="3175" indent="539750" algn="just">
              <a:buNone/>
            </a:pPr>
            <a:r>
              <a:rPr lang="ru-RU" sz="2400" dirty="0" smtClean="0"/>
              <a:t>4. Расскажите, как эти люди выглядят в ваших глазах.</a:t>
            </a: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2"/>
            <a:ext cx="8229600" cy="5289451"/>
          </a:xfrm>
          <a:solidFill>
            <a:srgbClr val="FFFF99"/>
          </a:solidFill>
        </p:spPr>
        <p:txBody>
          <a:bodyPr>
            <a:normAutofit fontScale="85000" lnSpcReduction="10000"/>
          </a:bodyPr>
          <a:lstStyle/>
          <a:p>
            <a:pPr marL="3175" indent="539750" algn="just">
              <a:buNone/>
            </a:pPr>
            <a:endParaRPr lang="ru-RU" sz="3400" b="1" dirty="0" smtClean="0"/>
          </a:p>
          <a:p>
            <a:pPr marL="3175" indent="539750" algn="just">
              <a:buNone/>
            </a:pPr>
            <a:r>
              <a:rPr lang="ru-RU" sz="2800" b="1" dirty="0" smtClean="0"/>
              <a:t>Задание 2.</a:t>
            </a:r>
            <a:r>
              <a:rPr lang="ru-RU" sz="2800" dirty="0" smtClean="0"/>
              <a:t> </a:t>
            </a:r>
            <a:r>
              <a:rPr lang="ru-RU" sz="2800" dirty="0" err="1" smtClean="0"/>
              <a:t>Ермек</a:t>
            </a:r>
            <a:r>
              <a:rPr lang="ru-RU" sz="2800" dirty="0" smtClean="0"/>
              <a:t> добровольно вызвался участвовать в эксперименте по </a:t>
            </a:r>
            <a:r>
              <a:rPr lang="ru-RU" sz="2800" dirty="0" err="1" smtClean="0"/>
              <a:t>перцептивным</a:t>
            </a:r>
            <a:r>
              <a:rPr lang="ru-RU" sz="2800" dirty="0" smtClean="0"/>
              <a:t> суждениям. Он заходит в комнату вместе с четырьмя другими участниками, и экспериментатор показывает всем карточку с прямым отрезком (отрезок Х). Одновременно для сравнения он показывает другую карточку с тремя отрезками (отрезки A, B, C). Задача </a:t>
            </a:r>
            <a:r>
              <a:rPr lang="ru-RU" sz="2800" dirty="0" err="1" smtClean="0"/>
              <a:t>Ермека</a:t>
            </a:r>
            <a:r>
              <a:rPr lang="ru-RU" sz="2800" dirty="0" smtClean="0"/>
              <a:t> - определить, какой из трех отрезков ближе всего по длине к отрезку Х. Решение представляется </a:t>
            </a:r>
            <a:r>
              <a:rPr lang="ru-RU" sz="2800" dirty="0" err="1" smtClean="0"/>
              <a:t>Ермеку</a:t>
            </a:r>
            <a:r>
              <a:rPr lang="ru-RU" sz="2800" dirty="0" smtClean="0"/>
              <a:t> на удивление легким. Совершенно очевидно, что правильное решение - это отрезок В. И когда наступит черед </a:t>
            </a:r>
            <a:r>
              <a:rPr lang="ru-RU" sz="2800" dirty="0" err="1" smtClean="0"/>
              <a:t>Ермека</a:t>
            </a:r>
            <a:r>
              <a:rPr lang="ru-RU" sz="2800" dirty="0" smtClean="0"/>
              <a:t> отвечать, он, конечно, именно его и назовет. Но сейчас не его очередь. Молодой человек перед ним внимательно смотрит на рисунки и выбирает отрезок С.  </a:t>
            </a:r>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361459"/>
          </a:xfrm>
          <a:solidFill>
            <a:srgbClr val="FFFF99"/>
          </a:solidFill>
        </p:spPr>
        <p:txBody>
          <a:bodyPr>
            <a:normAutofit fontScale="85000" lnSpcReduction="10000"/>
          </a:bodyPr>
          <a:lstStyle/>
          <a:p>
            <a:pPr marL="3175" indent="539750" algn="just">
              <a:buNone/>
            </a:pPr>
            <a:endParaRPr lang="ru-RU" sz="3400" dirty="0" smtClean="0"/>
          </a:p>
          <a:p>
            <a:pPr marL="3175" indent="539750" algn="just">
              <a:buNone/>
            </a:pPr>
            <a:r>
              <a:rPr lang="ru-RU" sz="2800" dirty="0" smtClean="0"/>
              <a:t>Раскрыв рот, </a:t>
            </a:r>
            <a:r>
              <a:rPr lang="ru-RU" sz="2800" dirty="0" err="1" smtClean="0"/>
              <a:t>Ермек</a:t>
            </a:r>
            <a:r>
              <a:rPr lang="ru-RU" sz="2800" dirty="0" smtClean="0"/>
              <a:t> смотрит на него с недоумением. «Как ему могло прийти в голову назвать С, когда любому дураку ясно, что должно быть В? – спрашивает себя </a:t>
            </a:r>
            <a:r>
              <a:rPr lang="ru-RU" sz="2800" dirty="0" err="1" smtClean="0"/>
              <a:t>Ермек</a:t>
            </a:r>
            <a:r>
              <a:rPr lang="ru-RU" sz="2800" dirty="0" smtClean="0"/>
              <a:t>. – Он или слеп, или спятил». Тем временем наступает очередь второго участника, и он выбирает тоже отрезок С. </a:t>
            </a:r>
          </a:p>
          <a:p>
            <a:pPr marL="3175" indent="539750" algn="just">
              <a:buNone/>
            </a:pPr>
            <a:r>
              <a:rPr lang="ru-RU" sz="2800" dirty="0" err="1" smtClean="0"/>
              <a:t>Ермек</a:t>
            </a:r>
            <a:r>
              <a:rPr lang="ru-RU" sz="2800" dirty="0" smtClean="0"/>
              <a:t> начинает себя чувствовать Алисой в стране чудес. А тут еще и третий участник выбирает отрезок С. И </a:t>
            </a:r>
            <a:r>
              <a:rPr lang="ru-RU" sz="2800" dirty="0" err="1" smtClean="0"/>
              <a:t>Ермеку</a:t>
            </a:r>
            <a:r>
              <a:rPr lang="ru-RU" sz="2800" dirty="0" smtClean="0"/>
              <a:t> ничего не остается, как еще раз внимательно приглядеться к отрезкам. «Может быть единственный сумасшедший здесь – это я?» – бормочет про себя </a:t>
            </a:r>
            <a:r>
              <a:rPr lang="ru-RU" sz="2800" dirty="0" err="1" smtClean="0"/>
              <a:t>Ермек</a:t>
            </a:r>
            <a:r>
              <a:rPr lang="ru-RU" sz="2800" dirty="0" smtClean="0"/>
              <a:t>. Четвертый участник делает тот же выбор, что и предыдущие. Наконец наступает очередь </a:t>
            </a:r>
            <a:r>
              <a:rPr lang="ru-RU" sz="2800" dirty="0" err="1" smtClean="0"/>
              <a:t>Ермека</a:t>
            </a:r>
            <a:r>
              <a:rPr lang="ru-RU" sz="2800" dirty="0" smtClean="0"/>
              <a:t>. «Конечно С! - заявляет </a:t>
            </a:r>
            <a:r>
              <a:rPr lang="ru-RU" sz="2800" dirty="0" err="1" smtClean="0"/>
              <a:t>Ермек</a:t>
            </a:r>
            <a:r>
              <a:rPr lang="ru-RU" sz="2800" dirty="0" smtClean="0"/>
              <a:t>. – Я с самого начала знал, что это С».</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a:solidFill>
            <a:srgbClr val="FFFF99"/>
          </a:solidFill>
        </p:spPr>
        <p:txBody>
          <a:bodyPr/>
          <a:lstStyle/>
          <a:p>
            <a:pPr marL="0" indent="542925" algn="just">
              <a:buNone/>
            </a:pPr>
            <a:endParaRPr lang="ru-RU" dirty="0" smtClean="0"/>
          </a:p>
          <a:p>
            <a:pPr marL="0" indent="542925" algn="just">
              <a:buNone/>
            </a:pPr>
            <a:endParaRPr lang="ru-RU" dirty="0" smtClean="0"/>
          </a:p>
          <a:p>
            <a:pPr marL="0" indent="542925" algn="just">
              <a:buNone/>
            </a:pPr>
            <a:r>
              <a:rPr lang="ru-RU" sz="2400" b="1" dirty="0" smtClean="0"/>
              <a:t>Цель: сформировать представления о социально-психологическом влиянии группы на личность; развивать умения подвергать анализу ситуации общения, рефлексию; воспитывать интерес к вопросам взаимодействия личности и группы.</a:t>
            </a:r>
            <a:endParaRPr lang="ru-RU" sz="24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fontScale="90000"/>
          </a:bodyPr>
          <a:lstStyle/>
          <a:p>
            <a:r>
              <a:rPr lang="ru-RU" sz="3100" b="1" dirty="0" smtClean="0"/>
              <a:t/>
            </a:r>
            <a:br>
              <a:rPr lang="ru-RU" sz="3100" b="1" dirty="0" smtClean="0"/>
            </a:br>
            <a:r>
              <a:rPr lang="ru-RU" sz="3100" b="1" dirty="0" smtClean="0"/>
              <a:t>Вопросы:</a:t>
            </a:r>
            <a:r>
              <a:rPr lang="ru-RU" dirty="0" smtClean="0"/>
              <a:t/>
            </a:r>
            <a:br>
              <a:rPr lang="ru-RU" dirty="0" smtClean="0"/>
            </a:br>
            <a:endParaRPr lang="ru-RU" dirty="0"/>
          </a:p>
        </p:txBody>
      </p:sp>
      <p:sp>
        <p:nvSpPr>
          <p:cNvPr id="3" name="Содержимое 2"/>
          <p:cNvSpPr>
            <a:spLocks noGrp="1"/>
          </p:cNvSpPr>
          <p:nvPr>
            <p:ph idx="1"/>
          </p:nvPr>
        </p:nvSpPr>
        <p:spPr>
          <a:solidFill>
            <a:srgbClr val="FFFF99"/>
          </a:solidFill>
        </p:spPr>
        <p:txBody>
          <a:bodyPr>
            <a:normAutofit lnSpcReduction="10000"/>
          </a:bodyPr>
          <a:lstStyle/>
          <a:p>
            <a:pPr marL="0" indent="542925" algn="just">
              <a:buNone/>
            </a:pPr>
            <a:endParaRPr lang="ru-RU" sz="2400" dirty="0" smtClean="0"/>
          </a:p>
          <a:p>
            <a:pPr marL="0" indent="542925" algn="just">
              <a:buNone/>
            </a:pPr>
            <a:r>
              <a:rPr lang="ru-RU" sz="2400" dirty="0" smtClean="0"/>
              <a:t>1. Что заставило описанного человека изменить свое мнение?</a:t>
            </a:r>
          </a:p>
          <a:p>
            <a:pPr marL="0" indent="542925" algn="just">
              <a:buNone/>
            </a:pPr>
            <a:r>
              <a:rPr lang="ru-RU" sz="2400" dirty="0" smtClean="0"/>
              <a:t>2. Получил ли человек какую-то выгоду от своего поведения или оно помогло ему избежать каких-то неприятных последствий?</a:t>
            </a:r>
          </a:p>
          <a:p>
            <a:pPr marL="0" indent="542925" algn="just">
              <a:buNone/>
            </a:pPr>
            <a:r>
              <a:rPr lang="ru-RU" sz="2400" dirty="0" smtClean="0"/>
              <a:t>3. Было ли это решение сознательным?</a:t>
            </a:r>
          </a:p>
          <a:p>
            <a:pPr marL="0" indent="542925" algn="just">
              <a:buNone/>
            </a:pPr>
            <a:r>
              <a:rPr lang="ru-RU" sz="2400" dirty="0" smtClean="0"/>
              <a:t>4. Было ли давление группы прямым?</a:t>
            </a:r>
          </a:p>
          <a:p>
            <a:pPr marL="0" indent="542925" algn="just">
              <a:buNone/>
            </a:pPr>
            <a:r>
              <a:rPr lang="ru-RU" sz="2400" dirty="0" smtClean="0"/>
              <a:t>5. Поощрялось ли каким-то образом конформное поведение?</a:t>
            </a:r>
          </a:p>
          <a:p>
            <a:pPr marL="0" indent="542925" algn="just">
              <a:buNone/>
            </a:pPr>
            <a:r>
              <a:rPr lang="ru-RU" sz="2400" i="1" dirty="0" smtClean="0"/>
              <a:t> </a:t>
            </a:r>
            <a:endParaRPr lang="ru-RU" sz="2400" dirty="0" smtClean="0"/>
          </a:p>
          <a:p>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fontScale="90000"/>
          </a:bodyPr>
          <a:lstStyle/>
          <a:p>
            <a:r>
              <a:rPr lang="ru-RU" sz="2800" b="1" dirty="0" smtClean="0"/>
              <a:t>Определение доминирующей стратегии во взаимодействии </a:t>
            </a:r>
            <a:br>
              <a:rPr lang="ru-RU" sz="2800" b="1" dirty="0" smtClean="0"/>
            </a:br>
            <a:r>
              <a:rPr lang="ru-RU" sz="2800" b="1" dirty="0" smtClean="0"/>
              <a:t>Методика «Понимание пословиц» </a:t>
            </a:r>
            <a:endParaRPr lang="ru-RU" sz="2800" b="1" dirty="0"/>
          </a:p>
        </p:txBody>
      </p:sp>
      <p:sp>
        <p:nvSpPr>
          <p:cNvPr id="3" name="Содержимое 2"/>
          <p:cNvSpPr>
            <a:spLocks noGrp="1"/>
          </p:cNvSpPr>
          <p:nvPr>
            <p:ph idx="1"/>
          </p:nvPr>
        </p:nvSpPr>
        <p:spPr>
          <a:solidFill>
            <a:srgbClr val="FFFF99"/>
          </a:solidFill>
        </p:spPr>
        <p:txBody>
          <a:bodyPr>
            <a:normAutofit/>
          </a:bodyPr>
          <a:lstStyle/>
          <a:p>
            <a:pPr marL="3175" indent="539750" algn="just">
              <a:buNone/>
            </a:pPr>
            <a:endParaRPr lang="ru-RU" sz="2400" dirty="0" smtClean="0"/>
          </a:p>
          <a:p>
            <a:pPr marL="3175" indent="539750" algn="just">
              <a:buNone/>
            </a:pPr>
            <a:r>
              <a:rPr lang="ru-RU" sz="2400" dirty="0" smtClean="0"/>
              <a:t>Методика состоит из 35 пословиц.</a:t>
            </a:r>
          </a:p>
          <a:p>
            <a:pPr marL="3175" indent="539750" algn="just">
              <a:buNone/>
            </a:pPr>
            <a:r>
              <a:rPr lang="ru-RU" sz="2400" b="1" dirty="0" smtClean="0"/>
              <a:t>Инструкция. </a:t>
            </a:r>
            <a:r>
              <a:rPr lang="ru-RU" sz="2400" dirty="0" smtClean="0"/>
              <a:t>Ваша задача прослушать пословицу и по пятибалльной шкале оценить, насколько она отражает ваше отношение к окружающим людям и ваше типичное поведение. 5 баллов ставится, если поведение, описанное в пословице, типично для вас. 4 балла – если вы часто ведете себя так, как описано в пословице. 3 балла – иногда. 2 балла – редко.1 балл – никогда, такое поведение вам несвойственно. Для быстрого подсчета результатов, их рекомендуется заносить в бланк</a:t>
            </a:r>
          </a:p>
          <a:p>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980728"/>
          <a:ext cx="8229600" cy="5256587"/>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750941">
                <a:tc>
                  <a:txBody>
                    <a:bodyPr/>
                    <a:lstStyle/>
                    <a:p>
                      <a:pPr algn="ctr"/>
                      <a:r>
                        <a:rPr lang="ru-RU" sz="2000" b="1" dirty="0" smtClean="0">
                          <a:solidFill>
                            <a:schemeClr val="tx1"/>
                          </a:solidFill>
                        </a:rPr>
                        <a:t>1</a:t>
                      </a:r>
                      <a:endParaRPr lang="ru-RU" sz="2000" b="1" dirty="0">
                        <a:solidFill>
                          <a:schemeClr val="tx1"/>
                        </a:solidFill>
                      </a:endParaRPr>
                    </a:p>
                  </a:txBody>
                  <a:tcPr>
                    <a:solidFill>
                      <a:srgbClr val="FFFF99"/>
                    </a:solidFill>
                  </a:tcPr>
                </a:tc>
                <a:tc>
                  <a:txBody>
                    <a:bodyPr/>
                    <a:lstStyle/>
                    <a:p>
                      <a:pPr algn="ctr"/>
                      <a:r>
                        <a:rPr lang="ru-RU" sz="2000" b="1" dirty="0" smtClean="0">
                          <a:solidFill>
                            <a:schemeClr val="tx1"/>
                          </a:solidFill>
                        </a:rPr>
                        <a:t>2</a:t>
                      </a:r>
                      <a:endParaRPr lang="ru-RU" sz="2000" b="1" dirty="0">
                        <a:solidFill>
                          <a:schemeClr val="tx1"/>
                        </a:solidFill>
                      </a:endParaRPr>
                    </a:p>
                  </a:txBody>
                  <a:tcPr>
                    <a:solidFill>
                      <a:srgbClr val="FFFF99"/>
                    </a:solidFill>
                  </a:tcPr>
                </a:tc>
                <a:tc>
                  <a:txBody>
                    <a:bodyPr/>
                    <a:lstStyle/>
                    <a:p>
                      <a:pPr algn="ctr"/>
                      <a:r>
                        <a:rPr lang="ru-RU" sz="2000" b="1" dirty="0" smtClean="0">
                          <a:solidFill>
                            <a:schemeClr val="tx1"/>
                          </a:solidFill>
                        </a:rPr>
                        <a:t>3</a:t>
                      </a:r>
                      <a:endParaRPr lang="ru-RU" sz="2000" b="1" dirty="0">
                        <a:solidFill>
                          <a:schemeClr val="tx1"/>
                        </a:solidFill>
                      </a:endParaRPr>
                    </a:p>
                  </a:txBody>
                  <a:tcPr>
                    <a:solidFill>
                      <a:srgbClr val="FFFF99"/>
                    </a:solidFill>
                  </a:tcPr>
                </a:tc>
                <a:tc>
                  <a:txBody>
                    <a:bodyPr/>
                    <a:lstStyle/>
                    <a:p>
                      <a:pPr algn="ctr"/>
                      <a:r>
                        <a:rPr lang="ru-RU" sz="2000" b="1" dirty="0" smtClean="0">
                          <a:solidFill>
                            <a:schemeClr val="tx1"/>
                          </a:solidFill>
                        </a:rPr>
                        <a:t>4</a:t>
                      </a:r>
                      <a:endParaRPr lang="ru-RU" sz="2000" b="1" dirty="0">
                        <a:solidFill>
                          <a:schemeClr val="tx1"/>
                        </a:solidFill>
                      </a:endParaRPr>
                    </a:p>
                  </a:txBody>
                  <a:tcPr>
                    <a:solidFill>
                      <a:srgbClr val="FFFF99"/>
                    </a:solidFill>
                  </a:tcPr>
                </a:tc>
                <a:tc>
                  <a:txBody>
                    <a:bodyPr/>
                    <a:lstStyle/>
                    <a:p>
                      <a:pPr algn="ctr"/>
                      <a:r>
                        <a:rPr lang="ru-RU" sz="2000" b="1" dirty="0" smtClean="0">
                          <a:solidFill>
                            <a:schemeClr val="tx1"/>
                          </a:solidFill>
                        </a:rPr>
                        <a:t>5</a:t>
                      </a:r>
                      <a:endParaRPr lang="ru-RU" sz="2000" b="1" dirty="0">
                        <a:solidFill>
                          <a:schemeClr val="tx1"/>
                        </a:solidFill>
                      </a:endParaRPr>
                    </a:p>
                  </a:txBody>
                  <a:tcPr>
                    <a:solidFill>
                      <a:srgbClr val="FFFF99"/>
                    </a:solidFill>
                  </a:tcPr>
                </a:tc>
              </a:tr>
              <a:tr h="750941">
                <a:tc>
                  <a:txBody>
                    <a:bodyPr/>
                    <a:lstStyle/>
                    <a:p>
                      <a:pPr algn="ctr"/>
                      <a:r>
                        <a:rPr lang="ru-RU" sz="2000" b="1" dirty="0" smtClean="0">
                          <a:solidFill>
                            <a:schemeClr val="tx1"/>
                          </a:solidFill>
                        </a:rPr>
                        <a:t>6</a:t>
                      </a:r>
                      <a:endParaRPr lang="ru-RU" sz="2000" b="1" dirty="0">
                        <a:solidFill>
                          <a:schemeClr val="tx1"/>
                        </a:solidFill>
                      </a:endParaRPr>
                    </a:p>
                  </a:txBody>
                  <a:tcPr>
                    <a:solidFill>
                      <a:srgbClr val="FFFF99"/>
                    </a:solidFill>
                  </a:tcPr>
                </a:tc>
                <a:tc>
                  <a:txBody>
                    <a:bodyPr/>
                    <a:lstStyle/>
                    <a:p>
                      <a:pPr algn="ctr"/>
                      <a:r>
                        <a:rPr lang="ru-RU" sz="2000" b="1" dirty="0" smtClean="0">
                          <a:solidFill>
                            <a:schemeClr val="tx1"/>
                          </a:solidFill>
                        </a:rPr>
                        <a:t>7</a:t>
                      </a:r>
                      <a:endParaRPr lang="ru-RU" sz="2000" b="1" dirty="0">
                        <a:solidFill>
                          <a:schemeClr val="tx1"/>
                        </a:solidFill>
                      </a:endParaRPr>
                    </a:p>
                  </a:txBody>
                  <a:tcPr>
                    <a:solidFill>
                      <a:srgbClr val="FFFF99"/>
                    </a:solidFill>
                  </a:tcPr>
                </a:tc>
                <a:tc>
                  <a:txBody>
                    <a:bodyPr/>
                    <a:lstStyle/>
                    <a:p>
                      <a:pPr algn="ctr"/>
                      <a:r>
                        <a:rPr lang="ru-RU" sz="2000" b="1" dirty="0" smtClean="0">
                          <a:solidFill>
                            <a:schemeClr val="tx1"/>
                          </a:solidFill>
                        </a:rPr>
                        <a:t>8</a:t>
                      </a:r>
                      <a:endParaRPr lang="ru-RU" sz="2000" b="1" dirty="0">
                        <a:solidFill>
                          <a:schemeClr val="tx1"/>
                        </a:solidFill>
                      </a:endParaRPr>
                    </a:p>
                  </a:txBody>
                  <a:tcPr>
                    <a:solidFill>
                      <a:srgbClr val="FFFF99"/>
                    </a:solidFill>
                  </a:tcPr>
                </a:tc>
                <a:tc>
                  <a:txBody>
                    <a:bodyPr/>
                    <a:lstStyle/>
                    <a:p>
                      <a:pPr algn="ctr"/>
                      <a:r>
                        <a:rPr lang="ru-RU" sz="2000" b="1" dirty="0" smtClean="0">
                          <a:solidFill>
                            <a:schemeClr val="tx1"/>
                          </a:solidFill>
                        </a:rPr>
                        <a:t>9</a:t>
                      </a:r>
                      <a:endParaRPr lang="ru-RU" sz="2000" b="1" dirty="0">
                        <a:solidFill>
                          <a:schemeClr val="tx1"/>
                        </a:solidFill>
                      </a:endParaRPr>
                    </a:p>
                  </a:txBody>
                  <a:tcPr>
                    <a:solidFill>
                      <a:srgbClr val="FFFF99"/>
                    </a:solidFill>
                  </a:tcPr>
                </a:tc>
                <a:tc>
                  <a:txBody>
                    <a:bodyPr/>
                    <a:lstStyle/>
                    <a:p>
                      <a:pPr algn="ctr"/>
                      <a:r>
                        <a:rPr lang="ru-RU" sz="2000" b="1" dirty="0" smtClean="0">
                          <a:solidFill>
                            <a:schemeClr val="tx1"/>
                          </a:solidFill>
                        </a:rPr>
                        <a:t>10</a:t>
                      </a:r>
                      <a:endParaRPr lang="ru-RU" sz="2000" b="1" dirty="0">
                        <a:solidFill>
                          <a:schemeClr val="tx1"/>
                        </a:solidFill>
                      </a:endParaRPr>
                    </a:p>
                  </a:txBody>
                  <a:tcPr>
                    <a:solidFill>
                      <a:srgbClr val="FFFF99"/>
                    </a:solidFill>
                  </a:tcPr>
                </a:tc>
              </a:tr>
              <a:tr h="750941">
                <a:tc>
                  <a:txBody>
                    <a:bodyPr/>
                    <a:lstStyle/>
                    <a:p>
                      <a:pPr algn="ctr"/>
                      <a:r>
                        <a:rPr lang="ru-RU" sz="2000" b="1" dirty="0" smtClean="0">
                          <a:solidFill>
                            <a:schemeClr val="tx1"/>
                          </a:solidFill>
                        </a:rPr>
                        <a:t>11</a:t>
                      </a:r>
                      <a:endParaRPr lang="ru-RU" sz="2000" b="1" dirty="0">
                        <a:solidFill>
                          <a:schemeClr val="tx1"/>
                        </a:solidFill>
                      </a:endParaRPr>
                    </a:p>
                  </a:txBody>
                  <a:tcPr>
                    <a:solidFill>
                      <a:srgbClr val="FFFF99"/>
                    </a:solidFill>
                  </a:tcPr>
                </a:tc>
                <a:tc>
                  <a:txBody>
                    <a:bodyPr/>
                    <a:lstStyle/>
                    <a:p>
                      <a:pPr algn="ctr"/>
                      <a:r>
                        <a:rPr lang="ru-RU" sz="2000" b="1" dirty="0" smtClean="0">
                          <a:solidFill>
                            <a:schemeClr val="tx1"/>
                          </a:solidFill>
                        </a:rPr>
                        <a:t>12</a:t>
                      </a:r>
                      <a:endParaRPr lang="ru-RU" sz="2000" b="1" dirty="0">
                        <a:solidFill>
                          <a:schemeClr val="tx1"/>
                        </a:solidFill>
                      </a:endParaRPr>
                    </a:p>
                  </a:txBody>
                  <a:tcPr>
                    <a:solidFill>
                      <a:srgbClr val="FFFF99"/>
                    </a:solidFill>
                  </a:tcPr>
                </a:tc>
                <a:tc>
                  <a:txBody>
                    <a:bodyPr/>
                    <a:lstStyle/>
                    <a:p>
                      <a:pPr algn="ctr"/>
                      <a:r>
                        <a:rPr lang="ru-RU" sz="2000" b="1" dirty="0" smtClean="0">
                          <a:solidFill>
                            <a:schemeClr val="tx1"/>
                          </a:solidFill>
                        </a:rPr>
                        <a:t>13</a:t>
                      </a:r>
                      <a:endParaRPr lang="ru-RU" sz="2000" b="1" dirty="0">
                        <a:solidFill>
                          <a:schemeClr val="tx1"/>
                        </a:solidFill>
                      </a:endParaRPr>
                    </a:p>
                  </a:txBody>
                  <a:tcPr>
                    <a:solidFill>
                      <a:srgbClr val="FFFF99"/>
                    </a:solidFill>
                  </a:tcPr>
                </a:tc>
                <a:tc>
                  <a:txBody>
                    <a:bodyPr/>
                    <a:lstStyle/>
                    <a:p>
                      <a:pPr algn="ctr"/>
                      <a:r>
                        <a:rPr lang="ru-RU" sz="2000" b="1" dirty="0" smtClean="0">
                          <a:solidFill>
                            <a:schemeClr val="tx1"/>
                          </a:solidFill>
                        </a:rPr>
                        <a:t>14</a:t>
                      </a:r>
                      <a:endParaRPr lang="ru-RU" sz="2000" b="1" dirty="0">
                        <a:solidFill>
                          <a:schemeClr val="tx1"/>
                        </a:solidFill>
                      </a:endParaRPr>
                    </a:p>
                  </a:txBody>
                  <a:tcPr>
                    <a:solidFill>
                      <a:srgbClr val="FFFF99"/>
                    </a:solidFill>
                  </a:tcPr>
                </a:tc>
                <a:tc>
                  <a:txBody>
                    <a:bodyPr/>
                    <a:lstStyle/>
                    <a:p>
                      <a:pPr algn="ctr"/>
                      <a:r>
                        <a:rPr lang="ru-RU" sz="2000" b="1" dirty="0" smtClean="0">
                          <a:solidFill>
                            <a:schemeClr val="tx1"/>
                          </a:solidFill>
                        </a:rPr>
                        <a:t>15</a:t>
                      </a:r>
                      <a:endParaRPr lang="ru-RU" sz="2000" b="1" dirty="0">
                        <a:solidFill>
                          <a:schemeClr val="tx1"/>
                        </a:solidFill>
                      </a:endParaRPr>
                    </a:p>
                  </a:txBody>
                  <a:tcPr>
                    <a:solidFill>
                      <a:srgbClr val="FFFF99"/>
                    </a:solidFill>
                  </a:tcPr>
                </a:tc>
              </a:tr>
              <a:tr h="750941">
                <a:tc>
                  <a:txBody>
                    <a:bodyPr/>
                    <a:lstStyle/>
                    <a:p>
                      <a:pPr algn="ctr"/>
                      <a:r>
                        <a:rPr lang="ru-RU" sz="2000" b="1" dirty="0" smtClean="0">
                          <a:solidFill>
                            <a:schemeClr val="tx1"/>
                          </a:solidFill>
                        </a:rPr>
                        <a:t>16</a:t>
                      </a:r>
                      <a:endParaRPr lang="ru-RU" sz="2000" b="1" dirty="0">
                        <a:solidFill>
                          <a:schemeClr val="tx1"/>
                        </a:solidFill>
                      </a:endParaRPr>
                    </a:p>
                  </a:txBody>
                  <a:tcPr>
                    <a:solidFill>
                      <a:srgbClr val="FFFF99"/>
                    </a:solidFill>
                  </a:tcPr>
                </a:tc>
                <a:tc>
                  <a:txBody>
                    <a:bodyPr/>
                    <a:lstStyle/>
                    <a:p>
                      <a:pPr algn="ctr"/>
                      <a:r>
                        <a:rPr lang="ru-RU" sz="2000" b="1" dirty="0" smtClean="0">
                          <a:solidFill>
                            <a:schemeClr val="tx1"/>
                          </a:solidFill>
                        </a:rPr>
                        <a:t>17</a:t>
                      </a:r>
                      <a:endParaRPr lang="ru-RU" sz="2000" b="1" dirty="0">
                        <a:solidFill>
                          <a:schemeClr val="tx1"/>
                        </a:solidFill>
                      </a:endParaRPr>
                    </a:p>
                  </a:txBody>
                  <a:tcPr>
                    <a:solidFill>
                      <a:srgbClr val="FFFF99"/>
                    </a:solidFill>
                  </a:tcPr>
                </a:tc>
                <a:tc>
                  <a:txBody>
                    <a:bodyPr/>
                    <a:lstStyle/>
                    <a:p>
                      <a:pPr algn="ctr"/>
                      <a:r>
                        <a:rPr lang="ru-RU" sz="2000" b="1" dirty="0" smtClean="0">
                          <a:solidFill>
                            <a:schemeClr val="tx1"/>
                          </a:solidFill>
                        </a:rPr>
                        <a:t>18</a:t>
                      </a:r>
                      <a:endParaRPr lang="ru-RU" sz="2000" b="1" dirty="0">
                        <a:solidFill>
                          <a:schemeClr val="tx1"/>
                        </a:solidFill>
                      </a:endParaRPr>
                    </a:p>
                  </a:txBody>
                  <a:tcPr>
                    <a:solidFill>
                      <a:srgbClr val="FFFF99"/>
                    </a:solidFill>
                  </a:tcPr>
                </a:tc>
                <a:tc>
                  <a:txBody>
                    <a:bodyPr/>
                    <a:lstStyle/>
                    <a:p>
                      <a:pPr algn="ctr"/>
                      <a:r>
                        <a:rPr lang="ru-RU" sz="2000" b="1" dirty="0" smtClean="0">
                          <a:solidFill>
                            <a:schemeClr val="tx1"/>
                          </a:solidFill>
                        </a:rPr>
                        <a:t>19</a:t>
                      </a:r>
                      <a:endParaRPr lang="ru-RU" sz="2000" b="1" dirty="0">
                        <a:solidFill>
                          <a:schemeClr val="tx1"/>
                        </a:solidFill>
                      </a:endParaRPr>
                    </a:p>
                  </a:txBody>
                  <a:tcPr>
                    <a:solidFill>
                      <a:srgbClr val="FFFF99"/>
                    </a:solidFill>
                  </a:tcPr>
                </a:tc>
                <a:tc>
                  <a:txBody>
                    <a:bodyPr/>
                    <a:lstStyle/>
                    <a:p>
                      <a:pPr algn="ctr"/>
                      <a:r>
                        <a:rPr lang="ru-RU" sz="2000" b="1" dirty="0" smtClean="0">
                          <a:solidFill>
                            <a:schemeClr val="tx1"/>
                          </a:solidFill>
                        </a:rPr>
                        <a:t>20</a:t>
                      </a:r>
                      <a:endParaRPr lang="ru-RU" sz="2000" b="1" dirty="0">
                        <a:solidFill>
                          <a:schemeClr val="tx1"/>
                        </a:solidFill>
                      </a:endParaRPr>
                    </a:p>
                  </a:txBody>
                  <a:tcPr>
                    <a:solidFill>
                      <a:srgbClr val="FFFF99"/>
                    </a:solidFill>
                  </a:tcPr>
                </a:tc>
              </a:tr>
              <a:tr h="750941">
                <a:tc>
                  <a:txBody>
                    <a:bodyPr/>
                    <a:lstStyle/>
                    <a:p>
                      <a:pPr algn="ctr"/>
                      <a:r>
                        <a:rPr lang="ru-RU" sz="2000" b="1" dirty="0" smtClean="0">
                          <a:solidFill>
                            <a:schemeClr val="tx1"/>
                          </a:solidFill>
                        </a:rPr>
                        <a:t>21</a:t>
                      </a:r>
                      <a:endParaRPr lang="ru-RU" sz="2000" b="1" dirty="0">
                        <a:solidFill>
                          <a:schemeClr val="tx1"/>
                        </a:solidFill>
                      </a:endParaRPr>
                    </a:p>
                  </a:txBody>
                  <a:tcPr>
                    <a:solidFill>
                      <a:srgbClr val="FFFF99"/>
                    </a:solidFill>
                  </a:tcPr>
                </a:tc>
                <a:tc>
                  <a:txBody>
                    <a:bodyPr/>
                    <a:lstStyle/>
                    <a:p>
                      <a:pPr algn="ctr"/>
                      <a:r>
                        <a:rPr lang="ru-RU" sz="2000" b="1" dirty="0" smtClean="0">
                          <a:solidFill>
                            <a:schemeClr val="tx1"/>
                          </a:solidFill>
                        </a:rPr>
                        <a:t>22</a:t>
                      </a:r>
                      <a:endParaRPr lang="ru-RU" sz="2000" b="1" dirty="0">
                        <a:solidFill>
                          <a:schemeClr val="tx1"/>
                        </a:solidFill>
                      </a:endParaRPr>
                    </a:p>
                  </a:txBody>
                  <a:tcPr>
                    <a:solidFill>
                      <a:srgbClr val="FFFF99"/>
                    </a:solidFill>
                  </a:tcPr>
                </a:tc>
                <a:tc>
                  <a:txBody>
                    <a:bodyPr/>
                    <a:lstStyle/>
                    <a:p>
                      <a:pPr algn="ctr"/>
                      <a:r>
                        <a:rPr lang="ru-RU" sz="2000" b="1" dirty="0" smtClean="0">
                          <a:solidFill>
                            <a:schemeClr val="tx1"/>
                          </a:solidFill>
                        </a:rPr>
                        <a:t>23</a:t>
                      </a:r>
                      <a:endParaRPr lang="ru-RU" sz="2000" b="1" dirty="0">
                        <a:solidFill>
                          <a:schemeClr val="tx1"/>
                        </a:solidFill>
                      </a:endParaRPr>
                    </a:p>
                  </a:txBody>
                  <a:tcPr>
                    <a:solidFill>
                      <a:srgbClr val="FFFF99"/>
                    </a:solidFill>
                  </a:tcPr>
                </a:tc>
                <a:tc>
                  <a:txBody>
                    <a:bodyPr/>
                    <a:lstStyle/>
                    <a:p>
                      <a:pPr algn="ctr"/>
                      <a:r>
                        <a:rPr lang="ru-RU" sz="2000" b="1" dirty="0" smtClean="0">
                          <a:solidFill>
                            <a:schemeClr val="tx1"/>
                          </a:solidFill>
                        </a:rPr>
                        <a:t>24</a:t>
                      </a:r>
                      <a:endParaRPr lang="ru-RU" sz="2000" b="1" dirty="0">
                        <a:solidFill>
                          <a:schemeClr val="tx1"/>
                        </a:solidFill>
                      </a:endParaRPr>
                    </a:p>
                  </a:txBody>
                  <a:tcPr>
                    <a:solidFill>
                      <a:srgbClr val="FFFF99"/>
                    </a:solidFill>
                  </a:tcPr>
                </a:tc>
                <a:tc>
                  <a:txBody>
                    <a:bodyPr/>
                    <a:lstStyle/>
                    <a:p>
                      <a:pPr algn="ctr"/>
                      <a:r>
                        <a:rPr lang="ru-RU" sz="2000" b="1" dirty="0" smtClean="0">
                          <a:solidFill>
                            <a:schemeClr val="tx1"/>
                          </a:solidFill>
                        </a:rPr>
                        <a:t>25</a:t>
                      </a:r>
                      <a:endParaRPr lang="ru-RU" sz="2000" b="1" dirty="0">
                        <a:solidFill>
                          <a:schemeClr val="tx1"/>
                        </a:solidFill>
                      </a:endParaRPr>
                    </a:p>
                  </a:txBody>
                  <a:tcPr>
                    <a:solidFill>
                      <a:srgbClr val="FFFF99"/>
                    </a:solidFill>
                  </a:tcPr>
                </a:tc>
              </a:tr>
              <a:tr h="750941">
                <a:tc>
                  <a:txBody>
                    <a:bodyPr/>
                    <a:lstStyle/>
                    <a:p>
                      <a:pPr algn="ctr"/>
                      <a:r>
                        <a:rPr lang="ru-RU" sz="2000" b="1" dirty="0" smtClean="0">
                          <a:solidFill>
                            <a:schemeClr val="tx1"/>
                          </a:solidFill>
                        </a:rPr>
                        <a:t>26</a:t>
                      </a:r>
                      <a:endParaRPr lang="ru-RU" sz="2000" b="1" dirty="0">
                        <a:solidFill>
                          <a:schemeClr val="tx1"/>
                        </a:solidFill>
                      </a:endParaRPr>
                    </a:p>
                  </a:txBody>
                  <a:tcPr>
                    <a:solidFill>
                      <a:srgbClr val="FFFF99"/>
                    </a:solidFill>
                  </a:tcPr>
                </a:tc>
                <a:tc>
                  <a:txBody>
                    <a:bodyPr/>
                    <a:lstStyle/>
                    <a:p>
                      <a:pPr algn="ctr"/>
                      <a:r>
                        <a:rPr lang="ru-RU" sz="2000" b="1" dirty="0" smtClean="0">
                          <a:solidFill>
                            <a:schemeClr val="tx1"/>
                          </a:solidFill>
                        </a:rPr>
                        <a:t>27</a:t>
                      </a:r>
                      <a:endParaRPr lang="ru-RU" sz="2000" b="1" dirty="0">
                        <a:solidFill>
                          <a:schemeClr val="tx1"/>
                        </a:solidFill>
                      </a:endParaRPr>
                    </a:p>
                  </a:txBody>
                  <a:tcPr>
                    <a:solidFill>
                      <a:srgbClr val="FFFF99"/>
                    </a:solidFill>
                  </a:tcPr>
                </a:tc>
                <a:tc>
                  <a:txBody>
                    <a:bodyPr/>
                    <a:lstStyle/>
                    <a:p>
                      <a:pPr algn="ctr"/>
                      <a:r>
                        <a:rPr lang="ru-RU" sz="2000" b="1" dirty="0" smtClean="0">
                          <a:solidFill>
                            <a:schemeClr val="tx1"/>
                          </a:solidFill>
                        </a:rPr>
                        <a:t>28</a:t>
                      </a:r>
                      <a:endParaRPr lang="ru-RU" sz="2000" b="1" dirty="0">
                        <a:solidFill>
                          <a:schemeClr val="tx1"/>
                        </a:solidFill>
                      </a:endParaRPr>
                    </a:p>
                  </a:txBody>
                  <a:tcPr>
                    <a:solidFill>
                      <a:srgbClr val="FFFF99"/>
                    </a:solidFill>
                  </a:tcPr>
                </a:tc>
                <a:tc>
                  <a:txBody>
                    <a:bodyPr/>
                    <a:lstStyle/>
                    <a:p>
                      <a:pPr algn="ctr"/>
                      <a:r>
                        <a:rPr lang="ru-RU" sz="2000" b="1" dirty="0" smtClean="0">
                          <a:solidFill>
                            <a:schemeClr val="tx1"/>
                          </a:solidFill>
                        </a:rPr>
                        <a:t>29</a:t>
                      </a:r>
                      <a:endParaRPr lang="ru-RU" sz="2000" b="1" dirty="0">
                        <a:solidFill>
                          <a:schemeClr val="tx1"/>
                        </a:solidFill>
                      </a:endParaRPr>
                    </a:p>
                  </a:txBody>
                  <a:tcPr>
                    <a:solidFill>
                      <a:srgbClr val="FFFF99"/>
                    </a:solidFill>
                  </a:tcPr>
                </a:tc>
                <a:tc>
                  <a:txBody>
                    <a:bodyPr/>
                    <a:lstStyle/>
                    <a:p>
                      <a:pPr algn="ctr"/>
                      <a:r>
                        <a:rPr lang="ru-RU" sz="2000" b="1" dirty="0" smtClean="0">
                          <a:solidFill>
                            <a:schemeClr val="tx1"/>
                          </a:solidFill>
                        </a:rPr>
                        <a:t>30</a:t>
                      </a:r>
                      <a:endParaRPr lang="ru-RU" sz="2000" b="1" dirty="0">
                        <a:solidFill>
                          <a:schemeClr val="tx1"/>
                        </a:solidFill>
                      </a:endParaRPr>
                    </a:p>
                  </a:txBody>
                  <a:tcPr>
                    <a:solidFill>
                      <a:srgbClr val="FFFF99"/>
                    </a:solidFill>
                  </a:tcPr>
                </a:tc>
              </a:tr>
              <a:tr h="750941">
                <a:tc>
                  <a:txBody>
                    <a:bodyPr/>
                    <a:lstStyle/>
                    <a:p>
                      <a:pPr algn="ctr"/>
                      <a:r>
                        <a:rPr lang="ru-RU" sz="2000" b="1" dirty="0" smtClean="0">
                          <a:solidFill>
                            <a:schemeClr val="tx1"/>
                          </a:solidFill>
                        </a:rPr>
                        <a:t>31</a:t>
                      </a:r>
                      <a:endParaRPr lang="ru-RU" sz="2000" b="1" dirty="0">
                        <a:solidFill>
                          <a:schemeClr val="tx1"/>
                        </a:solidFill>
                      </a:endParaRPr>
                    </a:p>
                  </a:txBody>
                  <a:tcPr>
                    <a:solidFill>
                      <a:srgbClr val="FFFF99"/>
                    </a:solidFill>
                  </a:tcPr>
                </a:tc>
                <a:tc>
                  <a:txBody>
                    <a:bodyPr/>
                    <a:lstStyle/>
                    <a:p>
                      <a:pPr algn="ctr"/>
                      <a:r>
                        <a:rPr lang="ru-RU" sz="2000" b="1" dirty="0" smtClean="0">
                          <a:solidFill>
                            <a:schemeClr val="tx1"/>
                          </a:solidFill>
                        </a:rPr>
                        <a:t>32</a:t>
                      </a:r>
                      <a:endParaRPr lang="ru-RU" sz="2000" b="1" dirty="0">
                        <a:solidFill>
                          <a:schemeClr val="tx1"/>
                        </a:solidFill>
                      </a:endParaRPr>
                    </a:p>
                  </a:txBody>
                  <a:tcPr>
                    <a:solidFill>
                      <a:srgbClr val="FFFF99"/>
                    </a:solidFill>
                  </a:tcPr>
                </a:tc>
                <a:tc>
                  <a:txBody>
                    <a:bodyPr/>
                    <a:lstStyle/>
                    <a:p>
                      <a:pPr algn="ctr"/>
                      <a:r>
                        <a:rPr lang="ru-RU" sz="2000" b="1" dirty="0" smtClean="0">
                          <a:solidFill>
                            <a:schemeClr val="tx1"/>
                          </a:solidFill>
                        </a:rPr>
                        <a:t>33</a:t>
                      </a:r>
                      <a:endParaRPr lang="ru-RU" sz="2000" b="1" dirty="0">
                        <a:solidFill>
                          <a:schemeClr val="tx1"/>
                        </a:solidFill>
                      </a:endParaRPr>
                    </a:p>
                  </a:txBody>
                  <a:tcPr>
                    <a:solidFill>
                      <a:srgbClr val="FFFF99"/>
                    </a:solidFill>
                  </a:tcPr>
                </a:tc>
                <a:tc>
                  <a:txBody>
                    <a:bodyPr/>
                    <a:lstStyle/>
                    <a:p>
                      <a:pPr algn="ctr"/>
                      <a:r>
                        <a:rPr lang="ru-RU" sz="2000" b="1" dirty="0" smtClean="0">
                          <a:solidFill>
                            <a:schemeClr val="tx1"/>
                          </a:solidFill>
                        </a:rPr>
                        <a:t>34</a:t>
                      </a:r>
                      <a:endParaRPr lang="ru-RU" sz="2000" b="1" dirty="0">
                        <a:solidFill>
                          <a:schemeClr val="tx1"/>
                        </a:solidFill>
                      </a:endParaRPr>
                    </a:p>
                  </a:txBody>
                  <a:tcPr>
                    <a:solidFill>
                      <a:srgbClr val="FFFF99"/>
                    </a:solidFill>
                  </a:tcPr>
                </a:tc>
                <a:tc>
                  <a:txBody>
                    <a:bodyPr/>
                    <a:lstStyle/>
                    <a:p>
                      <a:pPr algn="ctr"/>
                      <a:r>
                        <a:rPr lang="ru-RU" sz="2000" b="1" dirty="0" smtClean="0">
                          <a:solidFill>
                            <a:schemeClr val="tx1"/>
                          </a:solidFill>
                        </a:rPr>
                        <a:t>35</a:t>
                      </a:r>
                      <a:endParaRPr lang="ru-RU" sz="2000" b="1" dirty="0">
                        <a:solidFill>
                          <a:schemeClr val="tx1"/>
                        </a:solidFill>
                      </a:endParaRPr>
                    </a:p>
                  </a:txBody>
                  <a:tcPr>
                    <a:solidFill>
                      <a:srgbClr val="FFFF99"/>
                    </a:solid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a:solidFill>
            <a:srgbClr val="FFFF99"/>
          </a:solidFill>
        </p:spPr>
        <p:txBody>
          <a:bodyPr>
            <a:normAutofit/>
          </a:bodyPr>
          <a:lstStyle/>
          <a:p>
            <a:r>
              <a:rPr lang="ru-RU" sz="2800" b="1" dirty="0" smtClean="0"/>
              <a:t>Список пословиц</a:t>
            </a:r>
            <a:endParaRPr lang="ru-RU" sz="2800" dirty="0"/>
          </a:p>
        </p:txBody>
      </p:sp>
      <p:sp>
        <p:nvSpPr>
          <p:cNvPr id="3" name="Содержимое 2"/>
          <p:cNvSpPr>
            <a:spLocks noGrp="1"/>
          </p:cNvSpPr>
          <p:nvPr>
            <p:ph idx="1"/>
          </p:nvPr>
        </p:nvSpPr>
        <p:spPr>
          <a:xfrm>
            <a:off x="457200" y="1412776"/>
            <a:ext cx="8229600" cy="5112568"/>
          </a:xfrm>
          <a:solidFill>
            <a:srgbClr val="FFFF99"/>
          </a:solidFill>
        </p:spPr>
        <p:txBody>
          <a:bodyPr>
            <a:noAutofit/>
          </a:bodyPr>
          <a:lstStyle/>
          <a:p>
            <a:pPr marL="3175" indent="539750" algn="just">
              <a:buNone/>
            </a:pPr>
            <a:r>
              <a:rPr lang="ru-RU" sz="2400" b="1" dirty="0" smtClean="0"/>
              <a:t>1. </a:t>
            </a:r>
            <a:r>
              <a:rPr lang="ru-RU" sz="2400" dirty="0" smtClean="0"/>
              <a:t>Худой мир лучше доброй ссоры.</a:t>
            </a:r>
          </a:p>
          <a:p>
            <a:pPr marL="3175" indent="539750" algn="just">
              <a:buNone/>
            </a:pPr>
            <a:r>
              <a:rPr lang="ru-RU" sz="2400" b="1" dirty="0" smtClean="0"/>
              <a:t>2. </a:t>
            </a:r>
            <a:r>
              <a:rPr lang="ru-RU" sz="2400" dirty="0" smtClean="0"/>
              <a:t>Если вы можете заставить другого думать так, как вы хотите, заставьте его делать так, как вы думаете.</a:t>
            </a:r>
          </a:p>
          <a:p>
            <a:pPr marL="3175" indent="539750" algn="just">
              <a:buNone/>
            </a:pPr>
            <a:r>
              <a:rPr lang="ru-RU" sz="2400" b="1" dirty="0" smtClean="0"/>
              <a:t>3. </a:t>
            </a:r>
            <a:r>
              <a:rPr lang="ru-RU" sz="2400" dirty="0" smtClean="0"/>
              <a:t>Мягко стелет, да жестко спать.</a:t>
            </a:r>
          </a:p>
          <a:p>
            <a:pPr marL="3175" indent="539750" algn="just">
              <a:buNone/>
            </a:pPr>
            <a:r>
              <a:rPr lang="ru-RU" sz="2400" b="1" dirty="0" smtClean="0"/>
              <a:t>4. </a:t>
            </a:r>
            <a:r>
              <a:rPr lang="ru-RU" sz="2400" dirty="0" smtClean="0"/>
              <a:t>Рука руку моет.</a:t>
            </a:r>
          </a:p>
          <a:p>
            <a:pPr marL="3175" indent="539750" algn="just">
              <a:buNone/>
            </a:pPr>
            <a:r>
              <a:rPr lang="ru-RU" sz="2400" b="1" dirty="0" smtClean="0"/>
              <a:t>5. </a:t>
            </a:r>
            <a:r>
              <a:rPr lang="ru-RU" sz="2400" dirty="0" smtClean="0"/>
              <a:t>Ум хорошо, а два лучше.</a:t>
            </a:r>
          </a:p>
          <a:p>
            <a:pPr marL="3175" indent="539750" algn="just">
              <a:buNone/>
            </a:pPr>
            <a:r>
              <a:rPr lang="ru-RU" sz="2400" b="1" dirty="0" smtClean="0"/>
              <a:t>6. </a:t>
            </a:r>
            <a:r>
              <a:rPr lang="ru-RU" sz="2400" dirty="0" smtClean="0"/>
              <a:t>Из двух спорщиков умнее тот, кто первым замолчит.</a:t>
            </a:r>
          </a:p>
          <a:p>
            <a:pPr marL="3175" indent="539750" algn="just">
              <a:buNone/>
            </a:pPr>
            <a:r>
              <a:rPr lang="ru-RU" sz="2400" b="1" dirty="0" smtClean="0"/>
              <a:t>7. </a:t>
            </a:r>
            <a:r>
              <a:rPr lang="ru-RU" sz="2400" dirty="0" smtClean="0"/>
              <a:t>Кто сильнее, тот и правее.</a:t>
            </a:r>
          </a:p>
          <a:p>
            <a:pPr marL="3175" indent="539750" algn="just">
              <a:buNone/>
            </a:pPr>
            <a:r>
              <a:rPr lang="ru-RU" sz="2400" b="1" dirty="0" smtClean="0"/>
              <a:t>8. </a:t>
            </a:r>
            <a:r>
              <a:rPr lang="ru-RU" sz="2400" dirty="0" smtClean="0"/>
              <a:t>Не подмажешь, не поедешь.</a:t>
            </a:r>
          </a:p>
          <a:p>
            <a:pPr marL="3175" indent="539750" algn="just">
              <a:buNone/>
            </a:pPr>
            <a:r>
              <a:rPr lang="ru-RU" sz="2400" b="1" dirty="0" smtClean="0"/>
              <a:t>9. </a:t>
            </a:r>
            <a:r>
              <a:rPr lang="ru-RU" sz="2400" dirty="0" smtClean="0"/>
              <a:t>С паршивой овцы – хоть шерсти клок.</a:t>
            </a:r>
          </a:p>
          <a:p>
            <a:pPr marL="3175" indent="539750" algn="just">
              <a:buNone/>
            </a:pPr>
            <a:r>
              <a:rPr lang="ru-RU" sz="2400" b="1" dirty="0" smtClean="0"/>
              <a:t>10. </a:t>
            </a:r>
            <a:r>
              <a:rPr lang="ru-RU" sz="2400" dirty="0" smtClean="0"/>
              <a:t>Правда то, что мудрый знает, а не то, о чем все болтают.</a:t>
            </a:r>
            <a:endParaRPr lang="ru-RU"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a:solidFill>
            <a:srgbClr val="FFFF99"/>
          </a:solidFill>
        </p:spPr>
        <p:txBody>
          <a:bodyPr>
            <a:normAutofit fontScale="55000" lnSpcReduction="20000"/>
          </a:bodyPr>
          <a:lstStyle/>
          <a:p>
            <a:pPr algn="just">
              <a:buNone/>
            </a:pPr>
            <a:endParaRPr lang="ru-RU" sz="4400" dirty="0" smtClean="0"/>
          </a:p>
          <a:p>
            <a:pPr algn="just">
              <a:buNone/>
            </a:pPr>
            <a:r>
              <a:rPr lang="ru-RU" sz="4400" b="1" dirty="0" smtClean="0"/>
              <a:t>11. </a:t>
            </a:r>
            <a:r>
              <a:rPr lang="ru-RU" sz="4400" dirty="0" smtClean="0"/>
              <a:t>Кто ударит и убежит, тот может драться и на следующий день.</a:t>
            </a:r>
          </a:p>
          <a:p>
            <a:pPr algn="just">
              <a:buNone/>
            </a:pPr>
            <a:r>
              <a:rPr lang="ru-RU" sz="4400" b="1" dirty="0" smtClean="0"/>
              <a:t>12. </a:t>
            </a:r>
            <a:r>
              <a:rPr lang="ru-RU" sz="4400" dirty="0" smtClean="0"/>
              <a:t>Слово «победа» четко написано только на спинах врагов.</a:t>
            </a:r>
          </a:p>
          <a:p>
            <a:pPr algn="just">
              <a:buNone/>
            </a:pPr>
            <a:r>
              <a:rPr lang="ru-RU" sz="4400" b="1" dirty="0" smtClean="0"/>
              <a:t>13. </a:t>
            </a:r>
            <a:r>
              <a:rPr lang="ru-RU" sz="4400" dirty="0" smtClean="0"/>
              <a:t>Убивай врагов своей добротой.</a:t>
            </a:r>
          </a:p>
          <a:p>
            <a:pPr algn="just">
              <a:buNone/>
            </a:pPr>
            <a:r>
              <a:rPr lang="ru-RU" sz="4400" b="1" dirty="0" smtClean="0"/>
              <a:t>14. </a:t>
            </a:r>
            <a:r>
              <a:rPr lang="ru-RU" sz="4400" dirty="0" smtClean="0"/>
              <a:t>Честная сделка не вызывает ссоры.</a:t>
            </a:r>
          </a:p>
          <a:p>
            <a:pPr algn="just">
              <a:buNone/>
            </a:pPr>
            <a:r>
              <a:rPr lang="ru-RU" sz="4400" b="1" dirty="0" smtClean="0"/>
              <a:t>15. </a:t>
            </a:r>
            <a:r>
              <a:rPr lang="ru-RU" sz="4400" dirty="0" smtClean="0"/>
              <a:t>Ни у кого нет полного ответа, но у каждого есть, что добавить.</a:t>
            </a:r>
          </a:p>
          <a:p>
            <a:pPr algn="just">
              <a:buNone/>
            </a:pPr>
            <a:r>
              <a:rPr lang="ru-RU" sz="4400" b="1" dirty="0" smtClean="0"/>
              <a:t>16. </a:t>
            </a:r>
            <a:r>
              <a:rPr lang="ru-RU" sz="4400" dirty="0" smtClean="0"/>
              <a:t>Держись подальше от людей, которые не согласны с тобой.</a:t>
            </a:r>
          </a:p>
          <a:p>
            <a:pPr algn="just">
              <a:buNone/>
            </a:pPr>
            <a:r>
              <a:rPr lang="ru-RU" sz="4400" b="1" dirty="0" smtClean="0"/>
              <a:t>17. </a:t>
            </a:r>
            <a:r>
              <a:rPr lang="ru-RU" sz="4400" dirty="0" smtClean="0"/>
              <a:t>Сражение проигрывает тот, кто верит в победу.</a:t>
            </a:r>
          </a:p>
          <a:p>
            <a:pPr algn="just">
              <a:buNone/>
            </a:pPr>
            <a:r>
              <a:rPr lang="ru-RU" sz="4400" b="1" dirty="0" smtClean="0"/>
              <a:t>18. </a:t>
            </a:r>
            <a:r>
              <a:rPr lang="ru-RU" sz="4400" dirty="0" smtClean="0"/>
              <a:t>Доброе слово не требует затрат, а ценится дорого.</a:t>
            </a:r>
          </a:p>
          <a:p>
            <a:pPr algn="just">
              <a:buNone/>
            </a:pPr>
            <a:r>
              <a:rPr lang="ru-RU" sz="4400" b="1" dirty="0" smtClean="0"/>
              <a:t>19. </a:t>
            </a:r>
            <a:r>
              <a:rPr lang="ru-RU" sz="4400" dirty="0" smtClean="0"/>
              <a:t>Ты – мне, я – тебе.</a:t>
            </a:r>
          </a:p>
          <a:p>
            <a:pPr algn="just">
              <a:buNone/>
            </a:pPr>
            <a:r>
              <a:rPr lang="ru-RU" sz="4400" b="1" dirty="0" smtClean="0"/>
              <a:t>20. </a:t>
            </a:r>
            <a:r>
              <a:rPr lang="ru-RU" sz="4400" dirty="0" smtClean="0"/>
              <a:t>Только тот, кто откажется от своей монополии взамен на истину, сможет извлечь пользу из истин, которыми обладают другие.</a:t>
            </a:r>
          </a:p>
          <a:p>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904656"/>
          </a:xfrm>
          <a:solidFill>
            <a:srgbClr val="FFFF99"/>
          </a:solidFill>
        </p:spPr>
        <p:txBody>
          <a:bodyPr>
            <a:normAutofit/>
          </a:bodyPr>
          <a:lstStyle/>
          <a:p>
            <a:pPr algn="just">
              <a:buNone/>
            </a:pPr>
            <a:endParaRPr lang="ru-RU" sz="2400" dirty="0" smtClean="0"/>
          </a:p>
          <a:p>
            <a:pPr marL="77788" indent="465138" algn="just">
              <a:buNone/>
            </a:pPr>
            <a:r>
              <a:rPr lang="ru-RU" sz="2400" b="1" dirty="0" smtClean="0"/>
              <a:t>21. </a:t>
            </a:r>
            <a:r>
              <a:rPr lang="ru-RU" sz="2400" dirty="0" smtClean="0"/>
              <a:t>Кто спорит – гроша не стоит.</a:t>
            </a:r>
          </a:p>
          <a:p>
            <a:pPr marL="77788" indent="465138" algn="just">
              <a:buNone/>
            </a:pPr>
            <a:r>
              <a:rPr lang="ru-RU" sz="2400" b="1" dirty="0" smtClean="0"/>
              <a:t>22. </a:t>
            </a:r>
            <a:r>
              <a:rPr lang="ru-RU" sz="2400" dirty="0" smtClean="0"/>
              <a:t>Кто не отступает, тот обращает в бегство.</a:t>
            </a:r>
          </a:p>
          <a:p>
            <a:pPr marL="77788" indent="465138" algn="just">
              <a:buNone/>
            </a:pPr>
            <a:r>
              <a:rPr lang="ru-RU" sz="2400" b="1" dirty="0" smtClean="0"/>
              <a:t>23. </a:t>
            </a:r>
            <a:r>
              <a:rPr lang="ru-RU" sz="2400" dirty="0" smtClean="0"/>
              <a:t>Ласковый теленок двух маток сосет, а упрямый – ни одной.</a:t>
            </a:r>
          </a:p>
          <a:p>
            <a:pPr marL="77788" indent="465138" algn="just">
              <a:buNone/>
            </a:pPr>
            <a:r>
              <a:rPr lang="ru-RU" sz="2400" b="1" dirty="0" smtClean="0"/>
              <a:t>24. </a:t>
            </a:r>
            <a:r>
              <a:rPr lang="ru-RU" sz="2400" dirty="0" smtClean="0"/>
              <a:t>Кто дарит, друзей наживает.</a:t>
            </a:r>
          </a:p>
          <a:p>
            <a:pPr marL="77788" indent="465138" algn="just">
              <a:buNone/>
            </a:pPr>
            <a:r>
              <a:rPr lang="ru-RU" sz="2400" b="1" dirty="0" smtClean="0"/>
              <a:t>25. </a:t>
            </a:r>
            <a:r>
              <a:rPr lang="ru-RU" sz="2400" dirty="0" smtClean="0"/>
              <a:t>Выноси заботы на свет и держи с другими совет.</a:t>
            </a:r>
          </a:p>
          <a:p>
            <a:pPr marL="77788" indent="465138" algn="just">
              <a:buNone/>
            </a:pPr>
            <a:r>
              <a:rPr lang="ru-RU" sz="2400" b="1" dirty="0" smtClean="0"/>
              <a:t>26. </a:t>
            </a:r>
            <a:r>
              <a:rPr lang="ru-RU" sz="2400" dirty="0" smtClean="0"/>
              <a:t>Лучший способ решать конфликты – избегать их.</a:t>
            </a:r>
          </a:p>
          <a:p>
            <a:pPr marL="77788" indent="465138" algn="just">
              <a:buNone/>
            </a:pPr>
            <a:r>
              <a:rPr lang="ru-RU" sz="2400" b="1" dirty="0" smtClean="0"/>
              <a:t>27. </a:t>
            </a:r>
            <a:r>
              <a:rPr lang="ru-RU" sz="2400" dirty="0" smtClean="0"/>
              <a:t>Семь раз отмерь, один раз отрежь.</a:t>
            </a:r>
          </a:p>
          <a:p>
            <a:pPr marL="77788" indent="465138" algn="just">
              <a:buNone/>
            </a:pPr>
            <a:r>
              <a:rPr lang="ru-RU" sz="2400" b="1" dirty="0" smtClean="0"/>
              <a:t>28. </a:t>
            </a:r>
            <a:r>
              <a:rPr lang="ru-RU" sz="2400" dirty="0" smtClean="0"/>
              <a:t>Кротость торжествует над гневом.</a:t>
            </a:r>
          </a:p>
          <a:p>
            <a:pPr marL="77788" indent="465138" algn="just">
              <a:buNone/>
            </a:pPr>
            <a:r>
              <a:rPr lang="ru-RU" sz="2400" b="1" dirty="0" smtClean="0"/>
              <a:t>29. </a:t>
            </a:r>
            <a:r>
              <a:rPr lang="ru-RU" sz="2400" dirty="0" smtClean="0"/>
              <a:t>Лучше синица в руках, чем журавль в облаках.</a:t>
            </a:r>
          </a:p>
          <a:p>
            <a:pPr marL="77788" indent="465138" algn="just">
              <a:buNone/>
            </a:pPr>
            <a:r>
              <a:rPr lang="ru-RU" sz="2400" b="1" dirty="0" smtClean="0"/>
              <a:t>30. </a:t>
            </a:r>
            <a:r>
              <a:rPr lang="ru-RU" sz="2400" dirty="0" smtClean="0"/>
              <a:t>Чистосердечие, честность и доверие сдвигают горы.</a:t>
            </a:r>
          </a:p>
          <a:p>
            <a:endParaRPr lang="ru-RU"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361459"/>
          </a:xfrm>
          <a:solidFill>
            <a:srgbClr val="FFFF99"/>
          </a:solidFill>
        </p:spPr>
        <p:txBody>
          <a:bodyPr>
            <a:normAutofit/>
          </a:bodyPr>
          <a:lstStyle/>
          <a:p>
            <a:pPr marL="3175" indent="539750" algn="just">
              <a:buNone/>
            </a:pPr>
            <a:endParaRPr lang="ru-RU" sz="2400" dirty="0" smtClean="0"/>
          </a:p>
          <a:p>
            <a:pPr marL="3175" indent="539750" algn="just">
              <a:buNone/>
            </a:pPr>
            <a:r>
              <a:rPr lang="ru-RU" sz="2400" b="1" dirty="0" smtClean="0"/>
              <a:t>31. </a:t>
            </a:r>
            <a:r>
              <a:rPr lang="ru-RU" sz="2400" dirty="0" smtClean="0"/>
              <a:t>На свете нет ничего, что заслуживало бы спора.</a:t>
            </a:r>
          </a:p>
          <a:p>
            <a:pPr marL="3175" indent="539750" algn="just">
              <a:buNone/>
            </a:pPr>
            <a:r>
              <a:rPr lang="ru-RU" sz="2400" b="1" dirty="0" smtClean="0"/>
              <a:t>32. </a:t>
            </a:r>
            <a:r>
              <a:rPr lang="ru-RU" sz="2400" dirty="0" smtClean="0"/>
              <a:t>В этом мире есть две породы людей: победители и побежденные.</a:t>
            </a:r>
          </a:p>
          <a:p>
            <a:pPr marL="3175" indent="539750" algn="just">
              <a:buNone/>
            </a:pPr>
            <a:r>
              <a:rPr lang="ru-RU" sz="2400" b="1" dirty="0" smtClean="0"/>
              <a:t>33. </a:t>
            </a:r>
            <a:r>
              <a:rPr lang="ru-RU" sz="2400" dirty="0" smtClean="0"/>
              <a:t>Если в тебя швырнули камень – брось в ответ кусок ваты.</a:t>
            </a:r>
          </a:p>
          <a:p>
            <a:pPr marL="3175" indent="539750" algn="just">
              <a:buNone/>
            </a:pPr>
            <a:r>
              <a:rPr lang="ru-RU" sz="2400" b="1" dirty="0" smtClean="0"/>
              <a:t>34. </a:t>
            </a:r>
            <a:r>
              <a:rPr lang="ru-RU" sz="2400" dirty="0" smtClean="0"/>
              <a:t>Взаимные уступки прекрасно решают дела.</a:t>
            </a:r>
          </a:p>
          <a:p>
            <a:pPr marL="3175" indent="539750" algn="just">
              <a:buNone/>
            </a:pPr>
            <a:r>
              <a:rPr lang="ru-RU" sz="2400" b="1" dirty="0" smtClean="0"/>
              <a:t>35. </a:t>
            </a:r>
            <a:r>
              <a:rPr lang="ru-RU" sz="2400" dirty="0" smtClean="0"/>
              <a:t>Копай и копай без устали – докапаешь до истины.</a:t>
            </a:r>
            <a:endParaRPr lang="ru-RU"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a:solidFill>
            <a:srgbClr val="FFFF99"/>
          </a:solidFill>
        </p:spPr>
        <p:txBody>
          <a:bodyPr>
            <a:normAutofit/>
          </a:bodyPr>
          <a:lstStyle/>
          <a:p>
            <a:pPr marL="0" indent="542925" algn="just">
              <a:buNone/>
            </a:pPr>
            <a:endParaRPr lang="ru-RU" sz="2400" b="1" dirty="0" smtClean="0"/>
          </a:p>
          <a:p>
            <a:pPr marL="0" indent="542925" algn="just">
              <a:buNone/>
            </a:pPr>
            <a:endParaRPr lang="ru-RU" sz="2400" b="1" dirty="0" smtClean="0"/>
          </a:p>
          <a:p>
            <a:pPr marL="0" indent="542925" algn="just">
              <a:buNone/>
            </a:pPr>
            <a:endParaRPr lang="ru-RU" sz="2400" b="1" dirty="0" smtClean="0"/>
          </a:p>
          <a:p>
            <a:pPr marL="0" indent="542925" algn="just">
              <a:buNone/>
            </a:pPr>
            <a:r>
              <a:rPr lang="ru-RU" sz="2400" b="1" dirty="0" smtClean="0"/>
              <a:t>Ключ.</a:t>
            </a:r>
            <a:r>
              <a:rPr lang="ru-RU" sz="2400" dirty="0" smtClean="0"/>
              <a:t> Суммируйте количество баллов по столбикам. Максимально возможное значение суммы 35 баллов, минимальное – 7 баллов. Чем ближе результаты к максимальному значению, тем больше вам свойственен данный тип поведения.</a:t>
            </a:r>
            <a:endParaRPr lang="ru-RU"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a:bodyPr>
          <a:lstStyle/>
          <a:p>
            <a:r>
              <a:rPr lang="ru-RU" sz="2800" b="1" dirty="0" smtClean="0"/>
              <a:t>Интерпретация значений</a:t>
            </a:r>
            <a:endParaRPr lang="ru-RU" sz="2800" b="1" dirty="0"/>
          </a:p>
        </p:txBody>
      </p:sp>
      <p:sp>
        <p:nvSpPr>
          <p:cNvPr id="3" name="Содержимое 2"/>
          <p:cNvSpPr>
            <a:spLocks noGrp="1"/>
          </p:cNvSpPr>
          <p:nvPr>
            <p:ph idx="1"/>
          </p:nvPr>
        </p:nvSpPr>
        <p:spPr>
          <a:solidFill>
            <a:srgbClr val="FFFF99"/>
          </a:solidFill>
        </p:spPr>
        <p:txBody>
          <a:bodyPr>
            <a:normAutofit/>
          </a:bodyPr>
          <a:lstStyle/>
          <a:p>
            <a:pPr marL="3175" indent="539750" algn="just">
              <a:buNone/>
            </a:pPr>
            <a:endParaRPr lang="ru-RU" sz="2400" dirty="0" smtClean="0"/>
          </a:p>
          <a:p>
            <a:pPr marL="3175" indent="539750" algn="just">
              <a:buNone/>
            </a:pPr>
            <a:r>
              <a:rPr lang="ru-RU" sz="2400" b="1" dirty="0" smtClean="0"/>
              <a:t>1 столбик – тип «черепаха». </a:t>
            </a:r>
            <a:r>
              <a:rPr lang="ru-RU" sz="2400" dirty="0" smtClean="0"/>
              <a:t>Уход под панцирь, отказ от достижения целей и от участия во взаимоотношениях с другими участниками, один из вариантов самодостаточности. Можно соотнести со стратегией «избегания» по К. Томасу.</a:t>
            </a:r>
          </a:p>
          <a:p>
            <a:pPr marL="3175" indent="539750" algn="just">
              <a:buNone/>
            </a:pPr>
            <a:r>
              <a:rPr lang="ru-RU" sz="2400" b="1" dirty="0" smtClean="0"/>
              <a:t>2 столбик – тип «акула». </a:t>
            </a:r>
            <a:r>
              <a:rPr lang="ru-RU" sz="2400" dirty="0" smtClean="0"/>
              <a:t>Силовая стратегия цели, спорная ситуация решается выигрышем только для себя. Можно соотнести со стратегией «напористости, соперничества» по К. Томасу.</a:t>
            </a:r>
          </a:p>
          <a:p>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2"/>
            <a:ext cx="8229600" cy="5616624"/>
          </a:xfrm>
          <a:solidFill>
            <a:srgbClr val="FFFF99"/>
          </a:solidFill>
        </p:spPr>
        <p:txBody>
          <a:bodyPr>
            <a:normAutofit fontScale="92500" lnSpcReduction="10000"/>
          </a:bodyPr>
          <a:lstStyle/>
          <a:p>
            <a:pPr marL="3175" indent="539750" algn="just">
              <a:buNone/>
            </a:pPr>
            <a:endParaRPr lang="ru-RU" sz="2600" dirty="0" smtClean="0"/>
          </a:p>
          <a:p>
            <a:pPr marL="3175" indent="539750" algn="just">
              <a:buNone/>
            </a:pPr>
            <a:r>
              <a:rPr lang="ru-RU" sz="2600" b="1" dirty="0" smtClean="0"/>
              <a:t>3 столбик – тип «медвежонок». </a:t>
            </a:r>
            <a:r>
              <a:rPr lang="ru-RU" sz="2600" dirty="0" smtClean="0"/>
              <a:t>Характерно сглаживание углов, может жертвовать успехом ради сохранения хороших взаимоотношений. Можно соотнести со стратегией «приспособления» по К. Томасу.</a:t>
            </a:r>
          </a:p>
          <a:p>
            <a:pPr marL="3175" indent="539750" algn="just">
              <a:buNone/>
            </a:pPr>
            <a:r>
              <a:rPr lang="ru-RU" sz="2600" b="1" dirty="0" smtClean="0"/>
              <a:t>4 столбик – тип «лиса». </a:t>
            </a:r>
            <a:r>
              <a:rPr lang="ru-RU" sz="2600" dirty="0" smtClean="0"/>
              <a:t>Стратегия хитроумного компромисса, при хороших взаимоотношениях добивается осуществления своих целей. Можно соотнести со стратегией «компромисс» по К. Томасу.</a:t>
            </a:r>
          </a:p>
          <a:p>
            <a:pPr marL="3175" indent="539750" algn="just">
              <a:buNone/>
            </a:pPr>
            <a:r>
              <a:rPr lang="ru-RU" sz="2600" b="1" dirty="0" smtClean="0"/>
              <a:t>5 столбик – тип «сова». </a:t>
            </a:r>
            <a:r>
              <a:rPr lang="ru-RU" sz="2600" dirty="0" smtClean="0"/>
              <a:t>Ценит и цели, и взаимоотношения, открыто определяет позиции и пути выхода в совместной работе по достижению целей. Стремится найти решения, удовлетворяющие всех участников. Можно соотнести со стратегией «сотрудничества» по К. Томасу.</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Autofit/>
          </a:bodyPr>
          <a:lstStyle/>
          <a:p>
            <a:r>
              <a:rPr lang="ru-RU" sz="2800" b="1" dirty="0" smtClean="0"/>
              <a:t/>
            </a:r>
            <a:br>
              <a:rPr lang="ru-RU" sz="2800" b="1" dirty="0" smtClean="0"/>
            </a:br>
            <a:r>
              <a:rPr lang="ru-RU" sz="2800" b="1" dirty="0" smtClean="0"/>
              <a:t>Тест-опросник «Восприятие индивидом группы»</a:t>
            </a:r>
            <a:r>
              <a:rPr lang="ru-RU" sz="2800" dirty="0" smtClean="0"/>
              <a:t> </a:t>
            </a:r>
            <a:br>
              <a:rPr lang="ru-RU" sz="2800" dirty="0" smtClean="0"/>
            </a:br>
            <a:r>
              <a:rPr lang="ru-RU" sz="2800" b="1" dirty="0" smtClean="0"/>
              <a:t>(Е. В. Моисейко, И. К. Нелисова, 1982)</a:t>
            </a:r>
            <a:r>
              <a:rPr lang="ru-RU" sz="2800" dirty="0" smtClean="0"/>
              <a:t/>
            </a:r>
            <a:br>
              <a:rPr lang="ru-RU" sz="2800" dirty="0" smtClean="0"/>
            </a:br>
            <a:endParaRPr lang="ru-RU" sz="2800" dirty="0"/>
          </a:p>
        </p:txBody>
      </p:sp>
      <p:sp>
        <p:nvSpPr>
          <p:cNvPr id="3" name="Содержимое 2"/>
          <p:cNvSpPr>
            <a:spLocks noGrp="1"/>
          </p:cNvSpPr>
          <p:nvPr>
            <p:ph idx="1"/>
          </p:nvPr>
        </p:nvSpPr>
        <p:spPr>
          <a:xfrm>
            <a:off x="457200" y="1600200"/>
            <a:ext cx="8229600" cy="4853136"/>
          </a:xfrm>
          <a:solidFill>
            <a:srgbClr val="FFFF99"/>
          </a:solidFill>
        </p:spPr>
        <p:txBody>
          <a:bodyPr>
            <a:normAutofit/>
          </a:bodyPr>
          <a:lstStyle/>
          <a:p>
            <a:pPr marL="3175" indent="539750" algn="just">
              <a:buNone/>
            </a:pPr>
            <a:r>
              <a:rPr lang="ru-RU" sz="2400" dirty="0" smtClean="0"/>
              <a:t>Тест-опросник состоит из 14 пунктов - суждений, содержащих три альтернативных варианта. </a:t>
            </a:r>
          </a:p>
          <a:p>
            <a:pPr marL="3175" indent="539750" algn="just">
              <a:buNone/>
            </a:pPr>
            <a:r>
              <a:rPr lang="ru-RU" sz="2400" b="1" dirty="0" smtClean="0"/>
              <a:t>Инструкция.</a:t>
            </a:r>
            <a:endParaRPr lang="ru-RU" sz="2400" dirty="0" smtClean="0"/>
          </a:p>
          <a:p>
            <a:pPr marL="3175" indent="539750" algn="just">
              <a:buNone/>
            </a:pPr>
            <a:r>
              <a:rPr lang="ru-RU" sz="2400" dirty="0" smtClean="0"/>
              <a:t>На каждый пункт опросника возможны три варианта ответа, обозначенных соответственно буквами «а», «б», «в». Из предложенных вариантов ответа на каждый пункт выберите тот, который наиболее полно отражает Вашу точку зрения. В бланке ответов в графе с соответствующим номером вопроса поставьте под буквой, обозначающей выбранный Вами вариант ответа, крестик. На каждый вопрос может быть дан только один ответ. Помните, что «плохих» или «хороших» ответов в данном опроснике нет.</a:t>
            </a:r>
          </a:p>
          <a:p>
            <a:pPr marL="3175" indent="539750" algn="just">
              <a:buNone/>
            </a:pPr>
            <a:endParaRPr lang="ru-RU"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4122"/>
          </a:xfrm>
          <a:solidFill>
            <a:srgbClr val="FFFF99"/>
          </a:solidFill>
        </p:spPr>
        <p:txBody>
          <a:bodyPr>
            <a:normAutofit/>
          </a:bodyPr>
          <a:lstStyle/>
          <a:p>
            <a:r>
              <a:rPr lang="ru-RU" sz="2800" b="1" dirty="0" smtClean="0"/>
              <a:t>Упражнение на рефлексию</a:t>
            </a:r>
            <a:endParaRPr lang="ru-RU" sz="2800" b="1" dirty="0"/>
          </a:p>
        </p:txBody>
      </p:sp>
      <p:sp>
        <p:nvSpPr>
          <p:cNvPr id="3" name="Содержимое 2"/>
          <p:cNvSpPr>
            <a:spLocks noGrp="1"/>
          </p:cNvSpPr>
          <p:nvPr>
            <p:ph idx="1"/>
          </p:nvPr>
        </p:nvSpPr>
        <p:spPr>
          <a:solidFill>
            <a:srgbClr val="FFFF99"/>
          </a:solidFill>
        </p:spPr>
        <p:txBody>
          <a:bodyPr>
            <a:normAutofit/>
          </a:bodyPr>
          <a:lstStyle/>
          <a:p>
            <a:pPr marL="4763" indent="536575" algn="just">
              <a:buNone/>
            </a:pPr>
            <a:endParaRPr lang="ru-RU" sz="2400" dirty="0" smtClean="0"/>
          </a:p>
          <a:p>
            <a:pPr marL="4763" indent="536575" algn="just">
              <a:buNone/>
            </a:pPr>
            <a:r>
              <a:rPr lang="ru-RU" sz="2400" dirty="0" smtClean="0"/>
              <a:t>Сегодня я узнал, что…</a:t>
            </a:r>
          </a:p>
          <a:p>
            <a:pPr marL="4763" indent="536575" algn="just">
              <a:buNone/>
            </a:pPr>
            <a:r>
              <a:rPr lang="ru-RU" sz="2400" dirty="0" smtClean="0"/>
              <a:t>Сегодня я был удивлен тем, что…</a:t>
            </a:r>
          </a:p>
          <a:p>
            <a:pPr marL="4763" indent="536575" algn="just">
              <a:buNone/>
            </a:pPr>
            <a:r>
              <a:rPr lang="ru-RU" sz="2400" dirty="0" smtClean="0"/>
              <a:t>Сегодня мне понравилось…</a:t>
            </a:r>
          </a:p>
          <a:p>
            <a:pPr marL="4763" indent="536575" algn="just">
              <a:buNone/>
            </a:pPr>
            <a:r>
              <a:rPr lang="ru-RU" sz="2400" dirty="0" smtClean="0"/>
              <a:t>Сегодня я был разочарован…</a:t>
            </a:r>
          </a:p>
          <a:p>
            <a:pPr marL="4763" indent="536575" algn="just">
              <a:buNone/>
            </a:pPr>
            <a:r>
              <a:rPr lang="ru-RU" sz="2400" dirty="0" smtClean="0"/>
              <a:t>Сегодня самым важным для меня было…</a:t>
            </a:r>
          </a:p>
          <a:p>
            <a:pPr marL="4763" indent="536575" algn="just">
              <a:buNone/>
            </a:pPr>
            <a:endParaRPr lang="ru-RU" sz="2400" dirty="0" smtClean="0"/>
          </a:p>
          <a:p>
            <a:endParaRPr lang="ru-RU"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980728"/>
            <a:ext cx="8229600" cy="5102027"/>
          </a:xfrm>
          <a:solidFill>
            <a:srgbClr val="FFFF99"/>
          </a:solidFill>
        </p:spPr>
        <p:txBody>
          <a:bodyPr>
            <a:normAutofit/>
          </a:bodyPr>
          <a:lstStyle/>
          <a:p>
            <a:pPr algn="ctr">
              <a:buNone/>
            </a:pPr>
            <a:endParaRPr lang="ru-RU" sz="2400" b="1" dirty="0" smtClean="0"/>
          </a:p>
          <a:p>
            <a:pPr algn="ctr">
              <a:buNone/>
            </a:pPr>
            <a:endParaRPr lang="ru-RU" sz="2400" b="1" dirty="0" smtClean="0"/>
          </a:p>
          <a:p>
            <a:pPr algn="ctr">
              <a:buNone/>
            </a:pPr>
            <a:endParaRPr lang="ru-RU" sz="2400" b="1" dirty="0" smtClean="0"/>
          </a:p>
          <a:p>
            <a:pPr algn="ctr">
              <a:buNone/>
            </a:pPr>
            <a:endParaRPr lang="ru-RU" sz="2400" b="1" dirty="0" smtClean="0"/>
          </a:p>
          <a:p>
            <a:pPr algn="ctr">
              <a:buNone/>
            </a:pPr>
            <a:r>
              <a:rPr lang="ru-RU" sz="2400" b="1" dirty="0" smtClean="0"/>
              <a:t>Спасибо за внимание!!!</a:t>
            </a:r>
            <a:endParaRPr lang="ru-RU" sz="2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980728"/>
          <a:ext cx="8229606" cy="5256584"/>
        </p:xfrm>
        <a:graphic>
          <a:graphicData uri="http://schemas.openxmlformats.org/drawingml/2006/table">
            <a:tbl>
              <a:tblPr firstRow="1" bandRow="1">
                <a:tableStyleId>{5C22544A-7EE6-4342-B048-85BDC9FD1C3A}</a:tableStyleId>
              </a:tblPr>
              <a:tblGrid>
                <a:gridCol w="391886"/>
                <a:gridCol w="391886"/>
                <a:gridCol w="391886"/>
                <a:gridCol w="391886"/>
                <a:gridCol w="391886"/>
                <a:gridCol w="391886"/>
                <a:gridCol w="391886"/>
                <a:gridCol w="391886"/>
                <a:gridCol w="391886"/>
                <a:gridCol w="391886"/>
                <a:gridCol w="391886"/>
                <a:gridCol w="391886"/>
                <a:gridCol w="391886"/>
                <a:gridCol w="391886"/>
                <a:gridCol w="391886"/>
                <a:gridCol w="391886"/>
                <a:gridCol w="391886"/>
                <a:gridCol w="333058"/>
                <a:gridCol w="432048"/>
                <a:gridCol w="410552"/>
                <a:gridCol w="391886"/>
              </a:tblGrid>
              <a:tr h="1314146">
                <a:tc gridSpan="3">
                  <a:txBody>
                    <a:bodyPr/>
                    <a:lstStyle/>
                    <a:p>
                      <a:pPr algn="ctr"/>
                      <a:r>
                        <a:rPr lang="ru-RU" sz="2000" dirty="0" smtClean="0">
                          <a:solidFill>
                            <a:schemeClr val="tx1"/>
                          </a:solidFill>
                        </a:rPr>
                        <a:t>1</a:t>
                      </a:r>
                      <a:endParaRPr lang="ru-RU" sz="2000" dirty="0">
                        <a:solidFill>
                          <a:schemeClr val="tx1"/>
                        </a:solidFill>
                      </a:endParaRPr>
                    </a:p>
                  </a:txBody>
                  <a:tcPr>
                    <a:solidFill>
                      <a:srgbClr val="FFFF99"/>
                    </a:solidFill>
                  </a:tcPr>
                </a:tc>
                <a:tc hMerge="1">
                  <a:txBody>
                    <a:bodyPr/>
                    <a:lstStyle/>
                    <a:p>
                      <a:endParaRPr lang="ru-RU" dirty="0"/>
                    </a:p>
                  </a:txBody>
                  <a:tcPr/>
                </a:tc>
                <a:tc hMerge="1">
                  <a:txBody>
                    <a:bodyPr/>
                    <a:lstStyle/>
                    <a:p>
                      <a:endParaRPr lang="ru-RU" dirty="0"/>
                    </a:p>
                  </a:txBody>
                  <a:tcPr/>
                </a:tc>
                <a:tc gridSpan="3">
                  <a:txBody>
                    <a:bodyPr/>
                    <a:lstStyle/>
                    <a:p>
                      <a:pPr algn="ctr"/>
                      <a:r>
                        <a:rPr lang="ru-RU" sz="2000" dirty="0" smtClean="0">
                          <a:solidFill>
                            <a:schemeClr val="tx1"/>
                          </a:solidFill>
                        </a:rPr>
                        <a:t>2</a:t>
                      </a:r>
                      <a:endParaRPr lang="ru-RU" sz="2000" dirty="0">
                        <a:solidFill>
                          <a:schemeClr val="tx1"/>
                        </a:solidFill>
                      </a:endParaRPr>
                    </a:p>
                  </a:txBody>
                  <a:tcPr>
                    <a:solidFill>
                      <a:srgbClr val="FFFF99"/>
                    </a:solidFill>
                  </a:tcPr>
                </a:tc>
                <a:tc hMerge="1">
                  <a:txBody>
                    <a:bodyPr/>
                    <a:lstStyle/>
                    <a:p>
                      <a:endParaRPr lang="ru-RU" dirty="0"/>
                    </a:p>
                  </a:txBody>
                  <a:tcPr/>
                </a:tc>
                <a:tc hMerge="1">
                  <a:txBody>
                    <a:bodyPr/>
                    <a:lstStyle/>
                    <a:p>
                      <a:endParaRPr lang="ru-RU" dirty="0"/>
                    </a:p>
                  </a:txBody>
                  <a:tcPr/>
                </a:tc>
                <a:tc gridSpan="3">
                  <a:txBody>
                    <a:bodyPr/>
                    <a:lstStyle/>
                    <a:p>
                      <a:pPr algn="ctr"/>
                      <a:r>
                        <a:rPr lang="ru-RU" sz="2000" dirty="0" smtClean="0">
                          <a:solidFill>
                            <a:schemeClr val="tx1"/>
                          </a:solidFill>
                        </a:rPr>
                        <a:t>3</a:t>
                      </a:r>
                      <a:endParaRPr lang="ru-RU" sz="2000" dirty="0">
                        <a:solidFill>
                          <a:schemeClr val="tx1"/>
                        </a:solidFill>
                      </a:endParaRPr>
                    </a:p>
                  </a:txBody>
                  <a:tcPr>
                    <a:solidFill>
                      <a:srgbClr val="FFFF99"/>
                    </a:solidFill>
                  </a:tcPr>
                </a:tc>
                <a:tc hMerge="1">
                  <a:txBody>
                    <a:bodyPr/>
                    <a:lstStyle/>
                    <a:p>
                      <a:endParaRPr lang="ru-RU" dirty="0"/>
                    </a:p>
                  </a:txBody>
                  <a:tcPr/>
                </a:tc>
                <a:tc hMerge="1">
                  <a:txBody>
                    <a:bodyPr/>
                    <a:lstStyle/>
                    <a:p>
                      <a:endParaRPr lang="ru-RU" dirty="0"/>
                    </a:p>
                  </a:txBody>
                  <a:tcPr/>
                </a:tc>
                <a:tc gridSpan="3">
                  <a:txBody>
                    <a:bodyPr/>
                    <a:lstStyle/>
                    <a:p>
                      <a:pPr algn="ctr"/>
                      <a:r>
                        <a:rPr lang="ru-RU" sz="2000" dirty="0" smtClean="0">
                          <a:solidFill>
                            <a:schemeClr val="tx1"/>
                          </a:solidFill>
                        </a:rPr>
                        <a:t>4</a:t>
                      </a:r>
                      <a:endParaRPr lang="ru-RU" sz="2000" dirty="0">
                        <a:solidFill>
                          <a:schemeClr val="tx1"/>
                        </a:solidFill>
                      </a:endParaRPr>
                    </a:p>
                  </a:txBody>
                  <a:tcPr>
                    <a:solidFill>
                      <a:srgbClr val="FFFF99"/>
                    </a:solidFill>
                  </a:tcPr>
                </a:tc>
                <a:tc hMerge="1">
                  <a:txBody>
                    <a:bodyPr/>
                    <a:lstStyle/>
                    <a:p>
                      <a:endParaRPr lang="ru-RU" dirty="0"/>
                    </a:p>
                  </a:txBody>
                  <a:tcPr/>
                </a:tc>
                <a:tc hMerge="1">
                  <a:txBody>
                    <a:bodyPr/>
                    <a:lstStyle/>
                    <a:p>
                      <a:endParaRPr lang="ru-RU" dirty="0"/>
                    </a:p>
                  </a:txBody>
                  <a:tcPr/>
                </a:tc>
                <a:tc gridSpan="3">
                  <a:txBody>
                    <a:bodyPr/>
                    <a:lstStyle/>
                    <a:p>
                      <a:pPr algn="ctr"/>
                      <a:r>
                        <a:rPr lang="ru-RU" sz="2000" dirty="0" smtClean="0">
                          <a:solidFill>
                            <a:schemeClr val="tx1"/>
                          </a:solidFill>
                        </a:rPr>
                        <a:t>5</a:t>
                      </a:r>
                      <a:endParaRPr lang="ru-RU" sz="2000" dirty="0">
                        <a:solidFill>
                          <a:schemeClr val="tx1"/>
                        </a:solidFill>
                      </a:endParaRPr>
                    </a:p>
                  </a:txBody>
                  <a:tcPr>
                    <a:solidFill>
                      <a:srgbClr val="FFFF99"/>
                    </a:solidFill>
                  </a:tcPr>
                </a:tc>
                <a:tc hMerge="1">
                  <a:txBody>
                    <a:bodyPr/>
                    <a:lstStyle/>
                    <a:p>
                      <a:endParaRPr lang="ru-RU" dirty="0"/>
                    </a:p>
                  </a:txBody>
                  <a:tcPr/>
                </a:tc>
                <a:tc hMerge="1">
                  <a:txBody>
                    <a:bodyPr/>
                    <a:lstStyle/>
                    <a:p>
                      <a:endParaRPr lang="ru-RU" dirty="0"/>
                    </a:p>
                  </a:txBody>
                  <a:tcPr/>
                </a:tc>
                <a:tc gridSpan="3">
                  <a:txBody>
                    <a:bodyPr/>
                    <a:lstStyle/>
                    <a:p>
                      <a:pPr algn="ctr"/>
                      <a:r>
                        <a:rPr lang="ru-RU" sz="2000" dirty="0" smtClean="0">
                          <a:solidFill>
                            <a:schemeClr val="tx1"/>
                          </a:solidFill>
                        </a:rPr>
                        <a:t>6</a:t>
                      </a:r>
                      <a:endParaRPr lang="ru-RU" sz="2000" dirty="0">
                        <a:solidFill>
                          <a:schemeClr val="tx1"/>
                        </a:solidFill>
                      </a:endParaRPr>
                    </a:p>
                  </a:txBody>
                  <a:tcPr>
                    <a:solidFill>
                      <a:srgbClr val="FFFF99"/>
                    </a:solidFill>
                  </a:tcPr>
                </a:tc>
                <a:tc hMerge="1">
                  <a:txBody>
                    <a:bodyPr/>
                    <a:lstStyle/>
                    <a:p>
                      <a:endParaRPr lang="ru-RU" dirty="0"/>
                    </a:p>
                  </a:txBody>
                  <a:tcPr/>
                </a:tc>
                <a:tc hMerge="1">
                  <a:txBody>
                    <a:bodyPr/>
                    <a:lstStyle/>
                    <a:p>
                      <a:endParaRPr lang="ru-RU" dirty="0"/>
                    </a:p>
                  </a:txBody>
                  <a:tcPr/>
                </a:tc>
                <a:tc gridSpan="3">
                  <a:txBody>
                    <a:bodyPr/>
                    <a:lstStyle/>
                    <a:p>
                      <a:pPr algn="ctr"/>
                      <a:r>
                        <a:rPr lang="ru-RU" sz="2000" dirty="0" smtClean="0">
                          <a:solidFill>
                            <a:schemeClr val="tx1"/>
                          </a:solidFill>
                        </a:rPr>
                        <a:t>7</a:t>
                      </a:r>
                      <a:endParaRPr lang="ru-RU" sz="2000" dirty="0">
                        <a:solidFill>
                          <a:schemeClr val="tx1"/>
                        </a:solidFill>
                      </a:endParaRPr>
                    </a:p>
                  </a:txBody>
                  <a:tcPr>
                    <a:solidFill>
                      <a:srgbClr val="FFFF99"/>
                    </a:solidFill>
                  </a:tcPr>
                </a:tc>
                <a:tc hMerge="1">
                  <a:txBody>
                    <a:bodyPr/>
                    <a:lstStyle/>
                    <a:p>
                      <a:endParaRPr lang="ru-RU" dirty="0"/>
                    </a:p>
                  </a:txBody>
                  <a:tcPr/>
                </a:tc>
                <a:tc hMerge="1">
                  <a:txBody>
                    <a:bodyPr/>
                    <a:lstStyle/>
                    <a:p>
                      <a:endParaRPr lang="ru-RU" dirty="0"/>
                    </a:p>
                  </a:txBody>
                  <a:tcPr/>
                </a:tc>
              </a:tr>
              <a:tr h="1314146">
                <a:tc>
                  <a:txBody>
                    <a:bodyPr/>
                    <a:lstStyle/>
                    <a:p>
                      <a:pPr algn="ctr"/>
                      <a:r>
                        <a:rPr lang="ru-RU" sz="2000" dirty="0" smtClean="0"/>
                        <a:t>а</a:t>
                      </a:r>
                      <a:endParaRPr lang="ru-RU" sz="2000" dirty="0"/>
                    </a:p>
                  </a:txBody>
                  <a:tcPr>
                    <a:solidFill>
                      <a:srgbClr val="FFFF99"/>
                    </a:solidFill>
                  </a:tcPr>
                </a:tc>
                <a:tc>
                  <a:txBody>
                    <a:bodyPr/>
                    <a:lstStyle/>
                    <a:p>
                      <a:pPr algn="ctr"/>
                      <a:r>
                        <a:rPr lang="ru-RU" sz="2000" dirty="0" smtClean="0"/>
                        <a:t>б</a:t>
                      </a:r>
                      <a:endParaRPr lang="ru-RU" sz="2000" dirty="0"/>
                    </a:p>
                  </a:txBody>
                  <a:tcPr>
                    <a:solidFill>
                      <a:srgbClr val="FFFF99"/>
                    </a:solidFill>
                  </a:tcPr>
                </a:tc>
                <a:tc>
                  <a:txBody>
                    <a:bodyPr/>
                    <a:lstStyle/>
                    <a:p>
                      <a:pPr algn="ctr"/>
                      <a:r>
                        <a:rPr lang="ru-RU" sz="2000" dirty="0" smtClean="0"/>
                        <a:t>в</a:t>
                      </a:r>
                      <a:endParaRPr lang="ru-RU" sz="2000" dirty="0"/>
                    </a:p>
                  </a:txBody>
                  <a:tcPr>
                    <a:solidFill>
                      <a:srgbClr val="FFFF99"/>
                    </a:solidFill>
                  </a:tcPr>
                </a:tc>
                <a:tc>
                  <a:txBody>
                    <a:bodyPr/>
                    <a:lstStyle/>
                    <a:p>
                      <a:pPr algn="ctr"/>
                      <a:r>
                        <a:rPr lang="ru-RU" sz="2000" dirty="0" smtClean="0"/>
                        <a:t>а</a:t>
                      </a:r>
                      <a:endParaRPr lang="ru-RU" sz="2000" dirty="0"/>
                    </a:p>
                  </a:txBody>
                  <a:tcPr>
                    <a:solidFill>
                      <a:srgbClr val="FFFF99"/>
                    </a:solidFill>
                  </a:tcPr>
                </a:tc>
                <a:tc>
                  <a:txBody>
                    <a:bodyPr/>
                    <a:lstStyle/>
                    <a:p>
                      <a:pPr algn="ctr"/>
                      <a:r>
                        <a:rPr lang="ru-RU" sz="2000" dirty="0" smtClean="0"/>
                        <a:t>б</a:t>
                      </a:r>
                      <a:endParaRPr lang="ru-RU" sz="2000" dirty="0"/>
                    </a:p>
                  </a:txBody>
                  <a:tcPr>
                    <a:solidFill>
                      <a:srgbClr val="FFFF99"/>
                    </a:solidFill>
                  </a:tcPr>
                </a:tc>
                <a:tc>
                  <a:txBody>
                    <a:bodyPr/>
                    <a:lstStyle/>
                    <a:p>
                      <a:pPr algn="ctr"/>
                      <a:r>
                        <a:rPr lang="ru-RU" sz="2000" dirty="0" smtClean="0"/>
                        <a:t>в</a:t>
                      </a:r>
                      <a:endParaRPr lang="ru-RU" sz="2000" dirty="0"/>
                    </a:p>
                  </a:txBody>
                  <a:tcPr>
                    <a:solidFill>
                      <a:srgbClr val="FFFF99"/>
                    </a:solidFill>
                  </a:tcPr>
                </a:tc>
                <a:tc>
                  <a:txBody>
                    <a:bodyPr/>
                    <a:lstStyle/>
                    <a:p>
                      <a:pPr algn="ctr"/>
                      <a:r>
                        <a:rPr lang="ru-RU" sz="2000" dirty="0" smtClean="0"/>
                        <a:t>а</a:t>
                      </a:r>
                      <a:endParaRPr lang="ru-RU" sz="2000" dirty="0"/>
                    </a:p>
                  </a:txBody>
                  <a:tcPr>
                    <a:solidFill>
                      <a:srgbClr val="FFFF99"/>
                    </a:solidFill>
                  </a:tcPr>
                </a:tc>
                <a:tc>
                  <a:txBody>
                    <a:bodyPr/>
                    <a:lstStyle/>
                    <a:p>
                      <a:pPr algn="ctr"/>
                      <a:r>
                        <a:rPr lang="ru-RU" sz="2000" dirty="0" smtClean="0"/>
                        <a:t>б</a:t>
                      </a:r>
                      <a:endParaRPr lang="ru-RU" sz="2000" dirty="0"/>
                    </a:p>
                  </a:txBody>
                  <a:tcPr>
                    <a:solidFill>
                      <a:srgbClr val="FFFF99"/>
                    </a:solidFill>
                  </a:tcPr>
                </a:tc>
                <a:tc>
                  <a:txBody>
                    <a:bodyPr/>
                    <a:lstStyle/>
                    <a:p>
                      <a:pPr algn="ctr"/>
                      <a:r>
                        <a:rPr lang="ru-RU" sz="2000" dirty="0" smtClean="0"/>
                        <a:t>в</a:t>
                      </a:r>
                      <a:endParaRPr lang="ru-RU" sz="2000" dirty="0"/>
                    </a:p>
                  </a:txBody>
                  <a:tcPr>
                    <a:solidFill>
                      <a:srgbClr val="FFFF99"/>
                    </a:solidFill>
                  </a:tcPr>
                </a:tc>
                <a:tc>
                  <a:txBody>
                    <a:bodyPr/>
                    <a:lstStyle/>
                    <a:p>
                      <a:pPr algn="ctr"/>
                      <a:r>
                        <a:rPr lang="ru-RU" sz="2000" dirty="0" smtClean="0"/>
                        <a:t>а</a:t>
                      </a:r>
                      <a:endParaRPr lang="ru-RU" sz="2000" dirty="0"/>
                    </a:p>
                  </a:txBody>
                  <a:tcPr>
                    <a:solidFill>
                      <a:srgbClr val="FFFF99"/>
                    </a:solidFill>
                  </a:tcPr>
                </a:tc>
                <a:tc>
                  <a:txBody>
                    <a:bodyPr/>
                    <a:lstStyle/>
                    <a:p>
                      <a:pPr algn="ctr"/>
                      <a:r>
                        <a:rPr lang="ru-RU" sz="2000" dirty="0" smtClean="0"/>
                        <a:t>б</a:t>
                      </a:r>
                      <a:endParaRPr lang="ru-RU" sz="2000" dirty="0"/>
                    </a:p>
                  </a:txBody>
                  <a:tcPr>
                    <a:solidFill>
                      <a:srgbClr val="FFFF99"/>
                    </a:solidFill>
                  </a:tcPr>
                </a:tc>
                <a:tc>
                  <a:txBody>
                    <a:bodyPr/>
                    <a:lstStyle/>
                    <a:p>
                      <a:pPr algn="ctr"/>
                      <a:r>
                        <a:rPr lang="ru-RU" sz="2000" dirty="0" smtClean="0"/>
                        <a:t>в</a:t>
                      </a:r>
                      <a:endParaRPr lang="ru-RU" sz="2000" dirty="0"/>
                    </a:p>
                  </a:txBody>
                  <a:tcPr>
                    <a:solidFill>
                      <a:srgbClr val="FFFF99"/>
                    </a:solidFill>
                  </a:tcPr>
                </a:tc>
                <a:tc>
                  <a:txBody>
                    <a:bodyPr/>
                    <a:lstStyle/>
                    <a:p>
                      <a:pPr algn="ctr"/>
                      <a:r>
                        <a:rPr lang="ru-RU" sz="2000" dirty="0" smtClean="0"/>
                        <a:t>а</a:t>
                      </a:r>
                      <a:endParaRPr lang="ru-RU" sz="2000" dirty="0"/>
                    </a:p>
                  </a:txBody>
                  <a:tcPr>
                    <a:solidFill>
                      <a:srgbClr val="FFFF99"/>
                    </a:solidFill>
                  </a:tcPr>
                </a:tc>
                <a:tc>
                  <a:txBody>
                    <a:bodyPr/>
                    <a:lstStyle/>
                    <a:p>
                      <a:pPr algn="ctr"/>
                      <a:r>
                        <a:rPr lang="ru-RU" sz="2000" dirty="0" smtClean="0"/>
                        <a:t>б</a:t>
                      </a:r>
                      <a:endParaRPr lang="ru-RU" sz="2000" dirty="0"/>
                    </a:p>
                  </a:txBody>
                  <a:tcPr>
                    <a:solidFill>
                      <a:srgbClr val="FFFF99"/>
                    </a:solidFill>
                  </a:tcPr>
                </a:tc>
                <a:tc>
                  <a:txBody>
                    <a:bodyPr/>
                    <a:lstStyle/>
                    <a:p>
                      <a:pPr algn="ctr"/>
                      <a:r>
                        <a:rPr lang="ru-RU" sz="2000" dirty="0" smtClean="0"/>
                        <a:t>в</a:t>
                      </a:r>
                      <a:endParaRPr lang="ru-RU" sz="2000" dirty="0"/>
                    </a:p>
                  </a:txBody>
                  <a:tcPr>
                    <a:solidFill>
                      <a:srgbClr val="FFFF99"/>
                    </a:solidFill>
                  </a:tcPr>
                </a:tc>
                <a:tc>
                  <a:txBody>
                    <a:bodyPr/>
                    <a:lstStyle/>
                    <a:p>
                      <a:pPr algn="ctr"/>
                      <a:r>
                        <a:rPr lang="ru-RU" sz="2000" dirty="0" smtClean="0"/>
                        <a:t>а</a:t>
                      </a:r>
                      <a:endParaRPr lang="ru-RU" sz="2000" dirty="0"/>
                    </a:p>
                  </a:txBody>
                  <a:tcPr>
                    <a:solidFill>
                      <a:srgbClr val="FFFF99"/>
                    </a:solidFill>
                  </a:tcPr>
                </a:tc>
                <a:tc>
                  <a:txBody>
                    <a:bodyPr/>
                    <a:lstStyle/>
                    <a:p>
                      <a:pPr algn="ctr"/>
                      <a:r>
                        <a:rPr lang="ru-RU" sz="2000" dirty="0" smtClean="0"/>
                        <a:t>б</a:t>
                      </a:r>
                      <a:endParaRPr lang="ru-RU" sz="2000" dirty="0"/>
                    </a:p>
                  </a:txBody>
                  <a:tcPr>
                    <a:solidFill>
                      <a:srgbClr val="FFFF99"/>
                    </a:solidFill>
                  </a:tcPr>
                </a:tc>
                <a:tc>
                  <a:txBody>
                    <a:bodyPr/>
                    <a:lstStyle/>
                    <a:p>
                      <a:pPr algn="ctr"/>
                      <a:r>
                        <a:rPr lang="ru-RU" sz="2000" dirty="0" smtClean="0"/>
                        <a:t>в</a:t>
                      </a:r>
                      <a:endParaRPr lang="ru-RU" sz="2000" dirty="0"/>
                    </a:p>
                  </a:txBody>
                  <a:tcPr>
                    <a:solidFill>
                      <a:srgbClr val="FFFF99"/>
                    </a:solidFill>
                  </a:tcPr>
                </a:tc>
                <a:tc>
                  <a:txBody>
                    <a:bodyPr/>
                    <a:lstStyle/>
                    <a:p>
                      <a:pPr algn="ctr"/>
                      <a:r>
                        <a:rPr lang="ru-RU" sz="2000" dirty="0" smtClean="0"/>
                        <a:t>а</a:t>
                      </a:r>
                      <a:endParaRPr lang="ru-RU" sz="2000" dirty="0"/>
                    </a:p>
                  </a:txBody>
                  <a:tcPr>
                    <a:solidFill>
                      <a:srgbClr val="FFFF99"/>
                    </a:solidFill>
                  </a:tcPr>
                </a:tc>
                <a:tc>
                  <a:txBody>
                    <a:bodyPr/>
                    <a:lstStyle/>
                    <a:p>
                      <a:pPr algn="ctr"/>
                      <a:r>
                        <a:rPr lang="ru-RU" sz="2000" dirty="0" smtClean="0"/>
                        <a:t>б</a:t>
                      </a:r>
                      <a:endParaRPr lang="ru-RU" sz="2000" dirty="0"/>
                    </a:p>
                  </a:txBody>
                  <a:tcPr>
                    <a:solidFill>
                      <a:srgbClr val="FFFF99"/>
                    </a:solidFill>
                  </a:tcPr>
                </a:tc>
                <a:tc>
                  <a:txBody>
                    <a:bodyPr/>
                    <a:lstStyle/>
                    <a:p>
                      <a:pPr algn="ctr"/>
                      <a:r>
                        <a:rPr lang="ru-RU" sz="2000" dirty="0" smtClean="0"/>
                        <a:t>в</a:t>
                      </a:r>
                      <a:endParaRPr lang="ru-RU" sz="2000" dirty="0"/>
                    </a:p>
                  </a:txBody>
                  <a:tcPr>
                    <a:solidFill>
                      <a:srgbClr val="FFFF99"/>
                    </a:solidFill>
                  </a:tcPr>
                </a:tc>
              </a:tr>
              <a:tr h="1314146">
                <a:tc gridSpan="3">
                  <a:txBody>
                    <a:bodyPr/>
                    <a:lstStyle/>
                    <a:p>
                      <a:pPr algn="ctr"/>
                      <a:r>
                        <a:rPr lang="ru-RU" sz="2000" b="1" dirty="0" smtClean="0">
                          <a:solidFill>
                            <a:schemeClr val="tx1"/>
                          </a:solidFill>
                        </a:rPr>
                        <a:t>8</a:t>
                      </a:r>
                      <a:endParaRPr lang="ru-RU" sz="2000" b="1" dirty="0">
                        <a:solidFill>
                          <a:schemeClr val="tx1"/>
                        </a:solidFill>
                      </a:endParaRPr>
                    </a:p>
                  </a:txBody>
                  <a:tcPr>
                    <a:solidFill>
                      <a:srgbClr val="FFFF99"/>
                    </a:solidFill>
                  </a:tcPr>
                </a:tc>
                <a:tc hMerge="1">
                  <a:txBody>
                    <a:bodyPr/>
                    <a:lstStyle/>
                    <a:p>
                      <a:endParaRPr lang="ru-RU" dirty="0"/>
                    </a:p>
                  </a:txBody>
                  <a:tcPr/>
                </a:tc>
                <a:tc hMerge="1">
                  <a:txBody>
                    <a:bodyPr/>
                    <a:lstStyle/>
                    <a:p>
                      <a:endParaRPr lang="ru-RU" dirty="0"/>
                    </a:p>
                  </a:txBody>
                  <a:tcPr/>
                </a:tc>
                <a:tc gridSpan="3">
                  <a:txBody>
                    <a:bodyPr/>
                    <a:lstStyle/>
                    <a:p>
                      <a:pPr algn="ctr"/>
                      <a:r>
                        <a:rPr lang="ru-RU" sz="2000" b="1" dirty="0" smtClean="0">
                          <a:solidFill>
                            <a:schemeClr val="tx1"/>
                          </a:solidFill>
                        </a:rPr>
                        <a:t>9</a:t>
                      </a:r>
                      <a:endParaRPr lang="ru-RU" sz="2000" b="1" dirty="0">
                        <a:solidFill>
                          <a:schemeClr val="tx1"/>
                        </a:solidFill>
                      </a:endParaRPr>
                    </a:p>
                  </a:txBody>
                  <a:tcPr>
                    <a:solidFill>
                      <a:srgbClr val="FFFF99"/>
                    </a:solidFill>
                  </a:tcPr>
                </a:tc>
                <a:tc hMerge="1">
                  <a:txBody>
                    <a:bodyPr/>
                    <a:lstStyle/>
                    <a:p>
                      <a:endParaRPr lang="ru-RU" dirty="0"/>
                    </a:p>
                  </a:txBody>
                  <a:tcPr/>
                </a:tc>
                <a:tc hMerge="1">
                  <a:txBody>
                    <a:bodyPr/>
                    <a:lstStyle/>
                    <a:p>
                      <a:endParaRPr lang="ru-RU" dirty="0"/>
                    </a:p>
                  </a:txBody>
                  <a:tcPr/>
                </a:tc>
                <a:tc gridSpan="3">
                  <a:txBody>
                    <a:bodyPr/>
                    <a:lstStyle/>
                    <a:p>
                      <a:pPr algn="ctr"/>
                      <a:r>
                        <a:rPr lang="ru-RU" sz="2000" b="1" dirty="0" smtClean="0">
                          <a:solidFill>
                            <a:schemeClr val="tx1"/>
                          </a:solidFill>
                        </a:rPr>
                        <a:t>10</a:t>
                      </a:r>
                      <a:endParaRPr lang="ru-RU" sz="2000" b="1" dirty="0">
                        <a:solidFill>
                          <a:schemeClr val="tx1"/>
                        </a:solidFill>
                      </a:endParaRPr>
                    </a:p>
                  </a:txBody>
                  <a:tcPr>
                    <a:solidFill>
                      <a:srgbClr val="FFFF99"/>
                    </a:solidFill>
                  </a:tcPr>
                </a:tc>
                <a:tc hMerge="1">
                  <a:txBody>
                    <a:bodyPr/>
                    <a:lstStyle/>
                    <a:p>
                      <a:endParaRPr lang="ru-RU" dirty="0"/>
                    </a:p>
                  </a:txBody>
                  <a:tcPr/>
                </a:tc>
                <a:tc hMerge="1">
                  <a:txBody>
                    <a:bodyPr/>
                    <a:lstStyle/>
                    <a:p>
                      <a:endParaRPr lang="ru-RU" dirty="0"/>
                    </a:p>
                  </a:txBody>
                  <a:tcPr/>
                </a:tc>
                <a:tc gridSpan="3">
                  <a:txBody>
                    <a:bodyPr/>
                    <a:lstStyle/>
                    <a:p>
                      <a:pPr algn="ctr"/>
                      <a:r>
                        <a:rPr lang="ru-RU" sz="2000" b="1" dirty="0" smtClean="0">
                          <a:solidFill>
                            <a:schemeClr val="tx1"/>
                          </a:solidFill>
                        </a:rPr>
                        <a:t>11</a:t>
                      </a:r>
                      <a:endParaRPr lang="ru-RU" sz="2000" b="1" dirty="0">
                        <a:solidFill>
                          <a:schemeClr val="tx1"/>
                        </a:solidFill>
                      </a:endParaRPr>
                    </a:p>
                  </a:txBody>
                  <a:tcPr>
                    <a:solidFill>
                      <a:srgbClr val="FFFF99"/>
                    </a:solidFill>
                  </a:tcPr>
                </a:tc>
                <a:tc hMerge="1">
                  <a:txBody>
                    <a:bodyPr/>
                    <a:lstStyle/>
                    <a:p>
                      <a:endParaRPr lang="ru-RU" dirty="0"/>
                    </a:p>
                  </a:txBody>
                  <a:tcPr/>
                </a:tc>
                <a:tc hMerge="1">
                  <a:txBody>
                    <a:bodyPr/>
                    <a:lstStyle/>
                    <a:p>
                      <a:endParaRPr lang="ru-RU" dirty="0"/>
                    </a:p>
                  </a:txBody>
                  <a:tcPr/>
                </a:tc>
                <a:tc gridSpan="3">
                  <a:txBody>
                    <a:bodyPr/>
                    <a:lstStyle/>
                    <a:p>
                      <a:pPr algn="ctr"/>
                      <a:r>
                        <a:rPr lang="ru-RU" sz="2000" b="1" dirty="0" smtClean="0">
                          <a:solidFill>
                            <a:schemeClr val="tx1"/>
                          </a:solidFill>
                        </a:rPr>
                        <a:t>12</a:t>
                      </a:r>
                      <a:endParaRPr lang="ru-RU" sz="2000" b="1" dirty="0">
                        <a:solidFill>
                          <a:schemeClr val="tx1"/>
                        </a:solidFill>
                      </a:endParaRPr>
                    </a:p>
                  </a:txBody>
                  <a:tcPr>
                    <a:solidFill>
                      <a:srgbClr val="FFFF99"/>
                    </a:solidFill>
                  </a:tcPr>
                </a:tc>
                <a:tc hMerge="1">
                  <a:txBody>
                    <a:bodyPr/>
                    <a:lstStyle/>
                    <a:p>
                      <a:endParaRPr lang="ru-RU" dirty="0"/>
                    </a:p>
                  </a:txBody>
                  <a:tcPr/>
                </a:tc>
                <a:tc hMerge="1">
                  <a:txBody>
                    <a:bodyPr/>
                    <a:lstStyle/>
                    <a:p>
                      <a:endParaRPr lang="ru-RU" dirty="0"/>
                    </a:p>
                  </a:txBody>
                  <a:tcPr/>
                </a:tc>
                <a:tc gridSpan="3">
                  <a:txBody>
                    <a:bodyPr/>
                    <a:lstStyle/>
                    <a:p>
                      <a:pPr algn="ctr"/>
                      <a:r>
                        <a:rPr lang="ru-RU" sz="2000" b="1" dirty="0" smtClean="0">
                          <a:solidFill>
                            <a:schemeClr val="tx1"/>
                          </a:solidFill>
                        </a:rPr>
                        <a:t>13</a:t>
                      </a:r>
                      <a:endParaRPr lang="ru-RU" sz="2000" b="1" dirty="0">
                        <a:solidFill>
                          <a:schemeClr val="tx1"/>
                        </a:solidFill>
                      </a:endParaRPr>
                    </a:p>
                  </a:txBody>
                  <a:tcPr>
                    <a:solidFill>
                      <a:srgbClr val="FFFF99"/>
                    </a:solidFill>
                  </a:tcPr>
                </a:tc>
                <a:tc hMerge="1">
                  <a:txBody>
                    <a:bodyPr/>
                    <a:lstStyle/>
                    <a:p>
                      <a:endParaRPr lang="ru-RU" dirty="0"/>
                    </a:p>
                  </a:txBody>
                  <a:tcPr/>
                </a:tc>
                <a:tc hMerge="1">
                  <a:txBody>
                    <a:bodyPr/>
                    <a:lstStyle/>
                    <a:p>
                      <a:endParaRPr lang="ru-RU" dirty="0"/>
                    </a:p>
                  </a:txBody>
                  <a:tcPr/>
                </a:tc>
                <a:tc gridSpan="3">
                  <a:txBody>
                    <a:bodyPr/>
                    <a:lstStyle/>
                    <a:p>
                      <a:pPr algn="ctr"/>
                      <a:r>
                        <a:rPr lang="ru-RU" sz="2000" b="1" dirty="0" smtClean="0">
                          <a:solidFill>
                            <a:schemeClr val="tx1"/>
                          </a:solidFill>
                        </a:rPr>
                        <a:t>14</a:t>
                      </a:r>
                      <a:endParaRPr lang="ru-RU" sz="2000" b="1" dirty="0">
                        <a:solidFill>
                          <a:schemeClr val="tx1"/>
                        </a:solidFill>
                      </a:endParaRPr>
                    </a:p>
                  </a:txBody>
                  <a:tcPr>
                    <a:solidFill>
                      <a:srgbClr val="FFFF99"/>
                    </a:solidFill>
                  </a:tcPr>
                </a:tc>
                <a:tc hMerge="1">
                  <a:txBody>
                    <a:bodyPr/>
                    <a:lstStyle/>
                    <a:p>
                      <a:endParaRPr lang="ru-RU" dirty="0"/>
                    </a:p>
                  </a:txBody>
                  <a:tcPr/>
                </a:tc>
                <a:tc hMerge="1">
                  <a:txBody>
                    <a:bodyPr/>
                    <a:lstStyle/>
                    <a:p>
                      <a:endParaRPr lang="ru-RU" dirty="0"/>
                    </a:p>
                  </a:txBody>
                  <a:tcPr/>
                </a:tc>
              </a:tr>
              <a:tr h="1314146">
                <a:tc>
                  <a:txBody>
                    <a:bodyPr/>
                    <a:lstStyle/>
                    <a:p>
                      <a:pPr algn="ctr"/>
                      <a:r>
                        <a:rPr lang="ru-RU" sz="2000" dirty="0" smtClean="0">
                          <a:solidFill>
                            <a:schemeClr val="tx1"/>
                          </a:solidFill>
                        </a:rPr>
                        <a:t>а</a:t>
                      </a:r>
                      <a:endParaRPr lang="ru-RU" sz="2000" dirty="0">
                        <a:solidFill>
                          <a:schemeClr val="tx1"/>
                        </a:solidFill>
                      </a:endParaRPr>
                    </a:p>
                  </a:txBody>
                  <a:tcPr>
                    <a:solidFill>
                      <a:srgbClr val="FFFF99"/>
                    </a:solidFill>
                  </a:tcPr>
                </a:tc>
                <a:tc>
                  <a:txBody>
                    <a:bodyPr/>
                    <a:lstStyle/>
                    <a:p>
                      <a:pPr algn="ctr"/>
                      <a:r>
                        <a:rPr lang="ru-RU" sz="2000" dirty="0" smtClean="0">
                          <a:solidFill>
                            <a:schemeClr val="tx1"/>
                          </a:solidFill>
                        </a:rPr>
                        <a:t>б</a:t>
                      </a:r>
                      <a:endParaRPr lang="ru-RU" sz="2000" dirty="0">
                        <a:solidFill>
                          <a:schemeClr val="tx1"/>
                        </a:solidFill>
                      </a:endParaRPr>
                    </a:p>
                  </a:txBody>
                  <a:tcPr>
                    <a:solidFill>
                      <a:srgbClr val="FFFF99"/>
                    </a:solidFill>
                  </a:tcPr>
                </a:tc>
                <a:tc>
                  <a:txBody>
                    <a:bodyPr/>
                    <a:lstStyle/>
                    <a:p>
                      <a:pPr algn="ctr"/>
                      <a:r>
                        <a:rPr lang="ru-RU" sz="2000" dirty="0" smtClean="0">
                          <a:solidFill>
                            <a:schemeClr val="tx1"/>
                          </a:solidFill>
                        </a:rPr>
                        <a:t>в</a:t>
                      </a:r>
                      <a:endParaRPr lang="ru-RU" sz="2000" dirty="0">
                        <a:solidFill>
                          <a:schemeClr val="tx1"/>
                        </a:solidFill>
                      </a:endParaRPr>
                    </a:p>
                  </a:txBody>
                  <a:tcPr>
                    <a:solidFill>
                      <a:srgbClr val="FFFF99"/>
                    </a:solidFill>
                  </a:tcPr>
                </a:tc>
                <a:tc>
                  <a:txBody>
                    <a:bodyPr/>
                    <a:lstStyle/>
                    <a:p>
                      <a:pPr algn="ctr"/>
                      <a:r>
                        <a:rPr lang="ru-RU" sz="2000" dirty="0" smtClean="0">
                          <a:solidFill>
                            <a:schemeClr val="tx1"/>
                          </a:solidFill>
                        </a:rPr>
                        <a:t>а</a:t>
                      </a:r>
                      <a:endParaRPr lang="ru-RU" sz="2000" dirty="0">
                        <a:solidFill>
                          <a:schemeClr val="tx1"/>
                        </a:solidFill>
                      </a:endParaRPr>
                    </a:p>
                  </a:txBody>
                  <a:tcPr>
                    <a:solidFill>
                      <a:srgbClr val="FFFF99"/>
                    </a:solidFill>
                  </a:tcPr>
                </a:tc>
                <a:tc>
                  <a:txBody>
                    <a:bodyPr/>
                    <a:lstStyle/>
                    <a:p>
                      <a:pPr algn="ctr"/>
                      <a:r>
                        <a:rPr lang="ru-RU" sz="2000" dirty="0" smtClean="0">
                          <a:solidFill>
                            <a:schemeClr val="tx1"/>
                          </a:solidFill>
                        </a:rPr>
                        <a:t>б</a:t>
                      </a:r>
                      <a:endParaRPr lang="ru-RU" sz="2000" dirty="0">
                        <a:solidFill>
                          <a:schemeClr val="tx1"/>
                        </a:solidFill>
                      </a:endParaRPr>
                    </a:p>
                  </a:txBody>
                  <a:tcPr>
                    <a:solidFill>
                      <a:srgbClr val="FFFF99"/>
                    </a:solidFill>
                  </a:tcPr>
                </a:tc>
                <a:tc>
                  <a:txBody>
                    <a:bodyPr/>
                    <a:lstStyle/>
                    <a:p>
                      <a:pPr algn="ctr"/>
                      <a:r>
                        <a:rPr lang="ru-RU" sz="2000" dirty="0" smtClean="0">
                          <a:solidFill>
                            <a:schemeClr val="tx1"/>
                          </a:solidFill>
                        </a:rPr>
                        <a:t>в</a:t>
                      </a:r>
                      <a:endParaRPr lang="ru-RU" sz="2000" dirty="0">
                        <a:solidFill>
                          <a:schemeClr val="tx1"/>
                        </a:solidFill>
                      </a:endParaRPr>
                    </a:p>
                  </a:txBody>
                  <a:tcPr>
                    <a:solidFill>
                      <a:srgbClr val="FFFF99"/>
                    </a:solidFill>
                  </a:tcPr>
                </a:tc>
                <a:tc>
                  <a:txBody>
                    <a:bodyPr/>
                    <a:lstStyle/>
                    <a:p>
                      <a:pPr algn="ctr"/>
                      <a:r>
                        <a:rPr lang="ru-RU" sz="2000" dirty="0" smtClean="0">
                          <a:solidFill>
                            <a:schemeClr val="tx1"/>
                          </a:solidFill>
                        </a:rPr>
                        <a:t>а</a:t>
                      </a:r>
                      <a:endParaRPr lang="ru-RU" sz="2000" dirty="0">
                        <a:solidFill>
                          <a:schemeClr val="tx1"/>
                        </a:solidFill>
                      </a:endParaRPr>
                    </a:p>
                  </a:txBody>
                  <a:tcPr>
                    <a:solidFill>
                      <a:srgbClr val="FFFF99"/>
                    </a:solidFill>
                  </a:tcPr>
                </a:tc>
                <a:tc>
                  <a:txBody>
                    <a:bodyPr/>
                    <a:lstStyle/>
                    <a:p>
                      <a:pPr algn="ctr"/>
                      <a:r>
                        <a:rPr lang="ru-RU" sz="2000" dirty="0" smtClean="0">
                          <a:solidFill>
                            <a:schemeClr val="tx1"/>
                          </a:solidFill>
                        </a:rPr>
                        <a:t>б</a:t>
                      </a:r>
                      <a:endParaRPr lang="ru-RU" sz="2000" dirty="0">
                        <a:solidFill>
                          <a:schemeClr val="tx1"/>
                        </a:solidFill>
                      </a:endParaRPr>
                    </a:p>
                  </a:txBody>
                  <a:tcPr>
                    <a:solidFill>
                      <a:srgbClr val="FFFF99"/>
                    </a:solidFill>
                  </a:tcPr>
                </a:tc>
                <a:tc>
                  <a:txBody>
                    <a:bodyPr/>
                    <a:lstStyle/>
                    <a:p>
                      <a:pPr algn="ctr"/>
                      <a:r>
                        <a:rPr lang="ru-RU" sz="2000" dirty="0" smtClean="0">
                          <a:solidFill>
                            <a:schemeClr val="tx1"/>
                          </a:solidFill>
                        </a:rPr>
                        <a:t>в</a:t>
                      </a:r>
                      <a:endParaRPr lang="ru-RU" sz="2000" dirty="0">
                        <a:solidFill>
                          <a:schemeClr val="tx1"/>
                        </a:solidFill>
                      </a:endParaRPr>
                    </a:p>
                  </a:txBody>
                  <a:tcPr>
                    <a:solidFill>
                      <a:srgbClr val="FFFF99"/>
                    </a:solidFill>
                  </a:tcPr>
                </a:tc>
                <a:tc>
                  <a:txBody>
                    <a:bodyPr/>
                    <a:lstStyle/>
                    <a:p>
                      <a:pPr algn="ctr"/>
                      <a:r>
                        <a:rPr lang="ru-RU" sz="2000" dirty="0" smtClean="0">
                          <a:solidFill>
                            <a:schemeClr val="tx1"/>
                          </a:solidFill>
                        </a:rPr>
                        <a:t>а</a:t>
                      </a:r>
                      <a:endParaRPr lang="ru-RU" sz="2000" dirty="0">
                        <a:solidFill>
                          <a:schemeClr val="tx1"/>
                        </a:solidFill>
                      </a:endParaRPr>
                    </a:p>
                  </a:txBody>
                  <a:tcPr>
                    <a:solidFill>
                      <a:srgbClr val="FFFF99"/>
                    </a:solidFill>
                  </a:tcPr>
                </a:tc>
                <a:tc>
                  <a:txBody>
                    <a:bodyPr/>
                    <a:lstStyle/>
                    <a:p>
                      <a:pPr algn="ctr"/>
                      <a:r>
                        <a:rPr lang="ru-RU" sz="2000" dirty="0" smtClean="0">
                          <a:solidFill>
                            <a:schemeClr val="tx1"/>
                          </a:solidFill>
                        </a:rPr>
                        <a:t>б</a:t>
                      </a:r>
                      <a:endParaRPr lang="ru-RU" sz="2000" dirty="0">
                        <a:solidFill>
                          <a:schemeClr val="tx1"/>
                        </a:solidFill>
                      </a:endParaRPr>
                    </a:p>
                  </a:txBody>
                  <a:tcPr>
                    <a:solidFill>
                      <a:srgbClr val="FFFF99"/>
                    </a:solidFill>
                  </a:tcPr>
                </a:tc>
                <a:tc>
                  <a:txBody>
                    <a:bodyPr/>
                    <a:lstStyle/>
                    <a:p>
                      <a:pPr algn="ctr"/>
                      <a:r>
                        <a:rPr lang="ru-RU" sz="2000" dirty="0" smtClean="0">
                          <a:solidFill>
                            <a:schemeClr val="tx1"/>
                          </a:solidFill>
                        </a:rPr>
                        <a:t>в</a:t>
                      </a:r>
                      <a:endParaRPr lang="ru-RU" sz="2000" dirty="0">
                        <a:solidFill>
                          <a:schemeClr val="tx1"/>
                        </a:solidFill>
                      </a:endParaRPr>
                    </a:p>
                  </a:txBody>
                  <a:tcPr>
                    <a:solidFill>
                      <a:srgbClr val="FFFF99"/>
                    </a:solidFill>
                  </a:tcPr>
                </a:tc>
                <a:tc>
                  <a:txBody>
                    <a:bodyPr/>
                    <a:lstStyle/>
                    <a:p>
                      <a:pPr algn="ctr"/>
                      <a:r>
                        <a:rPr lang="ru-RU" sz="2000" dirty="0" smtClean="0">
                          <a:solidFill>
                            <a:schemeClr val="tx1"/>
                          </a:solidFill>
                        </a:rPr>
                        <a:t>а</a:t>
                      </a:r>
                      <a:endParaRPr lang="ru-RU" sz="2000" dirty="0">
                        <a:solidFill>
                          <a:schemeClr val="tx1"/>
                        </a:solidFill>
                      </a:endParaRPr>
                    </a:p>
                  </a:txBody>
                  <a:tcPr>
                    <a:solidFill>
                      <a:srgbClr val="FFFF99"/>
                    </a:solidFill>
                  </a:tcPr>
                </a:tc>
                <a:tc>
                  <a:txBody>
                    <a:bodyPr/>
                    <a:lstStyle/>
                    <a:p>
                      <a:pPr algn="ctr"/>
                      <a:r>
                        <a:rPr lang="ru-RU" sz="2000" dirty="0" smtClean="0">
                          <a:solidFill>
                            <a:schemeClr val="tx1"/>
                          </a:solidFill>
                        </a:rPr>
                        <a:t>б</a:t>
                      </a:r>
                      <a:endParaRPr lang="ru-RU" sz="2000" dirty="0">
                        <a:solidFill>
                          <a:schemeClr val="tx1"/>
                        </a:solidFill>
                      </a:endParaRPr>
                    </a:p>
                  </a:txBody>
                  <a:tcPr>
                    <a:solidFill>
                      <a:srgbClr val="FFFF99"/>
                    </a:solidFill>
                  </a:tcPr>
                </a:tc>
                <a:tc>
                  <a:txBody>
                    <a:bodyPr/>
                    <a:lstStyle/>
                    <a:p>
                      <a:pPr algn="ctr"/>
                      <a:r>
                        <a:rPr lang="ru-RU" sz="2000" dirty="0" smtClean="0">
                          <a:solidFill>
                            <a:schemeClr val="tx1"/>
                          </a:solidFill>
                        </a:rPr>
                        <a:t>в</a:t>
                      </a:r>
                      <a:endParaRPr lang="ru-RU" sz="2000" dirty="0">
                        <a:solidFill>
                          <a:schemeClr val="tx1"/>
                        </a:solidFill>
                      </a:endParaRPr>
                    </a:p>
                  </a:txBody>
                  <a:tcPr>
                    <a:solidFill>
                      <a:srgbClr val="FFFF99"/>
                    </a:solidFill>
                  </a:tcPr>
                </a:tc>
                <a:tc>
                  <a:txBody>
                    <a:bodyPr/>
                    <a:lstStyle/>
                    <a:p>
                      <a:pPr algn="ctr"/>
                      <a:r>
                        <a:rPr lang="ru-RU" sz="2000" dirty="0" smtClean="0">
                          <a:solidFill>
                            <a:schemeClr val="tx1"/>
                          </a:solidFill>
                        </a:rPr>
                        <a:t>а</a:t>
                      </a:r>
                      <a:endParaRPr lang="ru-RU" sz="2000" dirty="0">
                        <a:solidFill>
                          <a:schemeClr val="tx1"/>
                        </a:solidFill>
                      </a:endParaRPr>
                    </a:p>
                  </a:txBody>
                  <a:tcPr>
                    <a:solidFill>
                      <a:srgbClr val="FFFF99"/>
                    </a:solidFill>
                  </a:tcPr>
                </a:tc>
                <a:tc>
                  <a:txBody>
                    <a:bodyPr/>
                    <a:lstStyle/>
                    <a:p>
                      <a:pPr algn="ctr"/>
                      <a:r>
                        <a:rPr lang="ru-RU" sz="2000" dirty="0" smtClean="0">
                          <a:solidFill>
                            <a:schemeClr val="tx1"/>
                          </a:solidFill>
                        </a:rPr>
                        <a:t>б</a:t>
                      </a:r>
                      <a:endParaRPr lang="ru-RU" sz="2000" dirty="0">
                        <a:solidFill>
                          <a:schemeClr val="tx1"/>
                        </a:solidFill>
                      </a:endParaRPr>
                    </a:p>
                  </a:txBody>
                  <a:tcPr>
                    <a:solidFill>
                      <a:srgbClr val="FFFF99"/>
                    </a:solidFill>
                  </a:tcPr>
                </a:tc>
                <a:tc>
                  <a:txBody>
                    <a:bodyPr/>
                    <a:lstStyle/>
                    <a:p>
                      <a:pPr algn="ctr"/>
                      <a:r>
                        <a:rPr lang="ru-RU" sz="2000" dirty="0" smtClean="0">
                          <a:solidFill>
                            <a:schemeClr val="tx1"/>
                          </a:solidFill>
                        </a:rPr>
                        <a:t>в</a:t>
                      </a:r>
                      <a:endParaRPr lang="ru-RU" sz="2000" dirty="0">
                        <a:solidFill>
                          <a:schemeClr val="tx1"/>
                        </a:solidFill>
                      </a:endParaRPr>
                    </a:p>
                  </a:txBody>
                  <a:tcPr>
                    <a:solidFill>
                      <a:srgbClr val="FFFF99"/>
                    </a:solidFill>
                  </a:tcPr>
                </a:tc>
                <a:tc>
                  <a:txBody>
                    <a:bodyPr/>
                    <a:lstStyle/>
                    <a:p>
                      <a:pPr algn="ctr"/>
                      <a:r>
                        <a:rPr lang="ru-RU" sz="2000" dirty="0" smtClean="0">
                          <a:solidFill>
                            <a:schemeClr val="tx1"/>
                          </a:solidFill>
                        </a:rPr>
                        <a:t>а</a:t>
                      </a:r>
                      <a:endParaRPr lang="ru-RU" sz="2000" dirty="0">
                        <a:solidFill>
                          <a:schemeClr val="tx1"/>
                        </a:solidFill>
                      </a:endParaRPr>
                    </a:p>
                  </a:txBody>
                  <a:tcPr>
                    <a:solidFill>
                      <a:srgbClr val="FFFF99"/>
                    </a:solidFill>
                  </a:tcPr>
                </a:tc>
                <a:tc>
                  <a:txBody>
                    <a:bodyPr/>
                    <a:lstStyle/>
                    <a:p>
                      <a:pPr algn="ctr"/>
                      <a:r>
                        <a:rPr lang="ru-RU" sz="2000" dirty="0" smtClean="0">
                          <a:solidFill>
                            <a:schemeClr val="tx1"/>
                          </a:solidFill>
                        </a:rPr>
                        <a:t>б</a:t>
                      </a:r>
                      <a:endParaRPr lang="ru-RU" sz="2000" dirty="0">
                        <a:solidFill>
                          <a:schemeClr val="tx1"/>
                        </a:solidFill>
                      </a:endParaRPr>
                    </a:p>
                  </a:txBody>
                  <a:tcPr>
                    <a:solidFill>
                      <a:srgbClr val="FFFF99"/>
                    </a:solidFill>
                  </a:tcPr>
                </a:tc>
                <a:tc>
                  <a:txBody>
                    <a:bodyPr/>
                    <a:lstStyle/>
                    <a:p>
                      <a:pPr algn="ctr"/>
                      <a:r>
                        <a:rPr lang="ru-RU" sz="2000" dirty="0" smtClean="0">
                          <a:solidFill>
                            <a:schemeClr val="tx1"/>
                          </a:solidFill>
                        </a:rPr>
                        <a:t>в</a:t>
                      </a:r>
                      <a:endParaRPr lang="ru-RU" sz="2000" dirty="0">
                        <a:solidFill>
                          <a:schemeClr val="tx1"/>
                        </a:solidFill>
                      </a:endParaRPr>
                    </a:p>
                  </a:txBody>
                  <a:tcPr>
                    <a:solidFill>
                      <a:srgbClr val="FFFF99"/>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706090"/>
          </a:xfrm>
          <a:solidFill>
            <a:srgbClr val="FFFF99"/>
          </a:solidFill>
        </p:spPr>
        <p:txBody>
          <a:bodyPr>
            <a:normAutofit fontScale="90000"/>
          </a:bodyPr>
          <a:lstStyle/>
          <a:p>
            <a:r>
              <a:rPr lang="ru-RU" sz="2800" b="1" dirty="0" smtClean="0"/>
              <a:t/>
            </a:r>
            <a:br>
              <a:rPr lang="ru-RU" sz="2800" b="1" dirty="0" smtClean="0"/>
            </a:br>
            <a:r>
              <a:rPr lang="ru-RU" sz="2800" b="1" dirty="0" smtClean="0"/>
              <a:t>Текст опросника</a:t>
            </a:r>
            <a:r>
              <a:rPr lang="ru-RU" sz="2800" dirty="0" smtClean="0"/>
              <a:t/>
            </a:r>
            <a:br>
              <a:rPr lang="ru-RU" sz="2800" dirty="0" smtClean="0"/>
            </a:br>
            <a:endParaRPr lang="ru-RU" sz="2800" dirty="0"/>
          </a:p>
        </p:txBody>
      </p:sp>
      <p:sp>
        <p:nvSpPr>
          <p:cNvPr id="3" name="Содержимое 2"/>
          <p:cNvSpPr>
            <a:spLocks noGrp="1"/>
          </p:cNvSpPr>
          <p:nvPr>
            <p:ph idx="1"/>
          </p:nvPr>
        </p:nvSpPr>
        <p:spPr>
          <a:xfrm>
            <a:off x="457200" y="1268760"/>
            <a:ext cx="8229600" cy="4857403"/>
          </a:xfrm>
          <a:solidFill>
            <a:srgbClr val="FFFF99"/>
          </a:solidFill>
        </p:spPr>
        <p:txBody>
          <a:bodyPr>
            <a:normAutofit/>
          </a:bodyPr>
          <a:lstStyle/>
          <a:p>
            <a:pPr marL="3175" indent="539750" algn="just">
              <a:buNone/>
            </a:pPr>
            <a:endParaRPr lang="ru-RU" sz="2400" dirty="0" smtClean="0"/>
          </a:p>
          <a:p>
            <a:pPr marL="3175" indent="539750" algn="just">
              <a:buNone/>
            </a:pPr>
            <a:r>
              <a:rPr lang="ru-RU" sz="2400" b="1" dirty="0" smtClean="0"/>
              <a:t>1. Лучшими партнерами в группе я считаю тех, кто:</a:t>
            </a:r>
          </a:p>
          <a:p>
            <a:pPr marL="3175" indent="539750" algn="just">
              <a:buNone/>
            </a:pPr>
            <a:r>
              <a:rPr lang="ru-RU" sz="2400" dirty="0" smtClean="0"/>
              <a:t>а) знает больше, чем я</a:t>
            </a:r>
          </a:p>
          <a:p>
            <a:pPr marL="3175" indent="539750" algn="just">
              <a:buNone/>
            </a:pPr>
            <a:r>
              <a:rPr lang="ru-RU" sz="2400" dirty="0" smtClean="0"/>
              <a:t>б) все вопросы стремится решать сообща</a:t>
            </a:r>
          </a:p>
          <a:p>
            <a:pPr marL="3175" indent="539750" algn="just">
              <a:buNone/>
            </a:pPr>
            <a:r>
              <a:rPr lang="ru-RU" sz="2400" dirty="0" smtClean="0"/>
              <a:t>в) не отвлекает внимание преподавателей</a:t>
            </a:r>
          </a:p>
          <a:p>
            <a:pPr marL="3175" indent="539750" algn="just">
              <a:buNone/>
            </a:pPr>
            <a:r>
              <a:rPr lang="ru-RU" sz="2400" b="1" dirty="0" smtClean="0"/>
              <a:t>2. Лучшими преподавателями являются те, которые:</a:t>
            </a:r>
          </a:p>
          <a:p>
            <a:pPr marL="3175" indent="539750" algn="just">
              <a:buNone/>
            </a:pPr>
            <a:r>
              <a:rPr lang="ru-RU" sz="2400" dirty="0" smtClean="0"/>
              <a:t>а) имеют индивидуальный подход</a:t>
            </a:r>
          </a:p>
          <a:p>
            <a:pPr marL="3175" indent="539750" algn="just">
              <a:buNone/>
            </a:pPr>
            <a:r>
              <a:rPr lang="ru-RU" sz="2400" dirty="0" smtClean="0"/>
              <a:t>б) создают условия для помощи со стороны других</a:t>
            </a:r>
          </a:p>
          <a:p>
            <a:pPr marL="3175" indent="539750" algn="just">
              <a:buNone/>
            </a:pPr>
            <a:r>
              <a:rPr lang="ru-RU" sz="2400" dirty="0" smtClean="0"/>
              <a:t>в) создают в коллективе атмосферу, в которой никто не боится высказаться</a:t>
            </a:r>
          </a:p>
          <a:p>
            <a:pPr marL="3175" indent="539750" algn="just">
              <a:buNone/>
            </a:pPr>
            <a:endParaRPr lang="ru-RU"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904656"/>
          </a:xfrm>
          <a:solidFill>
            <a:srgbClr val="FFFF99"/>
          </a:solidFill>
        </p:spPr>
        <p:txBody>
          <a:bodyPr>
            <a:normAutofit fontScale="70000" lnSpcReduction="20000"/>
          </a:bodyPr>
          <a:lstStyle/>
          <a:p>
            <a:pPr marL="3175" indent="442913" algn="just">
              <a:buNone/>
            </a:pPr>
            <a:endParaRPr lang="ru-RU" sz="3100" b="1" dirty="0" smtClean="0"/>
          </a:p>
          <a:p>
            <a:pPr marL="3175" indent="442913" algn="just">
              <a:buNone/>
            </a:pPr>
            <a:r>
              <a:rPr lang="ru-RU" sz="3400" b="1" dirty="0" smtClean="0"/>
              <a:t>3. Я рад, когда мои друзья:</a:t>
            </a:r>
          </a:p>
          <a:p>
            <a:pPr marL="3175" indent="442913" algn="just">
              <a:buNone/>
            </a:pPr>
            <a:r>
              <a:rPr lang="ru-RU" sz="3400" dirty="0" smtClean="0"/>
              <a:t>а) знают больше, чем я, и могут мне помочь</a:t>
            </a:r>
          </a:p>
          <a:p>
            <a:pPr marL="3175" indent="442913" algn="just">
              <a:buNone/>
            </a:pPr>
            <a:r>
              <a:rPr lang="ru-RU" sz="3400" dirty="0" smtClean="0"/>
              <a:t>б) умеют самостоятельно, не мешая другим, добиваться успехов</a:t>
            </a:r>
          </a:p>
          <a:p>
            <a:pPr marL="3175" indent="442913" algn="just">
              <a:buNone/>
            </a:pPr>
            <a:r>
              <a:rPr lang="ru-RU" sz="3400" dirty="0" smtClean="0"/>
              <a:t>в) помогают другим, когда представится случай</a:t>
            </a:r>
          </a:p>
          <a:p>
            <a:pPr marL="3175" indent="442913" algn="just">
              <a:buNone/>
            </a:pPr>
            <a:r>
              <a:rPr lang="ru-RU" sz="3400" b="1" dirty="0" smtClean="0"/>
              <a:t>4. Больше всего мне не нравится, когда в группе:</a:t>
            </a:r>
          </a:p>
          <a:p>
            <a:pPr marL="3175" indent="442913" algn="just">
              <a:buNone/>
            </a:pPr>
            <a:r>
              <a:rPr lang="ru-RU" sz="3400" dirty="0" smtClean="0"/>
              <a:t>а) некому помогать</a:t>
            </a:r>
          </a:p>
          <a:p>
            <a:pPr marL="3175" indent="442913" algn="just">
              <a:buNone/>
            </a:pPr>
            <a:r>
              <a:rPr lang="ru-RU" sz="3400" dirty="0" smtClean="0"/>
              <a:t>б) мне мешают при выполнении задач</a:t>
            </a:r>
          </a:p>
          <a:p>
            <a:pPr marL="3175" indent="442913" algn="just">
              <a:buNone/>
            </a:pPr>
            <a:r>
              <a:rPr lang="ru-RU" sz="3400" dirty="0" smtClean="0"/>
              <a:t>в) остальные слабее подготовлены, чем я</a:t>
            </a:r>
          </a:p>
          <a:p>
            <a:pPr marL="3175" indent="442913" algn="just">
              <a:buNone/>
            </a:pPr>
            <a:r>
              <a:rPr lang="ru-RU" sz="3400" b="1" dirty="0" smtClean="0"/>
              <a:t>5. Мне кажется, что я способен на максимальное, когда:</a:t>
            </a:r>
          </a:p>
          <a:p>
            <a:pPr marL="3175" indent="442913" algn="just">
              <a:buNone/>
            </a:pPr>
            <a:r>
              <a:rPr lang="ru-RU" sz="3400" dirty="0" smtClean="0"/>
              <a:t>а) я могу получить помощь и поддержку со стороны других</a:t>
            </a:r>
          </a:p>
          <a:p>
            <a:pPr marL="3175" indent="442913" algn="just">
              <a:buNone/>
            </a:pPr>
            <a:r>
              <a:rPr lang="ru-RU" sz="3400" dirty="0" smtClean="0"/>
              <a:t>б) мои усилия достаточно вознаграждены</a:t>
            </a:r>
          </a:p>
          <a:p>
            <a:pPr marL="3175" indent="442913" algn="just">
              <a:buNone/>
            </a:pPr>
            <a:r>
              <a:rPr lang="ru-RU" sz="3400" dirty="0" smtClean="0"/>
              <a:t>в) есть возможность проявить инициативу, полезную для всех</a:t>
            </a:r>
          </a:p>
          <a:p>
            <a:endParaRPr lang="ru-RU" sz="3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29600" cy="6480720"/>
          </a:xfrm>
          <a:solidFill>
            <a:srgbClr val="FFFF99"/>
          </a:solidFill>
        </p:spPr>
        <p:txBody>
          <a:bodyPr>
            <a:noAutofit/>
          </a:bodyPr>
          <a:lstStyle/>
          <a:p>
            <a:pPr marL="3175" indent="539750" algn="just">
              <a:spcBef>
                <a:spcPts val="0"/>
              </a:spcBef>
              <a:buNone/>
            </a:pPr>
            <a:r>
              <a:rPr lang="ru-RU" sz="2400" b="1" dirty="0" smtClean="0"/>
              <a:t>6. Мне нравятся коллективы, в которых:</a:t>
            </a:r>
          </a:p>
          <a:p>
            <a:pPr marL="3175" indent="539750" algn="just">
              <a:spcBef>
                <a:spcPts val="0"/>
              </a:spcBef>
              <a:buNone/>
            </a:pPr>
            <a:r>
              <a:rPr lang="ru-RU" sz="2400" dirty="0" smtClean="0"/>
              <a:t>а) каждый заинтересован в улучшении результатов всех</a:t>
            </a:r>
          </a:p>
          <a:p>
            <a:pPr marL="3175" indent="539750" algn="just">
              <a:spcBef>
                <a:spcPts val="0"/>
              </a:spcBef>
              <a:buNone/>
            </a:pPr>
            <a:r>
              <a:rPr lang="ru-RU" sz="2400" dirty="0" smtClean="0"/>
              <a:t>б) каждый занят своим делом и не мешает другим</a:t>
            </a:r>
          </a:p>
          <a:p>
            <a:pPr marL="3175" indent="539750" algn="just">
              <a:spcBef>
                <a:spcPts val="0"/>
              </a:spcBef>
              <a:buNone/>
            </a:pPr>
            <a:r>
              <a:rPr lang="ru-RU" sz="2400" dirty="0" smtClean="0"/>
              <a:t>в) каждый может использовать других для решения своих задач</a:t>
            </a:r>
          </a:p>
          <a:p>
            <a:pPr marL="3175" indent="539750" algn="just">
              <a:spcBef>
                <a:spcPts val="0"/>
              </a:spcBef>
              <a:buNone/>
            </a:pPr>
            <a:r>
              <a:rPr lang="ru-RU" sz="2400" b="1" dirty="0" smtClean="0"/>
              <a:t>7. Учащиеся оценивают как самых плохих таких преподавателей, которые:</a:t>
            </a:r>
          </a:p>
          <a:p>
            <a:pPr marL="3175" indent="539750" algn="just">
              <a:spcBef>
                <a:spcPts val="0"/>
              </a:spcBef>
              <a:buNone/>
            </a:pPr>
            <a:r>
              <a:rPr lang="ru-RU" sz="2400" dirty="0" smtClean="0"/>
              <a:t>а) создают дух соперничества между учениками</a:t>
            </a:r>
          </a:p>
          <a:p>
            <a:pPr marL="3175" indent="539750" algn="just">
              <a:spcBef>
                <a:spcPts val="0"/>
              </a:spcBef>
              <a:buNone/>
            </a:pPr>
            <a:r>
              <a:rPr lang="ru-RU" sz="2400" dirty="0" smtClean="0"/>
              <a:t>б) не уделяют им достаточного внимания</a:t>
            </a:r>
          </a:p>
          <a:p>
            <a:pPr marL="3175" indent="539750" algn="just">
              <a:spcBef>
                <a:spcPts val="0"/>
              </a:spcBef>
              <a:buNone/>
            </a:pPr>
            <a:r>
              <a:rPr lang="ru-RU" sz="2400" dirty="0" smtClean="0"/>
              <a:t>в) не создают условий для того, чтобы группа помогала им.</a:t>
            </a:r>
          </a:p>
          <a:p>
            <a:pPr marL="3175" indent="539750" algn="just">
              <a:spcBef>
                <a:spcPts val="0"/>
              </a:spcBef>
              <a:buNone/>
            </a:pPr>
            <a:r>
              <a:rPr lang="ru-RU" sz="2400" b="1" dirty="0" smtClean="0"/>
              <a:t>8. Больше всего удовлетворение в жизни дает:</a:t>
            </a:r>
          </a:p>
          <a:p>
            <a:pPr marL="3175" indent="539750" algn="just">
              <a:spcBef>
                <a:spcPts val="0"/>
              </a:spcBef>
              <a:buNone/>
            </a:pPr>
            <a:r>
              <a:rPr lang="ru-RU" sz="2400" dirty="0" smtClean="0"/>
              <a:t>а) возможность работы, когда никто не мешает</a:t>
            </a:r>
          </a:p>
          <a:p>
            <a:pPr marL="3175" indent="539750" algn="just">
              <a:spcBef>
                <a:spcPts val="0"/>
              </a:spcBef>
              <a:buNone/>
            </a:pPr>
            <a:r>
              <a:rPr lang="ru-RU" sz="2400" dirty="0" smtClean="0"/>
              <a:t>б) возможность получения новой информации от других людей</a:t>
            </a:r>
          </a:p>
          <a:p>
            <a:pPr marL="3175" indent="539750" algn="just">
              <a:spcBef>
                <a:spcPts val="0"/>
              </a:spcBef>
              <a:buNone/>
            </a:pPr>
            <a:r>
              <a:rPr lang="ru-RU" sz="2400" dirty="0" smtClean="0"/>
              <a:t>в) возможность сделать полезное другим людям</a:t>
            </a:r>
          </a:p>
          <a:p>
            <a:pPr marL="3175" indent="539750" algn="just">
              <a:buNone/>
            </a:pPr>
            <a:endParaRPr lang="ru-RU"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a:solidFill>
            <a:srgbClr val="FFFF99"/>
          </a:solidFill>
        </p:spPr>
        <p:txBody>
          <a:bodyPr>
            <a:noAutofit/>
          </a:bodyPr>
          <a:lstStyle/>
          <a:p>
            <a:pPr marL="0" indent="542925" algn="just">
              <a:spcBef>
                <a:spcPts val="0"/>
              </a:spcBef>
              <a:buNone/>
            </a:pPr>
            <a:endParaRPr lang="ru-RU" sz="2000" dirty="0" smtClean="0"/>
          </a:p>
          <a:p>
            <a:pPr marL="0" indent="542925" algn="just">
              <a:spcBef>
                <a:spcPts val="0"/>
              </a:spcBef>
              <a:buNone/>
            </a:pPr>
            <a:r>
              <a:rPr lang="ru-RU" sz="2000" b="1" dirty="0" smtClean="0"/>
              <a:t>9. Основная роль школы должна заключаться:</a:t>
            </a:r>
          </a:p>
          <a:p>
            <a:pPr marL="0" indent="542925" algn="just">
              <a:spcBef>
                <a:spcPts val="0"/>
              </a:spcBef>
              <a:buNone/>
            </a:pPr>
            <a:r>
              <a:rPr lang="ru-RU" sz="2000" dirty="0" smtClean="0"/>
              <a:t>а) в воспитании людей с развитым чувством долга перед другими</a:t>
            </a:r>
          </a:p>
          <a:p>
            <a:pPr marL="0" indent="542925" algn="just">
              <a:spcBef>
                <a:spcPts val="0"/>
              </a:spcBef>
              <a:buNone/>
            </a:pPr>
            <a:r>
              <a:rPr lang="ru-RU" sz="2000" dirty="0" smtClean="0"/>
              <a:t>б) в подготовке приспособленных к самостоятельной жизни людей</a:t>
            </a:r>
          </a:p>
          <a:p>
            <a:pPr marL="0" indent="542925" algn="just">
              <a:spcBef>
                <a:spcPts val="0"/>
              </a:spcBef>
              <a:buNone/>
            </a:pPr>
            <a:r>
              <a:rPr lang="ru-RU" sz="2000" dirty="0" smtClean="0"/>
              <a:t>в) в подготовке людей, умеющих извлекать помощь из общения с другими людьми</a:t>
            </a:r>
          </a:p>
          <a:p>
            <a:pPr marL="0" indent="542925" algn="just">
              <a:spcBef>
                <a:spcPts val="0"/>
              </a:spcBef>
              <a:buNone/>
            </a:pPr>
            <a:r>
              <a:rPr lang="ru-RU" sz="2000" b="1" dirty="0" smtClean="0"/>
              <a:t>10. Если перед группой стоит какая-то проблема, то я:</a:t>
            </a:r>
          </a:p>
          <a:p>
            <a:pPr marL="0" indent="542925" algn="just">
              <a:spcBef>
                <a:spcPts val="0"/>
              </a:spcBef>
              <a:buNone/>
            </a:pPr>
            <a:r>
              <a:rPr lang="ru-RU" sz="2000" dirty="0" smtClean="0"/>
              <a:t>а) предпочитаю, чтобы другие решили эту проблему</a:t>
            </a:r>
          </a:p>
          <a:p>
            <a:pPr marL="0" indent="542925" algn="just">
              <a:spcBef>
                <a:spcPts val="0"/>
              </a:spcBef>
              <a:buNone/>
            </a:pPr>
            <a:r>
              <a:rPr lang="ru-RU" sz="2000" dirty="0" smtClean="0"/>
              <a:t>б) предпочитаю работать самостоятельно, не полагаясь на других</a:t>
            </a:r>
          </a:p>
          <a:p>
            <a:pPr marL="0" indent="542925" algn="just">
              <a:spcBef>
                <a:spcPts val="0"/>
              </a:spcBef>
              <a:buNone/>
            </a:pPr>
            <a:r>
              <a:rPr lang="ru-RU" sz="2000" dirty="0" smtClean="0"/>
              <a:t>в) стремлюсь внести свой вклад в общее решение проблемы</a:t>
            </a:r>
          </a:p>
          <a:p>
            <a:pPr marL="0" indent="542925" algn="just">
              <a:spcBef>
                <a:spcPts val="0"/>
              </a:spcBef>
              <a:buNone/>
            </a:pPr>
            <a:r>
              <a:rPr lang="ru-RU" sz="2000" b="1" dirty="0" smtClean="0"/>
              <a:t> 11. Лучше всего я бы учился, если бы преподаватель:</a:t>
            </a:r>
          </a:p>
          <a:p>
            <a:pPr marL="0" indent="542925" algn="just">
              <a:spcBef>
                <a:spcPts val="0"/>
              </a:spcBef>
              <a:buNone/>
            </a:pPr>
            <a:r>
              <a:rPr lang="ru-RU" sz="2000" dirty="0" smtClean="0"/>
              <a:t>а) имел ко мне индивидуальный подход</a:t>
            </a:r>
          </a:p>
          <a:p>
            <a:pPr marL="0" indent="542925" algn="just">
              <a:spcBef>
                <a:spcPts val="0"/>
              </a:spcBef>
              <a:buNone/>
            </a:pPr>
            <a:r>
              <a:rPr lang="ru-RU" sz="2000" dirty="0" smtClean="0"/>
              <a:t>б) создавал условия для получения мной помощи со стороны других</a:t>
            </a:r>
          </a:p>
          <a:p>
            <a:pPr marL="0" indent="542925" algn="just">
              <a:spcBef>
                <a:spcPts val="0"/>
              </a:spcBef>
              <a:buNone/>
            </a:pPr>
            <a:r>
              <a:rPr lang="ru-RU" sz="2000" dirty="0" smtClean="0"/>
              <a:t>в) поощрял инициативу учащихся, направленную на достижение общих целей</a:t>
            </a:r>
          </a:p>
          <a:p>
            <a:pPr>
              <a:spcBef>
                <a:spcPts val="0"/>
              </a:spcBef>
            </a:pPr>
            <a:endParaRPr lang="ru-RU"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760640"/>
          </a:xfrm>
          <a:solidFill>
            <a:srgbClr val="FFFF99"/>
          </a:solidFill>
        </p:spPr>
        <p:txBody>
          <a:bodyPr>
            <a:normAutofit fontScale="40000" lnSpcReduction="20000"/>
          </a:bodyPr>
          <a:lstStyle/>
          <a:p>
            <a:pPr marL="3175" indent="539750" algn="just">
              <a:buNone/>
            </a:pPr>
            <a:endParaRPr lang="ru-RU" sz="3800" dirty="0" smtClean="0"/>
          </a:p>
          <a:p>
            <a:pPr marL="3175" indent="539750" algn="just">
              <a:buNone/>
            </a:pPr>
            <a:r>
              <a:rPr lang="ru-RU" sz="6000" b="1" dirty="0" smtClean="0"/>
              <a:t>12. Нет ничего хуже того случая, когда:</a:t>
            </a:r>
          </a:p>
          <a:p>
            <a:pPr marL="3175" indent="539750" algn="just">
              <a:buNone/>
            </a:pPr>
            <a:r>
              <a:rPr lang="ru-RU" sz="6000" dirty="0" smtClean="0"/>
              <a:t>а) ты не в состоянии самостоятельно добиться успеха</a:t>
            </a:r>
          </a:p>
          <a:p>
            <a:pPr marL="3175" indent="539750" algn="just">
              <a:buNone/>
            </a:pPr>
            <a:r>
              <a:rPr lang="ru-RU" sz="6000" dirty="0" smtClean="0"/>
              <a:t>б) чувствуешь себя ненужным в группе</a:t>
            </a:r>
          </a:p>
          <a:p>
            <a:pPr marL="3175" indent="539750" algn="just">
              <a:buNone/>
            </a:pPr>
            <a:r>
              <a:rPr lang="ru-RU" sz="6000" dirty="0" smtClean="0"/>
              <a:t>в) тебе не помогают окружающие</a:t>
            </a:r>
          </a:p>
          <a:p>
            <a:pPr marL="3175" indent="539750" algn="just">
              <a:buNone/>
            </a:pPr>
            <a:r>
              <a:rPr lang="ru-RU" sz="6000" b="1" dirty="0" smtClean="0"/>
              <a:t>13. Больше всего я ценю:</a:t>
            </a:r>
          </a:p>
          <a:p>
            <a:pPr marL="3175" indent="539750" algn="just">
              <a:buNone/>
            </a:pPr>
            <a:r>
              <a:rPr lang="ru-RU" sz="6000" dirty="0" smtClean="0"/>
              <a:t>а) личный успех, в котором есть доля заслуги моих друзей</a:t>
            </a:r>
          </a:p>
          <a:p>
            <a:pPr marL="3175" indent="539750" algn="just">
              <a:buNone/>
            </a:pPr>
            <a:r>
              <a:rPr lang="ru-RU" sz="6000" dirty="0" smtClean="0"/>
              <a:t>б) общий успех, в котором есть и моя заслуга</a:t>
            </a:r>
          </a:p>
          <a:p>
            <a:pPr marL="3175" indent="539750" algn="just">
              <a:buNone/>
            </a:pPr>
            <a:r>
              <a:rPr lang="ru-RU" sz="6000" dirty="0" smtClean="0"/>
              <a:t>в) успех, достигнутый ценой собственных усилий</a:t>
            </a:r>
          </a:p>
          <a:p>
            <a:pPr marL="3175" indent="539750" algn="just">
              <a:buNone/>
            </a:pPr>
            <a:r>
              <a:rPr lang="ru-RU" sz="6000" b="1" dirty="0" smtClean="0"/>
              <a:t>14. Я хотел бы:</a:t>
            </a:r>
          </a:p>
          <a:p>
            <a:pPr marL="3175" indent="539750" algn="just">
              <a:buNone/>
            </a:pPr>
            <a:r>
              <a:rPr lang="ru-RU" sz="6000" dirty="0" smtClean="0"/>
              <a:t>а) работать в коллективе, в котором применяются основные приемы и методы совместной работы </a:t>
            </a:r>
          </a:p>
          <a:p>
            <a:pPr marL="3175" indent="539750" algn="just">
              <a:buNone/>
            </a:pPr>
            <a:r>
              <a:rPr lang="ru-RU" sz="6000" dirty="0" smtClean="0"/>
              <a:t>б) работать индивидуально с преподавателем</a:t>
            </a:r>
          </a:p>
          <a:p>
            <a:pPr marL="3175" indent="539750" algn="just">
              <a:buNone/>
            </a:pPr>
            <a:r>
              <a:rPr lang="ru-RU" sz="6000" dirty="0" smtClean="0"/>
              <a:t>в) работать со сведущими в данной области людьми</a:t>
            </a:r>
          </a:p>
          <a:p>
            <a:pPr marL="3175" indent="539750" algn="just">
              <a:buNone/>
            </a:pPr>
            <a:r>
              <a:rPr lang="ru-RU" sz="6000" dirty="0" smtClean="0"/>
              <a:t> </a:t>
            </a:r>
          </a:p>
          <a:p>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2340</Words>
  <Application>Microsoft Office PowerPoint</Application>
  <PresentationFormat>Экран (4:3)</PresentationFormat>
  <Paragraphs>317</Paragraphs>
  <Slides>31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Тема Office</vt:lpstr>
      <vt:lpstr> Личность и группа  (социально-психологическое влияние) </vt:lpstr>
      <vt:lpstr>Слайд 2</vt:lpstr>
      <vt:lpstr> Тест-опросник «Восприятие индивидом группы»  (Е. В. Моисейко, И. К. Нелисова, 1982) </vt:lpstr>
      <vt:lpstr>Слайд 4</vt:lpstr>
      <vt:lpstr> Текст опросника </vt:lpstr>
      <vt:lpstr>Слайд 6</vt:lpstr>
      <vt:lpstr>Слайд 7</vt:lpstr>
      <vt:lpstr>Слайд 8</vt:lpstr>
      <vt:lpstr>Слайд 9</vt:lpstr>
      <vt:lpstr>Слайд 10</vt:lpstr>
      <vt:lpstr>  Ключ </vt:lpstr>
      <vt:lpstr>Слайд 12</vt:lpstr>
      <vt:lpstr>Слайд 13</vt:lpstr>
      <vt:lpstr>Слайд 14</vt:lpstr>
      <vt:lpstr>  Упражнения на выявление причин и проявлений конформизма </vt:lpstr>
      <vt:lpstr>Слайд 16</vt:lpstr>
      <vt:lpstr> Вопросы: </vt:lpstr>
      <vt:lpstr>Слайд 18</vt:lpstr>
      <vt:lpstr>Слайд 19</vt:lpstr>
      <vt:lpstr> Вопросы: </vt:lpstr>
      <vt:lpstr>Определение доминирующей стратегии во взаимодействии  Методика «Понимание пословиц» </vt:lpstr>
      <vt:lpstr>Слайд 22</vt:lpstr>
      <vt:lpstr>Список пословиц</vt:lpstr>
      <vt:lpstr>Слайд 24</vt:lpstr>
      <vt:lpstr>Слайд 25</vt:lpstr>
      <vt:lpstr>Слайд 26</vt:lpstr>
      <vt:lpstr>Слайд 27</vt:lpstr>
      <vt:lpstr>Интерпретация значений</vt:lpstr>
      <vt:lpstr>Слайд 29</vt:lpstr>
      <vt:lpstr>Упражнение на рефлексию</vt:lpstr>
      <vt:lpstr>Слайд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Эмоции и эмоциональный интеллект</dc:title>
  <dc:creator>Талгат</dc:creator>
  <cp:lastModifiedBy>Талгат</cp:lastModifiedBy>
  <cp:revision>13</cp:revision>
  <dcterms:created xsi:type="dcterms:W3CDTF">2019-06-05T04:51:39Z</dcterms:created>
  <dcterms:modified xsi:type="dcterms:W3CDTF">2020-02-20T09:02:59Z</dcterms:modified>
</cp:coreProperties>
</file>