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1"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95"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380" y="-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24.02.2020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24.02.2020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24.02.2020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24.02.2020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24.02.2020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24.02.2020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260649"/>
            <a:ext cx="8568952" cy="1296144"/>
          </a:xfrm>
          <a:solidFill>
            <a:srgbClr val="FFFF99"/>
          </a:solidFill>
        </p:spPr>
        <p:txBody>
          <a:bodyPr>
            <a:noAutofit/>
          </a:bodyPr>
          <a:lstStyle/>
          <a:p>
            <a:r>
              <a:rPr lang="kk-KZ" sz="2800" b="1" dirty="0" smtClean="0"/>
              <a:t/>
            </a:r>
            <a:br>
              <a:rPr lang="kk-KZ" sz="2800" b="1" dirty="0" smtClean="0"/>
            </a:br>
            <a:r>
              <a:rPr lang="kk-KZ" sz="2800" b="1" dirty="0" smtClean="0"/>
              <a:t>Механизмы </a:t>
            </a:r>
            <a:r>
              <a:rPr lang="kk-KZ" sz="2800" b="1" dirty="0" smtClean="0"/>
              <a:t>и приемы регулирования конфликта в трудовом коллективе</a:t>
            </a:r>
            <a:r>
              <a:rPr lang="ru-RU" sz="2800" dirty="0" smtClean="0"/>
              <a:t/>
            </a:r>
            <a:br>
              <a:rPr lang="ru-RU" sz="2800" dirty="0" smtClean="0"/>
            </a:br>
            <a:endParaRPr lang="ru-RU" sz="2800" dirty="0"/>
          </a:p>
        </p:txBody>
      </p:sp>
      <p:sp>
        <p:nvSpPr>
          <p:cNvPr id="3" name="Подзаголовок 2"/>
          <p:cNvSpPr>
            <a:spLocks noGrp="1"/>
          </p:cNvSpPr>
          <p:nvPr>
            <p:ph type="subTitle" idx="1"/>
          </p:nvPr>
        </p:nvSpPr>
        <p:spPr>
          <a:xfrm>
            <a:off x="467544" y="2060848"/>
            <a:ext cx="8208912" cy="4176464"/>
          </a:xfrm>
          <a:solidFill>
            <a:srgbClr val="FFFF99"/>
          </a:solidFill>
        </p:spPr>
        <p:txBody>
          <a:bodyPr>
            <a:normAutofit/>
          </a:bodyPr>
          <a:lstStyle/>
          <a:p>
            <a:pPr marL="3175" indent="542925" algn="just"/>
            <a:endParaRPr lang="ru-RU" sz="2400" b="1" dirty="0" smtClean="0">
              <a:solidFill>
                <a:schemeClr val="tx1"/>
              </a:solidFill>
            </a:endParaRPr>
          </a:p>
          <a:p>
            <a:pPr marL="3175" indent="542925" algn="just"/>
            <a:r>
              <a:rPr lang="ru-RU" sz="2400" b="1" dirty="0" smtClean="0">
                <a:solidFill>
                  <a:schemeClr val="tx1"/>
                </a:solidFill>
              </a:rPr>
              <a:t>Преподаватель</a:t>
            </a:r>
            <a:r>
              <a:rPr lang="ru-RU" sz="2400" b="1" dirty="0" smtClean="0">
                <a:solidFill>
                  <a:schemeClr val="tx1"/>
                </a:solidFill>
              </a:rPr>
              <a:t>: </a:t>
            </a:r>
            <a:r>
              <a:rPr lang="ru-RU" sz="2400" dirty="0" smtClean="0">
                <a:solidFill>
                  <a:schemeClr val="tx1"/>
                </a:solidFill>
              </a:rPr>
              <a:t>Зыкова Наталья Михайловна, ассоциированный профессор кафедры Общественных дисциплин, кандидат психологических наук.</a:t>
            </a:r>
          </a:p>
          <a:p>
            <a:pPr marL="3175" indent="542925" algn="just"/>
            <a:r>
              <a:rPr lang="ru-RU" sz="2400" dirty="0" smtClean="0">
                <a:solidFill>
                  <a:schemeClr val="tx1"/>
                </a:solidFill>
              </a:rPr>
              <a:t>	</a:t>
            </a:r>
            <a:endParaRPr lang="en-US" sz="2400" dirty="0" smtClean="0">
              <a:solidFill>
                <a:schemeClr val="tx1"/>
              </a:solidFill>
            </a:endParaRPr>
          </a:p>
          <a:p>
            <a:pPr marL="3175" indent="542925" algn="just"/>
            <a:r>
              <a:rPr lang="en-US" sz="2400" dirty="0" smtClean="0">
                <a:solidFill>
                  <a:schemeClr val="tx1"/>
                </a:solidFill>
              </a:rPr>
              <a:t>E-mail  - natashazykova36@mail.ru</a:t>
            </a:r>
            <a:endParaRPr lang="ru-RU" sz="2400" dirty="0" smtClean="0">
              <a:solidFill>
                <a:schemeClr val="tx1"/>
              </a:solidFill>
            </a:endParaRPr>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a:bodyPr>
          <a:lstStyle/>
          <a:p>
            <a:r>
              <a:rPr lang="ru-RU" sz="2800" b="1" dirty="0" smtClean="0"/>
              <a:t>Психологическая задача</a:t>
            </a:r>
            <a:endParaRPr lang="ru-RU" sz="2800" b="1" dirty="0"/>
          </a:p>
        </p:txBody>
      </p:sp>
      <p:sp>
        <p:nvSpPr>
          <p:cNvPr id="3" name="Содержимое 2"/>
          <p:cNvSpPr>
            <a:spLocks noGrp="1"/>
          </p:cNvSpPr>
          <p:nvPr>
            <p:ph idx="1"/>
          </p:nvPr>
        </p:nvSpPr>
        <p:spPr>
          <a:solidFill>
            <a:srgbClr val="FFFF99"/>
          </a:solidFill>
        </p:spPr>
        <p:txBody>
          <a:bodyPr>
            <a:normAutofit/>
          </a:bodyPr>
          <a:lstStyle/>
          <a:p>
            <a:pPr marL="0" indent="539750" algn="just">
              <a:spcBef>
                <a:spcPts val="0"/>
              </a:spcBef>
              <a:buNone/>
            </a:pPr>
            <a:endParaRPr lang="ru-RU" sz="2400" dirty="0" smtClean="0"/>
          </a:p>
          <a:p>
            <a:pPr marL="0" indent="539750" algn="just">
              <a:spcBef>
                <a:spcPts val="0"/>
              </a:spcBef>
              <a:buNone/>
            </a:pPr>
            <a:r>
              <a:rPr lang="ru-RU" sz="2400" dirty="0" smtClean="0"/>
              <a:t>Между </a:t>
            </a:r>
            <a:r>
              <a:rPr lang="ru-RU" sz="2400" dirty="0" smtClean="0"/>
              <a:t>двумя сотрудниками организации возник спор по поводу сроков внедрения новой технологии. Один из них мотивировал предлагаемые сроки внедрения интересами производства продукции, второй свою позицию обосновывал с позиции интересов персонала, которому предстоит осваивать новую технологию. </a:t>
            </a:r>
          </a:p>
          <a:p>
            <a:pPr marL="0" indent="539750" algn="just">
              <a:spcBef>
                <a:spcPts val="0"/>
              </a:spcBef>
              <a:buNone/>
            </a:pPr>
            <a:r>
              <a:rPr lang="ru-RU" sz="2400" dirty="0" smtClean="0"/>
              <a:t>Является описанная ситуация конфликтом? </a:t>
            </a:r>
          </a:p>
          <a:p>
            <a:pPr marL="0" indent="539750" algn="just">
              <a:spcBef>
                <a:spcPts val="0"/>
              </a:spcBef>
              <a:buNone/>
            </a:pPr>
            <a:r>
              <a:rPr lang="ru-RU" sz="2400" dirty="0" smtClean="0"/>
              <a:t>Каковы перспективы развития данной ситуации и механизмы управления ею?</a:t>
            </a:r>
            <a:endParaRPr lang="ru-RU"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a:bodyPr>
          <a:lstStyle/>
          <a:p>
            <a:r>
              <a:rPr lang="ru-RU" sz="2800" b="1" dirty="0" smtClean="0"/>
              <a:t>Психологическая ситуация</a:t>
            </a:r>
            <a:endParaRPr lang="ru-RU" sz="2800" b="1" dirty="0"/>
          </a:p>
        </p:txBody>
      </p:sp>
      <p:sp>
        <p:nvSpPr>
          <p:cNvPr id="3" name="Содержимое 2"/>
          <p:cNvSpPr>
            <a:spLocks noGrp="1"/>
          </p:cNvSpPr>
          <p:nvPr>
            <p:ph idx="1"/>
          </p:nvPr>
        </p:nvSpPr>
        <p:spPr>
          <a:xfrm>
            <a:off x="457200" y="1600200"/>
            <a:ext cx="8229600" cy="4997152"/>
          </a:xfrm>
          <a:solidFill>
            <a:srgbClr val="FFFF99"/>
          </a:solidFill>
        </p:spPr>
        <p:txBody>
          <a:bodyPr>
            <a:normAutofit/>
          </a:bodyPr>
          <a:lstStyle/>
          <a:p>
            <a:pPr marL="3175" indent="539750" algn="just">
              <a:buNone/>
            </a:pPr>
            <a:endParaRPr lang="ru-RU" sz="2800" dirty="0" smtClean="0"/>
          </a:p>
          <a:p>
            <a:pPr marL="3175" indent="539750" algn="just">
              <a:buNone/>
            </a:pPr>
            <a:r>
              <a:rPr lang="ru-RU" sz="2400" dirty="0" smtClean="0"/>
              <a:t>Бригада </a:t>
            </a:r>
            <a:r>
              <a:rPr lang="ru-RU" sz="2400" dirty="0" smtClean="0"/>
              <a:t>слесарей-лекальщиков (шесть человек) всегда держалась очень сплоченно. Члены бригады, несмотря на существенную разницу в возрасте, часто проводили вместе и свободное время. Старшие к младшим относились покровительственно, младшие к старшим – с уважением. Когда один из членов бригады ушел на пенсию, в нее был принят молодой слесарь А., года два или три назад окончивший профессиональный колледж. Вначале к нему отнеслись настороженно. Но через месяц-два между ним и бригадой сложились вполне дружеские отношения, он был принят в коллектив, стал «своим».</a:t>
            </a: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a:solidFill>
            <a:srgbClr val="FFFF99"/>
          </a:solidFill>
        </p:spPr>
        <p:txBody>
          <a:bodyPr>
            <a:noAutofit/>
          </a:bodyPr>
          <a:lstStyle/>
          <a:p>
            <a:pPr marL="0" indent="542925" algn="just">
              <a:buNone/>
            </a:pPr>
            <a:endParaRPr lang="ru-RU" sz="2400" dirty="0" smtClean="0"/>
          </a:p>
          <a:p>
            <a:pPr marL="0" indent="542925" algn="just">
              <a:buNone/>
            </a:pPr>
            <a:r>
              <a:rPr lang="ru-RU" sz="2400" dirty="0" smtClean="0"/>
              <a:t>Еще </a:t>
            </a:r>
            <a:r>
              <a:rPr lang="ru-RU" sz="2400" dirty="0" smtClean="0"/>
              <a:t>месяца через два положение изменилось. А. как молодому и не очень опытному работнику поручили изготовление крупной серии стандартных лекал. Используя традиционную технологию, он имел бы заработок на среднем для бригады уровне. Однако А. быстро догадался, как можно рационализировать работу. Он брал десяток заготовок и приваривал их друг к другу. Получался пакет. Затем он вырезал нужную форму сразу же на всем пакете, шлифовал торцы, разъединял пакет и обрабатывал поверхность каждого лекала. Вскоре А. перекрыл нормы выработки в три-пять раз, заработок его стал быстро расти и в полтора раза превысил заработок бригадира.</a:t>
            </a:r>
            <a:endParaRPr lang="ru-RU"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361459"/>
          </a:xfrm>
          <a:solidFill>
            <a:srgbClr val="FFFF99"/>
          </a:solidFill>
        </p:spPr>
        <p:txBody>
          <a:bodyPr>
            <a:normAutofit/>
          </a:bodyPr>
          <a:lstStyle/>
          <a:p>
            <a:pPr marL="0" indent="539750" algn="just">
              <a:spcBef>
                <a:spcPts val="0"/>
              </a:spcBef>
              <a:buNone/>
            </a:pPr>
            <a:endParaRPr lang="ru-RU" sz="2400" dirty="0" smtClean="0"/>
          </a:p>
          <a:p>
            <a:pPr marL="0" indent="539750" algn="just">
              <a:spcBef>
                <a:spcPts val="0"/>
              </a:spcBef>
              <a:buNone/>
            </a:pPr>
            <a:r>
              <a:rPr lang="ru-RU" sz="2400" dirty="0" smtClean="0"/>
              <a:t>На </a:t>
            </a:r>
            <a:r>
              <a:rPr lang="ru-RU" sz="2400" dirty="0" smtClean="0"/>
              <a:t>А. в бригаде начали коситься и замечать в его поведении множество изъянов: то отлучился неизвестно куда, то навязался с непрошеным советом, то, наоборот, молчал, когда все старались подать полезные советы товарищу. Наконец, наступил полный разрыв отношений. А.  попросил начальника цеха перевести его в другую бригаду. Но оказалось, что и другие бригады слесарей не хотят его принимать к себе. Через месяц А. уволился с завода.</a:t>
            </a:r>
          </a:p>
          <a:p>
            <a:pPr marL="0" indent="539750" algn="just">
              <a:spcBef>
                <a:spcPts val="0"/>
              </a:spcBef>
              <a:buNone/>
            </a:pPr>
            <a:r>
              <a:rPr lang="ru-RU" sz="2400" b="1" dirty="0" smtClean="0"/>
              <a:t>Проанализируйте данную ситуацию на предмет конфликтности.</a:t>
            </a:r>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143000"/>
          </a:xfrm>
          <a:solidFill>
            <a:srgbClr val="FFFF99"/>
          </a:solidFill>
        </p:spPr>
        <p:txBody>
          <a:bodyPr>
            <a:normAutofit fontScale="90000"/>
          </a:bodyPr>
          <a:lstStyle/>
          <a:p>
            <a:r>
              <a:rPr lang="ru-RU" sz="2800" b="1" dirty="0" smtClean="0"/>
              <a:t/>
            </a:r>
            <a:br>
              <a:rPr lang="ru-RU" sz="2800" b="1" dirty="0" smtClean="0"/>
            </a:br>
            <a:r>
              <a:rPr lang="ru-RU" sz="2800" b="1" dirty="0" smtClean="0"/>
              <a:t>Упражнение  «Обыкновенные </a:t>
            </a:r>
            <a:r>
              <a:rPr lang="ru-RU" sz="2800" b="1" dirty="0" smtClean="0"/>
              <a:t>мелкие </a:t>
            </a:r>
            <a:r>
              <a:rPr lang="ru-RU" sz="2800" b="1" dirty="0" smtClean="0"/>
              <a:t>манипуляции»</a:t>
            </a:r>
            <a:r>
              <a:rPr lang="ru-RU" sz="2800" dirty="0" smtClean="0"/>
              <a:t/>
            </a:r>
            <a:br>
              <a:rPr lang="ru-RU" sz="2800" dirty="0" smtClean="0"/>
            </a:br>
            <a:endParaRPr lang="ru-RU" sz="2800" dirty="0"/>
          </a:p>
        </p:txBody>
      </p:sp>
      <p:sp>
        <p:nvSpPr>
          <p:cNvPr id="3" name="Содержимое 2"/>
          <p:cNvSpPr>
            <a:spLocks noGrp="1"/>
          </p:cNvSpPr>
          <p:nvPr>
            <p:ph idx="1"/>
          </p:nvPr>
        </p:nvSpPr>
        <p:spPr>
          <a:solidFill>
            <a:srgbClr val="FFFF99"/>
          </a:solidFill>
        </p:spPr>
        <p:txBody>
          <a:bodyPr/>
          <a:lstStyle/>
          <a:p>
            <a:pPr marL="3175" indent="539750" algn="just">
              <a:buNone/>
            </a:pPr>
            <a:endParaRPr lang="ru-RU" sz="2400" dirty="0" smtClean="0"/>
          </a:p>
          <a:p>
            <a:pPr marL="3175" indent="539750" algn="just">
              <a:buNone/>
            </a:pPr>
            <a:r>
              <a:rPr lang="ru-RU" sz="2400" dirty="0" smtClean="0"/>
              <a:t>Вот </a:t>
            </a:r>
            <a:r>
              <a:rPr lang="ru-RU" sz="2400" dirty="0" smtClean="0"/>
              <a:t>некоторые из классических рычагов для манипулирования людьми, которые порой приводят к катастрофическим результатам.</a:t>
            </a:r>
          </a:p>
          <a:p>
            <a:pPr marL="3175" indent="539750" algn="just">
              <a:buNone/>
            </a:pPr>
            <a:r>
              <a:rPr lang="en-US" sz="2400" dirty="0" smtClean="0"/>
              <a:t> </a:t>
            </a:r>
            <a:r>
              <a:rPr lang="ru-RU" sz="2400" dirty="0" smtClean="0"/>
              <a:t>Сопоставьте установки и ремарки. Попробуйте найти к каждой установке правильную ремарку.</a:t>
            </a: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765176"/>
          <a:ext cx="8229600" cy="5400316"/>
        </p:xfrm>
        <a:graphic>
          <a:graphicData uri="http://schemas.openxmlformats.org/drawingml/2006/table">
            <a:tbl>
              <a:tblPr firstRow="1" bandRow="1">
                <a:tableStyleId>{5C22544A-7EE6-4342-B048-85BDC9FD1C3A}</a:tableStyleId>
              </a:tblPr>
              <a:tblGrid>
                <a:gridCol w="3538736"/>
                <a:gridCol w="4690864"/>
              </a:tblGrid>
              <a:tr h="1022419">
                <a:tc>
                  <a:txBody>
                    <a:bodyPr/>
                    <a:lstStyle/>
                    <a:p>
                      <a:pPr algn="ctr"/>
                      <a:r>
                        <a:rPr lang="en-US" sz="2400" b="1" kern="1200" dirty="0" smtClean="0">
                          <a:solidFill>
                            <a:schemeClr val="tx1"/>
                          </a:solidFill>
                          <a:latin typeface="+mn-lt"/>
                          <a:ea typeface="+mn-ea"/>
                          <a:cs typeface="+mn-cs"/>
                        </a:rPr>
                        <a:t>Установка</a:t>
                      </a:r>
                      <a:endParaRPr lang="ru-RU" sz="2400" b="1" dirty="0">
                        <a:solidFill>
                          <a:schemeClr val="tx1"/>
                        </a:solidFill>
                      </a:endParaRPr>
                    </a:p>
                  </a:txBody>
                  <a:tcPr>
                    <a:solidFill>
                      <a:srgbClr val="FFFF99"/>
                    </a:solidFill>
                  </a:tcPr>
                </a:tc>
                <a:tc>
                  <a:txBody>
                    <a:bodyPr/>
                    <a:lstStyle/>
                    <a:p>
                      <a:pPr algn="ctr"/>
                      <a:r>
                        <a:rPr lang="en-US" sz="2400" b="1" kern="1200" dirty="0" smtClean="0">
                          <a:solidFill>
                            <a:schemeClr val="tx1"/>
                          </a:solidFill>
                          <a:latin typeface="+mn-lt"/>
                          <a:ea typeface="+mn-ea"/>
                          <a:cs typeface="+mn-cs"/>
                        </a:rPr>
                        <a:t>Ремарка</a:t>
                      </a:r>
                      <a:endParaRPr lang="ru-RU" sz="2400" b="1" dirty="0">
                        <a:solidFill>
                          <a:schemeClr val="tx1"/>
                        </a:solidFill>
                      </a:endParaRPr>
                    </a:p>
                  </a:txBody>
                  <a:tcPr>
                    <a:solidFill>
                      <a:srgbClr val="FFFF99"/>
                    </a:solidFill>
                  </a:tcPr>
                </a:tc>
              </a:tr>
              <a:tr h="1022419">
                <a:tc>
                  <a:txBody>
                    <a:bodyPr/>
                    <a:lstStyle/>
                    <a:p>
                      <a:pPr algn="just"/>
                      <a:r>
                        <a:rPr lang="en-US" sz="2000" b="1" kern="1200" dirty="0" smtClean="0">
                          <a:solidFill>
                            <a:schemeClr val="dk1"/>
                          </a:solidFill>
                          <a:latin typeface="+mn-lt"/>
                          <a:ea typeface="+mn-ea"/>
                          <a:cs typeface="+mn-cs"/>
                        </a:rPr>
                        <a:t>1.</a:t>
                      </a:r>
                      <a:r>
                        <a:rPr lang="ru-RU" sz="2000" b="1" kern="1200" dirty="0" smtClean="0">
                          <a:solidFill>
                            <a:schemeClr val="dk1"/>
                          </a:solidFill>
                          <a:latin typeface="+mn-lt"/>
                          <a:ea typeface="+mn-ea"/>
                          <a:cs typeface="+mn-cs"/>
                        </a:rPr>
                        <a:t> </a:t>
                      </a:r>
                      <a:r>
                        <a:rPr lang="en-US" sz="2000" b="1" kern="1200" dirty="0" smtClean="0">
                          <a:solidFill>
                            <a:schemeClr val="dk1"/>
                          </a:solidFill>
                          <a:latin typeface="+mn-lt"/>
                          <a:ea typeface="+mn-ea"/>
                          <a:cs typeface="+mn-cs"/>
                        </a:rPr>
                        <a:t>Эмоциональный шантаж</a:t>
                      </a:r>
                      <a:endParaRPr lang="ru-RU" sz="2000" b="1" dirty="0"/>
                    </a:p>
                  </a:txBody>
                  <a:tcPr>
                    <a:solidFill>
                      <a:srgbClr val="FFFF99"/>
                    </a:solidFill>
                  </a:tcPr>
                </a:tc>
                <a:tc>
                  <a:txBody>
                    <a:bodyPr/>
                    <a:lstStyle/>
                    <a:p>
                      <a:pPr algn="just"/>
                      <a:r>
                        <a:rPr lang="ru-RU" sz="2000" b="1" kern="1200" dirty="0" smtClean="0">
                          <a:solidFill>
                            <a:schemeClr val="dk1"/>
                          </a:solidFill>
                          <a:latin typeface="+mn-lt"/>
                          <a:ea typeface="+mn-ea"/>
                          <a:cs typeface="+mn-cs"/>
                        </a:rPr>
                        <a:t>А. «Ваш проект никуда не годится, но если вы поддержите мое предложение по обустройству бульваров, я проголосую за него»</a:t>
                      </a:r>
                      <a:endParaRPr lang="ru-RU" sz="2000" b="1" dirty="0"/>
                    </a:p>
                  </a:txBody>
                  <a:tcPr>
                    <a:solidFill>
                      <a:srgbClr val="FFFF99"/>
                    </a:solidFill>
                  </a:tcPr>
                </a:tc>
              </a:tr>
              <a:tr h="1022419">
                <a:tc>
                  <a:txBody>
                    <a:bodyPr/>
                    <a:lstStyle/>
                    <a:p>
                      <a:pPr algn="just"/>
                      <a:r>
                        <a:rPr lang="en-US" sz="2000" b="1" kern="1200" dirty="0" smtClean="0">
                          <a:solidFill>
                            <a:schemeClr val="dk1"/>
                          </a:solidFill>
                          <a:latin typeface="+mn-lt"/>
                          <a:ea typeface="+mn-ea"/>
                          <a:cs typeface="+mn-cs"/>
                        </a:rPr>
                        <a:t>2</a:t>
                      </a:r>
                      <a:r>
                        <a:rPr lang="ru-RU" sz="2000" b="1" kern="1200" dirty="0" smtClean="0">
                          <a:solidFill>
                            <a:schemeClr val="dk1"/>
                          </a:solidFill>
                          <a:latin typeface="+mn-lt"/>
                          <a:ea typeface="+mn-ea"/>
                          <a:cs typeface="+mn-cs"/>
                        </a:rPr>
                        <a:t>.</a:t>
                      </a:r>
                      <a:r>
                        <a:rPr lang="en-US" sz="2000" b="1" kern="1200" dirty="0" smtClean="0">
                          <a:solidFill>
                            <a:schemeClr val="dk1"/>
                          </a:solidFill>
                          <a:latin typeface="+mn-lt"/>
                          <a:ea typeface="+mn-ea"/>
                          <a:cs typeface="+mn-cs"/>
                        </a:rPr>
                        <a:t> </a:t>
                      </a:r>
                      <a:r>
                        <a:rPr lang="ru-RU" sz="2000" b="1" kern="1200" dirty="0" smtClean="0">
                          <a:solidFill>
                            <a:schemeClr val="dk1"/>
                          </a:solidFill>
                          <a:latin typeface="+mn-lt"/>
                          <a:ea typeface="+mn-ea"/>
                          <a:cs typeface="+mn-cs"/>
                        </a:rPr>
                        <a:t> </a:t>
                      </a:r>
                      <a:r>
                        <a:rPr lang="en-US" sz="2000" b="1" kern="1200" dirty="0" smtClean="0">
                          <a:solidFill>
                            <a:schemeClr val="dk1"/>
                          </a:solidFill>
                          <a:latin typeface="+mn-lt"/>
                          <a:ea typeface="+mn-ea"/>
                          <a:cs typeface="+mn-cs"/>
                        </a:rPr>
                        <a:t>Угроза</a:t>
                      </a:r>
                      <a:endParaRPr lang="ru-RU" sz="2000" b="1" dirty="0"/>
                    </a:p>
                  </a:txBody>
                  <a:tcPr>
                    <a:solidFill>
                      <a:srgbClr val="FFFF99"/>
                    </a:solidFill>
                  </a:tcPr>
                </a:tc>
                <a:tc>
                  <a:txBody>
                    <a:bodyPr/>
                    <a:lstStyle/>
                    <a:p>
                      <a:pPr algn="just"/>
                      <a:r>
                        <a:rPr lang="ru-RU" sz="2000" b="1" kern="1200" dirty="0" smtClean="0">
                          <a:solidFill>
                            <a:schemeClr val="dk1"/>
                          </a:solidFill>
                          <a:latin typeface="+mn-lt"/>
                          <a:ea typeface="+mn-ea"/>
                          <a:cs typeface="+mn-cs"/>
                        </a:rPr>
                        <a:t>Б. «Главное не следовать моим указаниям. Скоро вы увидите, каков будет результат».</a:t>
                      </a:r>
                      <a:endParaRPr lang="ru-RU" sz="2000" b="1" dirty="0"/>
                    </a:p>
                  </a:txBody>
                  <a:tcPr>
                    <a:solidFill>
                      <a:srgbClr val="FFFF99"/>
                    </a:solidFill>
                  </a:tcPr>
                </a:tc>
              </a:tr>
              <a:tr h="1022419">
                <a:tc>
                  <a:txBody>
                    <a:bodyPr/>
                    <a:lstStyle/>
                    <a:p>
                      <a:pPr algn="just"/>
                      <a:r>
                        <a:rPr lang="en-US" sz="2000" b="1" kern="1200" dirty="0" smtClean="0">
                          <a:solidFill>
                            <a:schemeClr val="dk1"/>
                          </a:solidFill>
                          <a:latin typeface="+mn-lt"/>
                          <a:ea typeface="+mn-ea"/>
                          <a:cs typeface="+mn-cs"/>
                        </a:rPr>
                        <a:t>3</a:t>
                      </a:r>
                      <a:r>
                        <a:rPr lang="ru-RU" sz="2000" b="1" kern="1200" dirty="0" smtClean="0">
                          <a:solidFill>
                            <a:schemeClr val="dk1"/>
                          </a:solidFill>
                          <a:latin typeface="+mn-lt"/>
                          <a:ea typeface="+mn-ea"/>
                          <a:cs typeface="+mn-cs"/>
                        </a:rPr>
                        <a:t>. </a:t>
                      </a:r>
                      <a:r>
                        <a:rPr lang="en-US" sz="2000" b="1" kern="1200" dirty="0" smtClean="0">
                          <a:solidFill>
                            <a:schemeClr val="dk1"/>
                          </a:solidFill>
                          <a:latin typeface="+mn-lt"/>
                          <a:ea typeface="+mn-ea"/>
                          <a:cs typeface="+mn-cs"/>
                        </a:rPr>
                        <a:t> Ложь</a:t>
                      </a:r>
                      <a:endParaRPr lang="ru-RU" sz="2000" b="1" dirty="0"/>
                    </a:p>
                  </a:txBody>
                  <a:tcPr>
                    <a:solidFill>
                      <a:srgbClr val="FFFF99"/>
                    </a:solidFill>
                  </a:tcPr>
                </a:tc>
                <a:tc>
                  <a:txBody>
                    <a:bodyPr/>
                    <a:lstStyle/>
                    <a:p>
                      <a:pPr algn="just"/>
                      <a:r>
                        <a:rPr lang="ru-RU" sz="2000" b="1" kern="1200" dirty="0" smtClean="0">
                          <a:solidFill>
                            <a:schemeClr val="dk1"/>
                          </a:solidFill>
                          <a:latin typeface="+mn-lt"/>
                          <a:ea typeface="+mn-ea"/>
                          <a:cs typeface="+mn-cs"/>
                        </a:rPr>
                        <a:t>В. «Никому не говорите: Мне кажется, что Марат копает под вас».</a:t>
                      </a:r>
                      <a:endParaRPr lang="ru-RU" sz="2000" b="1" dirty="0"/>
                    </a:p>
                  </a:txBody>
                  <a:tcPr>
                    <a:solidFill>
                      <a:srgbClr val="FFFF99"/>
                    </a:solidFill>
                  </a:tcPr>
                </a:tc>
              </a:tr>
              <a:tr h="1022419">
                <a:tc>
                  <a:txBody>
                    <a:bodyPr/>
                    <a:lstStyle/>
                    <a:p>
                      <a:pPr algn="just"/>
                      <a:r>
                        <a:rPr lang="en-US" sz="2000" b="1" kern="1200" dirty="0" smtClean="0">
                          <a:solidFill>
                            <a:schemeClr val="dk1"/>
                          </a:solidFill>
                          <a:latin typeface="+mn-lt"/>
                          <a:ea typeface="+mn-ea"/>
                          <a:cs typeface="+mn-cs"/>
                        </a:rPr>
                        <a:t>4.</a:t>
                      </a:r>
                      <a:r>
                        <a:rPr lang="ru-RU" sz="2000" b="1" kern="1200" dirty="0" smtClean="0">
                          <a:solidFill>
                            <a:schemeClr val="dk1"/>
                          </a:solidFill>
                          <a:latin typeface="+mn-lt"/>
                          <a:ea typeface="+mn-ea"/>
                          <a:cs typeface="+mn-cs"/>
                        </a:rPr>
                        <a:t> </a:t>
                      </a:r>
                      <a:r>
                        <a:rPr lang="en-US" sz="2000" b="1" kern="1200" dirty="0" smtClean="0">
                          <a:solidFill>
                            <a:schemeClr val="dk1"/>
                          </a:solidFill>
                          <a:latin typeface="+mn-lt"/>
                          <a:ea typeface="+mn-ea"/>
                          <a:cs typeface="+mn-cs"/>
                        </a:rPr>
                        <a:t>Блокировка</a:t>
                      </a:r>
                      <a:endParaRPr lang="ru-RU" sz="2000" b="1" dirty="0"/>
                    </a:p>
                  </a:txBody>
                  <a:tcPr>
                    <a:solidFill>
                      <a:srgbClr val="FFFF99"/>
                    </a:solidFill>
                  </a:tcPr>
                </a:tc>
                <a:tc>
                  <a:txBody>
                    <a:bodyPr/>
                    <a:lstStyle/>
                    <a:p>
                      <a:pPr algn="just"/>
                      <a:r>
                        <a:rPr lang="ru-RU" sz="2000" b="1" kern="1200" dirty="0" smtClean="0">
                          <a:solidFill>
                            <a:schemeClr val="dk1"/>
                          </a:solidFill>
                          <a:latin typeface="+mn-lt"/>
                          <a:ea typeface="+mn-ea"/>
                          <a:cs typeface="+mn-cs"/>
                        </a:rPr>
                        <a:t>Г. «После всего, что я для тебя сделал, ты теперь хочешь вызвать меня в суд».</a:t>
                      </a:r>
                      <a:endParaRPr lang="ru-RU" sz="2000" b="1" dirty="0"/>
                    </a:p>
                  </a:txBody>
                  <a:tcPr>
                    <a:solidFill>
                      <a:srgbClr val="FFFF99"/>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548679"/>
          <a:ext cx="8229600" cy="5688201"/>
        </p:xfrm>
        <a:graphic>
          <a:graphicData uri="http://schemas.openxmlformats.org/drawingml/2006/table">
            <a:tbl>
              <a:tblPr firstRow="1" bandRow="1">
                <a:tableStyleId>{5C22544A-7EE6-4342-B048-85BDC9FD1C3A}</a:tableStyleId>
              </a:tblPr>
              <a:tblGrid>
                <a:gridCol w="3106688"/>
                <a:gridCol w="5122912"/>
              </a:tblGrid>
              <a:tr h="1281083">
                <a:tc>
                  <a:txBody>
                    <a:bodyPr/>
                    <a:lstStyle/>
                    <a:p>
                      <a:pPr algn="just"/>
                      <a:r>
                        <a:rPr lang="en-US" sz="2000" b="1" kern="1200" dirty="0" smtClean="0">
                          <a:solidFill>
                            <a:schemeClr val="tx1"/>
                          </a:solidFill>
                          <a:latin typeface="+mn-lt"/>
                          <a:ea typeface="+mn-ea"/>
                          <a:cs typeface="+mn-cs"/>
                        </a:rPr>
                        <a:t>5.</a:t>
                      </a:r>
                      <a:r>
                        <a:rPr lang="ru-RU" sz="2000" b="1" kern="1200" dirty="0" smtClean="0">
                          <a:solidFill>
                            <a:schemeClr val="tx1"/>
                          </a:solidFill>
                          <a:latin typeface="+mn-lt"/>
                          <a:ea typeface="+mn-ea"/>
                          <a:cs typeface="+mn-cs"/>
                        </a:rPr>
                        <a:t> </a:t>
                      </a:r>
                      <a:r>
                        <a:rPr lang="en-US" sz="2000" b="1" kern="1200" dirty="0" err="1" smtClean="0">
                          <a:solidFill>
                            <a:schemeClr val="tx1"/>
                          </a:solidFill>
                          <a:latin typeface="+mn-lt"/>
                          <a:ea typeface="+mn-ea"/>
                          <a:cs typeface="+mn-cs"/>
                        </a:rPr>
                        <a:t>Подхалимаж</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Д. «Ты говоришь, что хочешь решить эту задачу, но в тоже время не выполняешь, того о чем я тебе говорю»</a:t>
                      </a:r>
                      <a:endParaRPr lang="ru-RU" sz="2000" b="1" dirty="0">
                        <a:solidFill>
                          <a:schemeClr val="tx1"/>
                        </a:solidFill>
                      </a:endParaRPr>
                    </a:p>
                  </a:txBody>
                  <a:tcPr>
                    <a:solidFill>
                      <a:srgbClr val="FFFF99"/>
                    </a:solidFill>
                  </a:tcPr>
                </a:tc>
              </a:tr>
              <a:tr h="1095182">
                <a:tc>
                  <a:txBody>
                    <a:bodyPr/>
                    <a:lstStyle/>
                    <a:p>
                      <a:pPr algn="just"/>
                      <a:r>
                        <a:rPr lang="en-US" sz="2000" b="1" kern="1200" dirty="0" smtClean="0">
                          <a:solidFill>
                            <a:schemeClr val="tx1"/>
                          </a:solidFill>
                          <a:latin typeface="+mn-lt"/>
                          <a:ea typeface="+mn-ea"/>
                          <a:cs typeface="+mn-cs"/>
                        </a:rPr>
                        <a:t>6.</a:t>
                      </a:r>
                      <a:r>
                        <a:rPr lang="ru-RU" sz="2000" b="1" kern="1200" dirty="0" smtClean="0">
                          <a:solidFill>
                            <a:schemeClr val="tx1"/>
                          </a:solidFill>
                          <a:latin typeface="+mn-lt"/>
                          <a:ea typeface="+mn-ea"/>
                          <a:cs typeface="+mn-cs"/>
                        </a:rPr>
                        <a:t> </a:t>
                      </a:r>
                      <a:r>
                        <a:rPr lang="en-US" sz="2000" b="1" kern="1200" dirty="0" err="1" smtClean="0">
                          <a:solidFill>
                            <a:schemeClr val="tx1"/>
                          </a:solidFill>
                          <a:latin typeface="+mn-lt"/>
                          <a:ea typeface="+mn-ea"/>
                          <a:cs typeface="+mn-cs"/>
                        </a:rPr>
                        <a:t>Слухи</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Е. «Не беспокойтесь. Я попрошу вмешаться своего брата, он – адвокат. </a:t>
                      </a:r>
                      <a:r>
                        <a:rPr lang="en-US" sz="2000" b="1" kern="1200" dirty="0" smtClean="0">
                          <a:solidFill>
                            <a:schemeClr val="tx1"/>
                          </a:solidFill>
                          <a:latin typeface="+mn-lt"/>
                          <a:ea typeface="+mn-ea"/>
                          <a:cs typeface="+mn-cs"/>
                        </a:rPr>
                        <a:t>Он займется вашей ситуацией»</a:t>
                      </a:r>
                      <a:endParaRPr lang="ru-RU" sz="2000" b="1" dirty="0">
                        <a:solidFill>
                          <a:schemeClr val="tx1"/>
                        </a:solidFill>
                      </a:endParaRPr>
                    </a:p>
                  </a:txBody>
                  <a:tcPr>
                    <a:solidFill>
                      <a:srgbClr val="FFFF99"/>
                    </a:solidFill>
                  </a:tcPr>
                </a:tc>
              </a:tr>
              <a:tr h="576064">
                <a:tc>
                  <a:txBody>
                    <a:bodyPr/>
                    <a:lstStyle/>
                    <a:p>
                      <a:pPr algn="just"/>
                      <a:r>
                        <a:rPr lang="en-US" sz="2000" b="1" kern="1200" dirty="0" smtClean="0">
                          <a:solidFill>
                            <a:schemeClr val="tx1"/>
                          </a:solidFill>
                          <a:latin typeface="+mn-lt"/>
                          <a:ea typeface="+mn-ea"/>
                          <a:cs typeface="+mn-cs"/>
                        </a:rPr>
                        <a:t>7. Посредничество</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Ж. «Я провела ночь в объятиях </a:t>
                      </a:r>
                      <a:r>
                        <a:rPr lang="ru-RU" sz="2000" b="1" kern="1200" dirty="0" err="1" smtClean="0">
                          <a:solidFill>
                            <a:schemeClr val="tx1"/>
                          </a:solidFill>
                          <a:latin typeface="+mn-lt"/>
                          <a:ea typeface="+mn-ea"/>
                          <a:cs typeface="+mn-cs"/>
                        </a:rPr>
                        <a:t>Арсена</a:t>
                      </a:r>
                      <a:r>
                        <a:rPr lang="ru-RU" sz="2000" b="1" kern="1200" dirty="0" smtClean="0">
                          <a:solidFill>
                            <a:schemeClr val="tx1"/>
                          </a:solidFill>
                          <a:latin typeface="+mn-lt"/>
                          <a:ea typeface="+mn-ea"/>
                          <a:cs typeface="+mn-cs"/>
                        </a:rPr>
                        <a:t>»</a:t>
                      </a:r>
                      <a:endParaRPr lang="ru-RU" sz="2000" b="1" dirty="0">
                        <a:solidFill>
                          <a:schemeClr val="tx1"/>
                        </a:solidFill>
                      </a:endParaRPr>
                    </a:p>
                  </a:txBody>
                  <a:tcPr>
                    <a:solidFill>
                      <a:srgbClr val="FFFF99"/>
                    </a:solidFill>
                  </a:tcPr>
                </a:tc>
              </a:tr>
              <a:tr h="983156">
                <a:tc>
                  <a:txBody>
                    <a:bodyPr/>
                    <a:lstStyle/>
                    <a:p>
                      <a:pPr algn="just"/>
                      <a:r>
                        <a:rPr lang="en-US" sz="2000" b="1" kern="1200" dirty="0" smtClean="0">
                          <a:solidFill>
                            <a:schemeClr val="tx1"/>
                          </a:solidFill>
                          <a:latin typeface="+mn-lt"/>
                          <a:ea typeface="+mn-ea"/>
                          <a:cs typeface="+mn-cs"/>
                        </a:rPr>
                        <a:t>8. Шельмование </a:t>
                      </a:r>
                      <a:r>
                        <a:rPr lang="ru-RU" sz="2000" b="1" kern="1200" dirty="0" smtClean="0">
                          <a:solidFill>
                            <a:schemeClr val="tx1"/>
                          </a:solidFill>
                          <a:latin typeface="+mn-lt"/>
                          <a:ea typeface="+mn-ea"/>
                          <a:cs typeface="+mn-cs"/>
                        </a:rPr>
                        <a:t>. </a:t>
                      </a:r>
                      <a:r>
                        <a:rPr lang="en-US" sz="2000" b="1" kern="1200" dirty="0" smtClean="0">
                          <a:solidFill>
                            <a:schemeClr val="tx1"/>
                          </a:solidFill>
                          <a:latin typeface="+mn-lt"/>
                          <a:ea typeface="+mn-ea"/>
                          <a:cs typeface="+mn-cs"/>
                        </a:rPr>
                        <a:t>Сделка</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З. «Вы действительно замечательный человек… Могу я попросить вас кое о чем?»</a:t>
                      </a:r>
                      <a:endParaRPr lang="ru-RU" sz="2000" b="1" dirty="0">
                        <a:solidFill>
                          <a:schemeClr val="tx1"/>
                        </a:solidFill>
                      </a:endParaRPr>
                    </a:p>
                  </a:txBody>
                  <a:tcPr>
                    <a:solidFill>
                      <a:srgbClr val="FFFF99"/>
                    </a:solidFill>
                  </a:tcPr>
                </a:tc>
              </a:tr>
              <a:tr h="769560">
                <a:tc>
                  <a:txBody>
                    <a:bodyPr/>
                    <a:lstStyle/>
                    <a:p>
                      <a:pPr algn="just"/>
                      <a:r>
                        <a:rPr lang="en-US" sz="2000" b="1" kern="1200" dirty="0" smtClean="0">
                          <a:solidFill>
                            <a:schemeClr val="tx1"/>
                          </a:solidFill>
                          <a:latin typeface="+mn-lt"/>
                          <a:ea typeface="+mn-ea"/>
                          <a:cs typeface="+mn-cs"/>
                        </a:rPr>
                        <a:t>9.</a:t>
                      </a:r>
                      <a:r>
                        <a:rPr lang="ru-RU" sz="2000" b="1" kern="1200" dirty="0" smtClean="0">
                          <a:solidFill>
                            <a:schemeClr val="tx1"/>
                          </a:solidFill>
                          <a:latin typeface="+mn-lt"/>
                          <a:ea typeface="+mn-ea"/>
                          <a:cs typeface="+mn-cs"/>
                        </a:rPr>
                        <a:t> </a:t>
                      </a:r>
                      <a:r>
                        <a:rPr lang="en-US" sz="2000" b="1" kern="1200" dirty="0" smtClean="0">
                          <a:solidFill>
                            <a:schemeClr val="tx1"/>
                          </a:solidFill>
                          <a:latin typeface="+mn-lt"/>
                          <a:ea typeface="+mn-ea"/>
                          <a:cs typeface="+mn-cs"/>
                        </a:rPr>
                        <a:t>Принижение</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И. «Только я могу вам помочь. Поэтому, прошу вас, не ищите подвоха».</a:t>
                      </a:r>
                      <a:endParaRPr lang="ru-RU" sz="2000" b="1" dirty="0">
                        <a:solidFill>
                          <a:schemeClr val="tx1"/>
                        </a:solidFill>
                      </a:endParaRPr>
                    </a:p>
                  </a:txBody>
                  <a:tcPr>
                    <a:solidFill>
                      <a:srgbClr val="FFFF99"/>
                    </a:solidFill>
                  </a:tcPr>
                </a:tc>
              </a:tr>
              <a:tr h="983156">
                <a:tc>
                  <a:txBody>
                    <a:bodyPr/>
                    <a:lstStyle/>
                    <a:p>
                      <a:pPr algn="just"/>
                      <a:r>
                        <a:rPr lang="en-US" sz="2000" b="1" kern="1200" dirty="0" smtClean="0">
                          <a:solidFill>
                            <a:schemeClr val="tx1"/>
                          </a:solidFill>
                          <a:latin typeface="+mn-lt"/>
                          <a:ea typeface="+mn-ea"/>
                          <a:cs typeface="+mn-cs"/>
                        </a:rPr>
                        <a:t>10.</a:t>
                      </a:r>
                      <a:r>
                        <a:rPr lang="ru-RU" sz="2000" b="1" kern="1200" dirty="0" smtClean="0">
                          <a:solidFill>
                            <a:schemeClr val="tx1"/>
                          </a:solidFill>
                          <a:latin typeface="+mn-lt"/>
                          <a:ea typeface="+mn-ea"/>
                          <a:cs typeface="+mn-cs"/>
                        </a:rPr>
                        <a:t> </a:t>
                      </a:r>
                      <a:r>
                        <a:rPr lang="en-US" sz="2000" b="1" kern="1200" dirty="0" smtClean="0">
                          <a:solidFill>
                            <a:schemeClr val="tx1"/>
                          </a:solidFill>
                          <a:latin typeface="+mn-lt"/>
                          <a:ea typeface="+mn-ea"/>
                          <a:cs typeface="+mn-cs"/>
                        </a:rPr>
                        <a:t>Зависимость</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К. «Вы не обладаете задаткам лидера, в противном случае это стало бы известно».</a:t>
                      </a:r>
                      <a:endParaRPr lang="ru-RU" sz="2000" b="1" dirty="0">
                        <a:solidFill>
                          <a:schemeClr val="tx1"/>
                        </a:solidFill>
                      </a:endParaRPr>
                    </a:p>
                  </a:txBody>
                  <a:tcPr>
                    <a:solidFill>
                      <a:srgbClr val="FFFF99"/>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80728"/>
            <a:ext cx="8229600" cy="5145435"/>
          </a:xfrm>
          <a:solidFill>
            <a:srgbClr val="FFFF99"/>
          </a:solidFill>
        </p:spPr>
        <p:txBody>
          <a:bodyPr>
            <a:noAutofit/>
          </a:bodyPr>
          <a:lstStyle/>
          <a:p>
            <a:pPr marL="0" indent="539750" algn="just">
              <a:spcBef>
                <a:spcPts val="0"/>
              </a:spcBef>
              <a:buNone/>
            </a:pPr>
            <a:r>
              <a:rPr lang="ru-RU" sz="2400" b="1" dirty="0" smtClean="0"/>
              <a:t>Решение</a:t>
            </a:r>
            <a:r>
              <a:rPr lang="ru-RU" sz="2400" dirty="0" smtClean="0"/>
              <a:t>:</a:t>
            </a:r>
            <a:r>
              <a:rPr lang="en-US" sz="2400" dirty="0" smtClean="0"/>
              <a:t> </a:t>
            </a:r>
            <a:r>
              <a:rPr lang="ru-RU" sz="2400" dirty="0" smtClean="0"/>
              <a:t>Сравните свои результаты с верным решением: 1 </a:t>
            </a:r>
            <a:r>
              <a:rPr lang="ru-RU" sz="2400" b="1" dirty="0" smtClean="0"/>
              <a:t>– Г, 2 – Б, 3 – Ж, 4 – Д, 5 – З, 6 – В, 7 – Е, 8 – А, 9 – К и 10 – И,</a:t>
            </a:r>
            <a:r>
              <a:rPr lang="ru-RU" sz="2400" dirty="0" smtClean="0"/>
              <a:t> и подсчитайте число правильных ответов.</a:t>
            </a:r>
          </a:p>
          <a:p>
            <a:pPr marL="0" indent="539750" algn="just">
              <a:spcBef>
                <a:spcPts val="0"/>
              </a:spcBef>
              <a:buNone/>
            </a:pPr>
            <a:r>
              <a:rPr lang="ru-RU" sz="2400" b="1" dirty="0" smtClean="0"/>
              <a:t>Вы набрали 7 или более баллов</a:t>
            </a:r>
            <a:endParaRPr lang="ru-RU" sz="2400" dirty="0" smtClean="0"/>
          </a:p>
          <a:p>
            <a:pPr marL="0" indent="539750" algn="just">
              <a:spcBef>
                <a:spcPts val="0"/>
              </a:spcBef>
              <a:buNone/>
            </a:pPr>
            <a:r>
              <a:rPr lang="ru-RU" sz="2400" dirty="0" smtClean="0"/>
              <a:t>Мне кажется, вы неплохо справились с анализом самых распространенных способов манипуляции. </a:t>
            </a:r>
          </a:p>
          <a:p>
            <a:pPr marL="0" indent="539750" algn="just">
              <a:spcBef>
                <a:spcPts val="0"/>
              </a:spcBef>
              <a:buNone/>
            </a:pPr>
            <a:r>
              <a:rPr lang="ru-RU" sz="2400" b="1" dirty="0" smtClean="0"/>
              <a:t>Вы набрали менее 7 баллов</a:t>
            </a:r>
            <a:endParaRPr lang="ru-RU" sz="2400" dirty="0" smtClean="0"/>
          </a:p>
          <a:p>
            <a:pPr marL="0" indent="539750" algn="just">
              <a:spcBef>
                <a:spcPts val="0"/>
              </a:spcBef>
              <a:buNone/>
            </a:pPr>
            <a:r>
              <a:rPr lang="ru-RU" sz="2400" dirty="0" smtClean="0"/>
              <a:t> Вы мало осведомлены о разных типах психологического манипулирования, с которыми мы обычно сталкиваемся. Но это не страшно, так как представленные в этом упражнении приемы манипуляции довольно просты и действуют, как правило, только в течение ограниченного времени. </a:t>
            </a:r>
            <a:endParaRPr lang="ru-RU"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a:bodyPr>
          <a:lstStyle/>
          <a:p>
            <a:r>
              <a:rPr lang="ru-RU" sz="2800" b="1" dirty="0" smtClean="0"/>
              <a:t>Задание</a:t>
            </a:r>
            <a:endParaRPr lang="ru-RU" sz="2800" b="1" dirty="0"/>
          </a:p>
        </p:txBody>
      </p:sp>
      <p:sp>
        <p:nvSpPr>
          <p:cNvPr id="3" name="Содержимое 2"/>
          <p:cNvSpPr>
            <a:spLocks noGrp="1"/>
          </p:cNvSpPr>
          <p:nvPr>
            <p:ph idx="1"/>
          </p:nvPr>
        </p:nvSpPr>
        <p:spPr>
          <a:solidFill>
            <a:srgbClr val="FFFF99"/>
          </a:solidFill>
        </p:spPr>
        <p:txBody>
          <a:bodyPr>
            <a:normAutofit/>
          </a:bodyPr>
          <a:lstStyle/>
          <a:p>
            <a:pPr marL="0" indent="539750" algn="just">
              <a:spcBef>
                <a:spcPts val="0"/>
              </a:spcBef>
              <a:buNone/>
            </a:pPr>
            <a:endParaRPr lang="ru-RU" sz="2400" dirty="0" smtClean="0"/>
          </a:p>
          <a:p>
            <a:pPr marL="0" indent="539750" algn="just">
              <a:spcBef>
                <a:spcPts val="0"/>
              </a:spcBef>
              <a:buNone/>
            </a:pPr>
            <a:r>
              <a:rPr lang="ru-RU" sz="2400" dirty="0" smtClean="0"/>
              <a:t>Придумайте </a:t>
            </a:r>
            <a:r>
              <a:rPr lang="ru-RU" sz="2400" dirty="0" smtClean="0"/>
              <a:t>различные ситуации </a:t>
            </a:r>
            <a:r>
              <a:rPr lang="ru-RU" sz="2400" dirty="0" err="1" smtClean="0"/>
              <a:t>манипулятивного</a:t>
            </a:r>
            <a:r>
              <a:rPr lang="ru-RU" sz="2400" dirty="0" smtClean="0"/>
              <a:t> общения, например: вам необходимо попасть на киносеанс, а вы забыли билет. Найдите подход к билетерше, если это:</a:t>
            </a:r>
          </a:p>
          <a:p>
            <a:pPr marL="0" indent="539750" algn="just">
              <a:spcBef>
                <a:spcPts val="0"/>
              </a:spcBef>
              <a:buNone/>
            </a:pPr>
            <a:r>
              <a:rPr lang="ru-RU" sz="2400" dirty="0" smtClean="0"/>
              <a:t>а) молодая симпатичная девушка;</a:t>
            </a:r>
          </a:p>
          <a:p>
            <a:pPr marL="0" indent="539750" algn="just">
              <a:spcBef>
                <a:spcPts val="0"/>
              </a:spcBef>
              <a:buNone/>
            </a:pPr>
            <a:r>
              <a:rPr lang="ru-RU" sz="2400" dirty="0" smtClean="0"/>
              <a:t>б) женщина средних лет, которая стремится выглядеть моложе;</a:t>
            </a:r>
          </a:p>
          <a:p>
            <a:pPr marL="0" indent="539750" algn="just">
              <a:spcBef>
                <a:spcPts val="0"/>
              </a:spcBef>
              <a:buNone/>
            </a:pPr>
            <a:r>
              <a:rPr lang="ru-RU" sz="2400" dirty="0" smtClean="0"/>
              <a:t>в) сурового вида старуха;</a:t>
            </a:r>
          </a:p>
          <a:p>
            <a:pPr marL="0" indent="539750" algn="just">
              <a:spcBef>
                <a:spcPts val="0"/>
              </a:spcBef>
              <a:buNone/>
            </a:pPr>
            <a:r>
              <a:rPr lang="ru-RU" sz="2400" dirty="0" smtClean="0"/>
              <a:t>г) пожилой мужчина интеллигентного вида</a:t>
            </a:r>
            <a:r>
              <a:rPr lang="ru-RU" sz="2400" dirty="0" smtClean="0"/>
              <a:t>.</a:t>
            </a:r>
          </a:p>
          <a:p>
            <a:pPr marL="0" indent="539750" algn="just">
              <a:spcBef>
                <a:spcPts val="0"/>
              </a:spcBef>
              <a:buNone/>
            </a:pPr>
            <a:r>
              <a:rPr lang="ru-RU" sz="2400" dirty="0" smtClean="0"/>
              <a:t>Ответы запишите.</a:t>
            </a:r>
            <a:endParaRPr lang="ru-RU" sz="2400" dirty="0" smtClean="0"/>
          </a:p>
          <a:p>
            <a:pPr marL="0" indent="539750" algn="just">
              <a:spcBef>
                <a:spcPts val="0"/>
              </a:spcBef>
              <a:buNone/>
            </a:pPr>
            <a:endParaRPr lang="ru-RU"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fontScale="90000"/>
          </a:bodyPr>
          <a:lstStyle/>
          <a:p>
            <a:r>
              <a:rPr lang="ru-RU" sz="3100" b="1" dirty="0" smtClean="0"/>
              <a:t/>
            </a:r>
            <a:br>
              <a:rPr lang="ru-RU" sz="3100" b="1" dirty="0" smtClean="0"/>
            </a:br>
            <a:r>
              <a:rPr lang="ru-RU" sz="3100" b="1" dirty="0" smtClean="0"/>
              <a:t>Задание</a:t>
            </a:r>
            <a:r>
              <a:rPr lang="ru-RU" sz="3100" b="1" dirty="0" smtClean="0"/>
              <a:t>. </a:t>
            </a:r>
            <a:r>
              <a:rPr lang="ru-RU" dirty="0" smtClean="0"/>
              <a:t/>
            </a:r>
            <a:br>
              <a:rPr lang="ru-RU" dirty="0" smtClean="0"/>
            </a:br>
            <a:r>
              <a:rPr lang="ru-RU" dirty="0" smtClean="0"/>
              <a:t> </a:t>
            </a:r>
            <a:endParaRPr lang="ru-RU" dirty="0"/>
          </a:p>
        </p:txBody>
      </p:sp>
      <p:sp>
        <p:nvSpPr>
          <p:cNvPr id="3" name="Содержимое 2"/>
          <p:cNvSpPr>
            <a:spLocks noGrp="1"/>
          </p:cNvSpPr>
          <p:nvPr>
            <p:ph idx="1"/>
          </p:nvPr>
        </p:nvSpPr>
        <p:spPr>
          <a:solidFill>
            <a:srgbClr val="FFFF99"/>
          </a:solidFill>
        </p:spPr>
        <p:txBody>
          <a:bodyPr>
            <a:normAutofit/>
          </a:bodyPr>
          <a:lstStyle/>
          <a:p>
            <a:pPr marL="3175" indent="539750" algn="just">
              <a:buNone/>
            </a:pPr>
            <a:endParaRPr lang="ru-RU" sz="2400" dirty="0" smtClean="0"/>
          </a:p>
          <a:p>
            <a:pPr marL="0" indent="539750" algn="just">
              <a:spcBef>
                <a:spcPts val="0"/>
              </a:spcBef>
              <a:buNone/>
            </a:pPr>
            <a:r>
              <a:rPr lang="ru-RU" sz="2400" dirty="0" smtClean="0"/>
              <a:t>Вам </a:t>
            </a:r>
            <a:r>
              <a:rPr lang="ru-RU" sz="2400" dirty="0" smtClean="0"/>
              <a:t>нужно найти способ отказать «нахалу</a:t>
            </a:r>
            <a:r>
              <a:rPr lang="ru-RU" sz="2400" dirty="0" smtClean="0"/>
              <a:t>».</a:t>
            </a:r>
          </a:p>
          <a:p>
            <a:pPr marL="0" indent="539750" algn="just">
              <a:spcBef>
                <a:spcPts val="0"/>
              </a:spcBef>
              <a:buNone/>
            </a:pPr>
            <a:r>
              <a:rPr lang="ru-RU" sz="2400" dirty="0" smtClean="0"/>
              <a:t>Примеры </a:t>
            </a:r>
            <a:r>
              <a:rPr lang="ru-RU" sz="2400" dirty="0" smtClean="0"/>
              <a:t>просьб: </a:t>
            </a:r>
          </a:p>
          <a:p>
            <a:pPr marL="0" indent="539750" algn="just">
              <a:spcBef>
                <a:spcPts val="0"/>
              </a:spcBef>
              <a:buNone/>
            </a:pPr>
            <a:r>
              <a:rPr lang="ru-RU" sz="2400" dirty="0" smtClean="0"/>
              <a:t>1.     Я слышал о вас как о человеке, который никогда никому не отказывает. Не могли бы вы одолжить 50 долларов? Мне скоро должны вернуть долг, и я сразу же вам отдам.</a:t>
            </a:r>
          </a:p>
          <a:p>
            <a:pPr marL="0" indent="539750" algn="just">
              <a:spcBef>
                <a:spcPts val="0"/>
              </a:spcBef>
              <a:buNone/>
            </a:pPr>
            <a:r>
              <a:rPr lang="ru-RU" sz="2400" dirty="0" smtClean="0"/>
              <a:t>2.     Неужели вы откажетесь принять участие в этом вечере? Мы ведь не всех приглашали. Но нам известно, что вы-то знаете толк в настоящем искусстве!</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836712"/>
            <a:ext cx="8229600" cy="5390059"/>
          </a:xfrm>
          <a:solidFill>
            <a:srgbClr val="FFFF99"/>
          </a:solidFill>
        </p:spPr>
        <p:txBody>
          <a:bodyPr>
            <a:normAutofit/>
          </a:bodyPr>
          <a:lstStyle/>
          <a:p>
            <a:pPr marL="3175" indent="539750" algn="just">
              <a:buNone/>
            </a:pPr>
            <a:endParaRPr lang="ru-RU" sz="2800" b="1" dirty="0" smtClean="0"/>
          </a:p>
          <a:p>
            <a:pPr marL="0" indent="539750" algn="just">
              <a:spcBef>
                <a:spcPts val="0"/>
              </a:spcBef>
              <a:buNone/>
            </a:pPr>
            <a:r>
              <a:rPr lang="ru-RU" sz="2800" b="1" dirty="0" smtClean="0"/>
              <a:t>Цель: закрепить представления о конфликте, стилях поведения в конфликте, способах ведения переговоров, манипулировании; развивать умения решать конфликты, предотвращать манипулирование; воспитывать интерес к бесконфликтному поведению.</a:t>
            </a:r>
            <a:endParaRPr lang="ru-RU" sz="28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a:bodyPr>
          <a:lstStyle/>
          <a:p>
            <a:r>
              <a:rPr lang="ru-RU" sz="2800" dirty="0" smtClean="0"/>
              <a:t> </a:t>
            </a:r>
            <a:r>
              <a:rPr lang="ru-RU" sz="2800" b="1" dirty="0" smtClean="0"/>
              <a:t>Тест  </a:t>
            </a:r>
            <a:r>
              <a:rPr lang="ru-RU" sz="2800" b="1" dirty="0" smtClean="0"/>
              <a:t>«Как вести деловые переговоры»</a:t>
            </a:r>
            <a:endParaRPr lang="ru-RU" sz="2800" dirty="0"/>
          </a:p>
        </p:txBody>
      </p:sp>
      <p:sp>
        <p:nvSpPr>
          <p:cNvPr id="3" name="Содержимое 2"/>
          <p:cNvSpPr>
            <a:spLocks noGrp="1"/>
          </p:cNvSpPr>
          <p:nvPr>
            <p:ph idx="1"/>
          </p:nvPr>
        </p:nvSpPr>
        <p:spPr>
          <a:solidFill>
            <a:srgbClr val="FFFF99"/>
          </a:solidFill>
        </p:spPr>
        <p:txBody>
          <a:bodyPr/>
          <a:lstStyle/>
          <a:p>
            <a:pPr>
              <a:buNone/>
            </a:pPr>
            <a:r>
              <a:rPr lang="ru-RU" dirty="0" smtClean="0"/>
              <a:t> </a:t>
            </a:r>
          </a:p>
          <a:p>
            <a:pPr marL="3175" indent="539750" algn="just">
              <a:buNone/>
            </a:pPr>
            <a:r>
              <a:rPr lang="ru-RU" sz="2400" b="1" dirty="0" smtClean="0"/>
              <a:t>Инструкция. </a:t>
            </a:r>
            <a:r>
              <a:rPr lang="ru-RU" sz="2400" dirty="0" smtClean="0"/>
              <a:t>Вам предлагается 9 вопросов, на каждый из которых вы должны дать вариант ответа: «а»; «б» или «в».</a:t>
            </a:r>
            <a:endParaRPr lang="ru-RU"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361459"/>
          </a:xfrm>
          <a:solidFill>
            <a:srgbClr val="FFFF99"/>
          </a:solidFill>
        </p:spPr>
        <p:txBody>
          <a:bodyPr>
            <a:normAutofit fontScale="70000" lnSpcReduction="20000"/>
          </a:bodyPr>
          <a:lstStyle/>
          <a:p>
            <a:pPr marL="0" indent="542925" algn="just">
              <a:lnSpc>
                <a:spcPct val="120000"/>
              </a:lnSpc>
              <a:spcBef>
                <a:spcPts val="0"/>
              </a:spcBef>
              <a:buNone/>
            </a:pPr>
            <a:endParaRPr lang="ru-RU" sz="2900" b="1" dirty="0" smtClean="0"/>
          </a:p>
          <a:p>
            <a:pPr marL="0" indent="542925" algn="just">
              <a:lnSpc>
                <a:spcPct val="120000"/>
              </a:lnSpc>
              <a:spcBef>
                <a:spcPts val="0"/>
              </a:spcBef>
              <a:buNone/>
            </a:pPr>
            <a:r>
              <a:rPr lang="ru-RU" sz="2900" b="1" dirty="0" smtClean="0"/>
              <a:t>1</a:t>
            </a:r>
            <a:r>
              <a:rPr lang="ru-RU" sz="2900" b="1" dirty="0" smtClean="0"/>
              <a:t>. На чем вы настаиваете во время переговоров</a:t>
            </a:r>
            <a:r>
              <a:rPr lang="ru-RU" sz="2900" b="1" dirty="0" smtClean="0"/>
              <a:t>?</a:t>
            </a:r>
            <a:r>
              <a:rPr lang="ru-RU" sz="2900" b="1" dirty="0" smtClean="0"/>
              <a:t> </a:t>
            </a:r>
          </a:p>
          <a:p>
            <a:pPr marL="0" indent="542925" algn="just">
              <a:lnSpc>
                <a:spcPct val="120000"/>
              </a:lnSpc>
              <a:spcBef>
                <a:spcPts val="0"/>
              </a:spcBef>
              <a:buNone/>
            </a:pPr>
            <a:r>
              <a:rPr lang="ru-RU" sz="2900" dirty="0" smtClean="0"/>
              <a:t>а) на соглашении</a:t>
            </a:r>
            <a:r>
              <a:rPr lang="ru-RU" sz="2900" dirty="0" smtClean="0"/>
              <a:t>;</a:t>
            </a:r>
            <a:endParaRPr lang="ru-RU" sz="2900" dirty="0" smtClean="0"/>
          </a:p>
          <a:p>
            <a:pPr marL="0" indent="542925" algn="just">
              <a:lnSpc>
                <a:spcPct val="120000"/>
              </a:lnSpc>
              <a:spcBef>
                <a:spcPts val="0"/>
              </a:spcBef>
              <a:buNone/>
            </a:pPr>
            <a:r>
              <a:rPr lang="ru-RU" sz="2900" dirty="0" smtClean="0"/>
              <a:t>б) на своем решении</a:t>
            </a:r>
            <a:r>
              <a:rPr lang="ru-RU" sz="2900" dirty="0" smtClean="0"/>
              <a:t>;</a:t>
            </a:r>
            <a:endParaRPr lang="ru-RU" sz="2900" dirty="0" smtClean="0"/>
          </a:p>
          <a:p>
            <a:pPr marL="0" indent="542925" algn="just">
              <a:lnSpc>
                <a:spcPct val="120000"/>
              </a:lnSpc>
              <a:spcBef>
                <a:spcPts val="0"/>
              </a:spcBef>
              <a:buNone/>
            </a:pPr>
            <a:r>
              <a:rPr lang="ru-RU" sz="2900" dirty="0" smtClean="0"/>
              <a:t>в) на использовании объективных критериев при выборе решения</a:t>
            </a:r>
            <a:r>
              <a:rPr lang="ru-RU" sz="2900" dirty="0" smtClean="0"/>
              <a:t>.</a:t>
            </a:r>
            <a:endParaRPr lang="ru-RU" sz="2900" dirty="0" smtClean="0"/>
          </a:p>
          <a:p>
            <a:pPr marL="0" indent="542925" algn="just">
              <a:lnSpc>
                <a:spcPct val="120000"/>
              </a:lnSpc>
              <a:spcBef>
                <a:spcPts val="0"/>
              </a:spcBef>
              <a:buNone/>
            </a:pPr>
            <a:r>
              <a:rPr lang="ru-RU" sz="2900" b="1" dirty="0" smtClean="0"/>
              <a:t>2. Стремитесь ли вы во время переговоров к единственному решению</a:t>
            </a:r>
            <a:r>
              <a:rPr lang="ru-RU" sz="2900" b="1" dirty="0" smtClean="0"/>
              <a:t>?</a:t>
            </a:r>
            <a:endParaRPr lang="ru-RU" sz="2900" b="1" dirty="0" smtClean="0"/>
          </a:p>
          <a:p>
            <a:pPr marL="0" indent="542925" algn="just">
              <a:lnSpc>
                <a:spcPct val="120000"/>
              </a:lnSpc>
              <a:spcBef>
                <a:spcPts val="0"/>
              </a:spcBef>
              <a:buNone/>
            </a:pPr>
            <a:r>
              <a:rPr lang="ru-RU" sz="2900" dirty="0" smtClean="0"/>
              <a:t>а) стремлюсь к единственному ответу, приемлемому для обеих сторон</a:t>
            </a:r>
            <a:r>
              <a:rPr lang="ru-RU" sz="2900" dirty="0" smtClean="0"/>
              <a:t>;</a:t>
            </a:r>
            <a:endParaRPr lang="ru-RU" sz="2900" dirty="0" smtClean="0"/>
          </a:p>
          <a:p>
            <a:pPr marL="0" indent="542925" algn="just">
              <a:lnSpc>
                <a:spcPct val="120000"/>
              </a:lnSpc>
              <a:spcBef>
                <a:spcPts val="0"/>
              </a:spcBef>
              <a:buNone/>
            </a:pPr>
            <a:r>
              <a:rPr lang="ru-RU" sz="2900" dirty="0" smtClean="0"/>
              <a:t>б) стремлюсь к единственному решению, приемлемому для себя</a:t>
            </a:r>
            <a:r>
              <a:rPr lang="ru-RU" sz="2900" dirty="0" smtClean="0"/>
              <a:t>;</a:t>
            </a:r>
            <a:endParaRPr lang="ru-RU" sz="2900" dirty="0" smtClean="0"/>
          </a:p>
          <a:p>
            <a:pPr marL="0" indent="542925" algn="just">
              <a:lnSpc>
                <a:spcPct val="120000"/>
              </a:lnSpc>
              <a:spcBef>
                <a:spcPts val="0"/>
              </a:spcBef>
              <a:buNone/>
            </a:pPr>
            <a:r>
              <a:rPr lang="ru-RU" sz="2900" dirty="0" smtClean="0"/>
              <a:t>в) представляю множество вариантов на выбор</a:t>
            </a:r>
            <a:r>
              <a:rPr lang="ru-RU" sz="2900" dirty="0" smtClean="0"/>
              <a:t>.</a:t>
            </a:r>
            <a:endParaRPr lang="ru-RU" sz="2900" dirty="0" smtClean="0"/>
          </a:p>
          <a:p>
            <a:pPr marL="0" indent="542925" algn="just">
              <a:lnSpc>
                <a:spcPct val="120000"/>
              </a:lnSpc>
              <a:spcBef>
                <a:spcPts val="0"/>
              </a:spcBef>
              <a:buNone/>
            </a:pPr>
            <a:r>
              <a:rPr lang="ru-RU" sz="2900" b="1" dirty="0" smtClean="0"/>
              <a:t>3. Ради соглашения идете на уступки или требуете преимуществ</a:t>
            </a:r>
            <a:r>
              <a:rPr lang="ru-RU" sz="2900" b="1" dirty="0" smtClean="0"/>
              <a:t>?</a:t>
            </a:r>
            <a:endParaRPr lang="ru-RU" sz="2900" b="1" dirty="0" smtClean="0"/>
          </a:p>
          <a:p>
            <a:pPr marL="0" indent="542925" algn="just">
              <a:lnSpc>
                <a:spcPct val="120000"/>
              </a:lnSpc>
              <a:spcBef>
                <a:spcPts val="0"/>
              </a:spcBef>
              <a:buNone/>
            </a:pPr>
            <a:r>
              <a:rPr lang="ru-RU" sz="2900" dirty="0" smtClean="0"/>
              <a:t>а) примиряюсь с односторонними потерями ради достижения соглашения</a:t>
            </a:r>
            <a:r>
              <a:rPr lang="ru-RU" sz="2900" dirty="0" smtClean="0"/>
              <a:t>;</a:t>
            </a:r>
            <a:endParaRPr lang="ru-RU" sz="2900" dirty="0" smtClean="0"/>
          </a:p>
          <a:p>
            <a:pPr marL="0" indent="542925" algn="just">
              <a:lnSpc>
                <a:spcPct val="120000"/>
              </a:lnSpc>
              <a:spcBef>
                <a:spcPts val="0"/>
              </a:spcBef>
              <a:buNone/>
            </a:pPr>
            <a:r>
              <a:rPr lang="ru-RU" sz="2900" dirty="0" smtClean="0"/>
              <a:t>б) требую односторонних преимуществ в награду за соглашение</a:t>
            </a:r>
            <a:r>
              <a:rPr lang="ru-RU" sz="2900" dirty="0" smtClean="0"/>
              <a:t>;</a:t>
            </a:r>
            <a:endParaRPr lang="ru-RU" sz="2900" dirty="0" smtClean="0"/>
          </a:p>
          <a:p>
            <a:pPr marL="0" indent="542925" algn="just">
              <a:lnSpc>
                <a:spcPct val="120000"/>
              </a:lnSpc>
              <a:spcBef>
                <a:spcPts val="0"/>
              </a:spcBef>
              <a:buNone/>
            </a:pPr>
            <a:r>
              <a:rPr lang="ru-RU" sz="2900" dirty="0" smtClean="0"/>
              <a:t>в) продумываю возможность взаимной выгоды.</a:t>
            </a:r>
          </a:p>
          <a:p>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6712"/>
            <a:ext cx="8229600" cy="5544616"/>
          </a:xfrm>
          <a:solidFill>
            <a:srgbClr val="FFFF99"/>
          </a:solidFill>
        </p:spPr>
        <p:txBody>
          <a:bodyPr>
            <a:normAutofit fontScale="70000" lnSpcReduction="20000"/>
          </a:bodyPr>
          <a:lstStyle/>
          <a:p>
            <a:pPr marL="3175" indent="539750" algn="just">
              <a:buNone/>
            </a:pPr>
            <a:endParaRPr lang="ru-RU" dirty="0" smtClean="0"/>
          </a:p>
          <a:p>
            <a:pPr marL="3175" indent="539750" algn="just">
              <a:buNone/>
            </a:pPr>
            <a:r>
              <a:rPr lang="ru-RU" b="1" dirty="0" smtClean="0"/>
              <a:t>4</a:t>
            </a:r>
            <a:r>
              <a:rPr lang="ru-RU" b="1" dirty="0" smtClean="0"/>
              <a:t>. При ведении переговоров намечаете ли вы «нижнюю границу» – то есть результат переговоров, выраженный в виде худшего из допустимых вариантов?</a:t>
            </a:r>
          </a:p>
          <a:p>
            <a:pPr marL="3175" indent="539750" algn="just">
              <a:buNone/>
            </a:pPr>
            <a:r>
              <a:rPr lang="ru-RU" dirty="0" smtClean="0"/>
              <a:t>а) открываю свою «нижнюю границу»;</a:t>
            </a:r>
          </a:p>
          <a:p>
            <a:pPr marL="3175" indent="539750" algn="just">
              <a:buNone/>
            </a:pPr>
            <a:r>
              <a:rPr lang="ru-RU" dirty="0" smtClean="0"/>
              <a:t>б) скрываю свою «нижнюю границу»;</a:t>
            </a:r>
          </a:p>
          <a:p>
            <a:pPr marL="3175" indent="539750" algn="just">
              <a:buNone/>
            </a:pPr>
            <a:r>
              <a:rPr lang="ru-RU" dirty="0" smtClean="0"/>
              <a:t>в) не устанавливаю «нижнюю границу».</a:t>
            </a:r>
          </a:p>
          <a:p>
            <a:pPr marL="3175" indent="539750" algn="just">
              <a:buNone/>
            </a:pPr>
            <a:r>
              <a:rPr lang="ru-RU" b="1" dirty="0" smtClean="0"/>
              <a:t>5. Во время переговоров вы выдвигаете предложения или прибегаете к угрозам?</a:t>
            </a:r>
          </a:p>
          <a:p>
            <a:pPr marL="3175" indent="539750" algn="just">
              <a:buNone/>
            </a:pPr>
            <a:r>
              <a:rPr lang="ru-RU" dirty="0" smtClean="0"/>
              <a:t>а) прибегаю к угрозам;</a:t>
            </a:r>
          </a:p>
          <a:p>
            <a:pPr marL="3175" indent="539750" algn="just">
              <a:buNone/>
            </a:pPr>
            <a:r>
              <a:rPr lang="ru-RU" dirty="0" smtClean="0"/>
              <a:t>б) изучаю интересы сторон;</a:t>
            </a:r>
          </a:p>
          <a:p>
            <a:pPr marL="3175" indent="539750" algn="just">
              <a:buNone/>
            </a:pPr>
            <a:r>
              <a:rPr lang="ru-RU" dirty="0" smtClean="0"/>
              <a:t>в) выдвигаю предложения.</a:t>
            </a:r>
          </a:p>
          <a:p>
            <a:pPr marL="3175" indent="539750" algn="just">
              <a:buNone/>
            </a:pPr>
            <a:r>
              <a:rPr lang="ru-RU" b="1" dirty="0" smtClean="0"/>
              <a:t>6. Во время переговоров меняете ли вы свои позиции?</a:t>
            </a:r>
          </a:p>
          <a:p>
            <a:pPr marL="3175" indent="539750" algn="just">
              <a:buNone/>
            </a:pPr>
            <a:r>
              <a:rPr lang="ru-RU" dirty="0" smtClean="0"/>
              <a:t>а) легко меняю позиции;</a:t>
            </a:r>
          </a:p>
          <a:p>
            <a:pPr marL="3175" indent="539750" algn="just">
              <a:buNone/>
            </a:pPr>
            <a:r>
              <a:rPr lang="ru-RU" dirty="0" smtClean="0"/>
              <a:t>б) твердо придерживаюсь намеченных позиций;</a:t>
            </a:r>
          </a:p>
          <a:p>
            <a:pPr marL="3175" indent="539750" algn="just">
              <a:buNone/>
            </a:pPr>
            <a:r>
              <a:rPr lang="ru-RU" dirty="0" smtClean="0"/>
              <a:t>в) сосредоточиваюсь на выгодах, а не на позициях.</a:t>
            </a:r>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361459"/>
          </a:xfrm>
          <a:solidFill>
            <a:srgbClr val="FFFF99"/>
          </a:solidFill>
        </p:spPr>
        <p:txBody>
          <a:bodyPr>
            <a:normAutofit fontScale="47500" lnSpcReduction="20000"/>
          </a:bodyPr>
          <a:lstStyle/>
          <a:p>
            <a:pPr marL="3175" indent="539750" algn="just">
              <a:buNone/>
            </a:pPr>
            <a:endParaRPr lang="ru-RU" sz="4200" dirty="0" smtClean="0"/>
          </a:p>
          <a:p>
            <a:pPr marL="3175" indent="539750" algn="just">
              <a:buNone/>
            </a:pPr>
            <a:r>
              <a:rPr lang="ru-RU" sz="4200" b="1" dirty="0" smtClean="0"/>
              <a:t>7</a:t>
            </a:r>
            <a:r>
              <a:rPr lang="ru-RU" sz="4200" b="1" dirty="0" smtClean="0"/>
              <a:t>. Во время переговоров доверяете ли вы их участникам?</a:t>
            </a:r>
          </a:p>
          <a:p>
            <a:pPr marL="3175" indent="539750" algn="just">
              <a:buNone/>
            </a:pPr>
            <a:r>
              <a:rPr lang="ru-RU" sz="4200" dirty="0" smtClean="0"/>
              <a:t>а) да;</a:t>
            </a:r>
          </a:p>
          <a:p>
            <a:pPr marL="3175" indent="539750" algn="just">
              <a:buNone/>
            </a:pPr>
            <a:r>
              <a:rPr lang="ru-RU" sz="4200" dirty="0" smtClean="0"/>
              <a:t>б) нет;</a:t>
            </a:r>
          </a:p>
          <a:p>
            <a:pPr marL="3175" indent="539750" algn="just">
              <a:buNone/>
            </a:pPr>
            <a:r>
              <a:rPr lang="ru-RU" sz="4200" dirty="0" smtClean="0"/>
              <a:t>в) действую независимо от доверия или недоверия.</a:t>
            </a:r>
          </a:p>
          <a:p>
            <a:pPr marL="3175" indent="539750" algn="just">
              <a:buNone/>
            </a:pPr>
            <a:r>
              <a:rPr lang="ru-RU" sz="4200" b="1" dirty="0" smtClean="0"/>
              <a:t>8. Требовательны ли вы в подходе к участникам переговоров и решениям?</a:t>
            </a:r>
          </a:p>
          <a:p>
            <a:pPr marL="3175" indent="539750" algn="just">
              <a:buNone/>
            </a:pPr>
            <a:r>
              <a:rPr lang="ru-RU" sz="4200" dirty="0" smtClean="0"/>
              <a:t>а) нет;</a:t>
            </a:r>
          </a:p>
          <a:p>
            <a:pPr marL="3175" indent="539750" algn="just">
              <a:buNone/>
            </a:pPr>
            <a:r>
              <a:rPr lang="ru-RU" sz="4200" dirty="0" smtClean="0"/>
              <a:t>б) да;</a:t>
            </a:r>
          </a:p>
          <a:p>
            <a:pPr marL="3175" indent="539750" algn="just">
              <a:buNone/>
            </a:pPr>
            <a:r>
              <a:rPr lang="ru-RU" sz="4200" dirty="0" smtClean="0"/>
              <a:t>в) стараюсь быть мягким к участникам переговоров и требовательным к решениям.</a:t>
            </a:r>
          </a:p>
          <a:p>
            <a:pPr marL="3175" indent="539750" algn="just">
              <a:buNone/>
            </a:pPr>
            <a:r>
              <a:rPr lang="ru-RU" sz="4200" b="1" dirty="0" smtClean="0"/>
              <a:t>9. Ради сохранения отношений идете ли вы на уступки в ходе переговоров?</a:t>
            </a:r>
          </a:p>
          <a:p>
            <a:pPr marL="3175" indent="539750" algn="just">
              <a:buNone/>
            </a:pPr>
            <a:r>
              <a:rPr lang="ru-RU" sz="4200" dirty="0" smtClean="0"/>
              <a:t>а) уступаю ради сохранения отношений;</a:t>
            </a:r>
          </a:p>
          <a:p>
            <a:pPr marL="3175" indent="539750" algn="just">
              <a:buNone/>
            </a:pPr>
            <a:r>
              <a:rPr lang="ru-RU" sz="4200" dirty="0" smtClean="0"/>
              <a:t>б) требую уступок в качестве условия продолжения отношений;</a:t>
            </a:r>
          </a:p>
          <a:p>
            <a:pPr marL="3175" indent="539750" algn="just">
              <a:buNone/>
            </a:pPr>
            <a:r>
              <a:rPr lang="ru-RU" sz="4200" dirty="0" smtClean="0"/>
              <a:t>в) отделяю спор между людьми от решения задачи переговоров.</a:t>
            </a:r>
          </a:p>
          <a:p>
            <a:pPr marL="3175" indent="539750" algn="just">
              <a:buNone/>
            </a:pPr>
            <a:r>
              <a:rPr lang="ru-RU" sz="4200" b="1" dirty="0" smtClean="0"/>
              <a:t> </a:t>
            </a:r>
            <a:endParaRPr lang="ru-RU" sz="4200" dirty="0" smtClean="0"/>
          </a:p>
          <a:p>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fontScale="90000"/>
          </a:bodyPr>
          <a:lstStyle/>
          <a:p>
            <a:r>
              <a:rPr lang="ru-RU" b="1" dirty="0" smtClean="0"/>
              <a:t> </a:t>
            </a:r>
            <a:r>
              <a:rPr lang="ru-RU" dirty="0" smtClean="0"/>
              <a:t/>
            </a:r>
            <a:br>
              <a:rPr lang="ru-RU" dirty="0" smtClean="0"/>
            </a:br>
            <a:r>
              <a:rPr lang="ru-RU" sz="3100" b="1" dirty="0" smtClean="0"/>
              <a:t>Оценка результатов</a:t>
            </a:r>
            <a:r>
              <a:rPr lang="ru-RU" dirty="0" smtClean="0"/>
              <a:t/>
            </a:r>
            <a:br>
              <a:rPr lang="ru-RU" dirty="0" smtClean="0"/>
            </a:br>
            <a:endParaRPr lang="ru-RU" dirty="0"/>
          </a:p>
        </p:txBody>
      </p:sp>
      <p:sp>
        <p:nvSpPr>
          <p:cNvPr id="3" name="Содержимое 2"/>
          <p:cNvSpPr>
            <a:spLocks noGrp="1"/>
          </p:cNvSpPr>
          <p:nvPr>
            <p:ph idx="1"/>
          </p:nvPr>
        </p:nvSpPr>
        <p:spPr>
          <a:solidFill>
            <a:srgbClr val="FFFF99"/>
          </a:solidFill>
        </p:spPr>
        <p:txBody>
          <a:bodyPr>
            <a:normAutofit/>
          </a:bodyPr>
          <a:lstStyle/>
          <a:p>
            <a:pPr marL="3175" indent="539750" algn="just">
              <a:buNone/>
            </a:pPr>
            <a:endParaRPr lang="ru-RU" sz="2400" dirty="0" smtClean="0"/>
          </a:p>
          <a:p>
            <a:pPr marL="3175" indent="539750" algn="just">
              <a:buNone/>
            </a:pPr>
            <a:r>
              <a:rPr lang="ru-RU" sz="2400" dirty="0" smtClean="0"/>
              <a:t>Если </a:t>
            </a:r>
            <a:r>
              <a:rPr lang="ru-RU" sz="2400" dirty="0" smtClean="0"/>
              <a:t>у вас преобладают ответы </a:t>
            </a:r>
            <a:r>
              <a:rPr lang="ru-RU" sz="2400" b="1" dirty="0" smtClean="0"/>
              <a:t>группы «а», </a:t>
            </a:r>
            <a:r>
              <a:rPr lang="ru-RU" sz="2400" dirty="0" smtClean="0"/>
              <a:t>ваш стиль переговоров – </a:t>
            </a:r>
            <a:r>
              <a:rPr lang="ru-RU" sz="2400" b="1" dirty="0" smtClean="0"/>
              <a:t>уступчивость</a:t>
            </a:r>
            <a:r>
              <a:rPr lang="ru-RU" sz="2400" dirty="0" smtClean="0"/>
              <a:t>, а цель переговоров – соглашение.</a:t>
            </a:r>
          </a:p>
          <a:p>
            <a:pPr marL="3175" indent="539750" algn="just">
              <a:buNone/>
            </a:pPr>
            <a:r>
              <a:rPr lang="ru-RU" sz="2400" dirty="0" smtClean="0"/>
              <a:t>Если у вас больше ответов </a:t>
            </a:r>
            <a:r>
              <a:rPr lang="ru-RU" sz="2400" b="1" dirty="0" smtClean="0"/>
              <a:t>группы «б», </a:t>
            </a:r>
            <a:r>
              <a:rPr lang="ru-RU" sz="2400" dirty="0" smtClean="0"/>
              <a:t>ваш стиль переговоров – </a:t>
            </a:r>
            <a:r>
              <a:rPr lang="ru-RU" sz="2400" b="1" dirty="0" smtClean="0"/>
              <a:t>жесткость, давление. </a:t>
            </a:r>
            <a:r>
              <a:rPr lang="ru-RU" sz="2400" dirty="0" smtClean="0"/>
              <a:t>Цель переговоров – только победа, причем односторонняя, только с вашей стороны.</a:t>
            </a:r>
          </a:p>
          <a:p>
            <a:pPr marL="3175" indent="539750" algn="just">
              <a:buNone/>
            </a:pPr>
            <a:r>
              <a:rPr lang="ru-RU" sz="2400" dirty="0" smtClean="0"/>
              <a:t>Если больше ответов </a:t>
            </a:r>
            <a:r>
              <a:rPr lang="ru-RU" sz="2400" b="1" dirty="0" smtClean="0"/>
              <a:t>группы «в», </a:t>
            </a:r>
            <a:r>
              <a:rPr lang="ru-RU" sz="2400" dirty="0" smtClean="0"/>
              <a:t>ваш стиль переговоров – </a:t>
            </a:r>
            <a:r>
              <a:rPr lang="ru-RU" sz="2400" b="1" dirty="0" smtClean="0"/>
              <a:t>сотрудничество. </a:t>
            </a:r>
            <a:r>
              <a:rPr lang="ru-RU" sz="2400" dirty="0" smtClean="0"/>
              <a:t>Цель – взаимовыгодные решения.</a:t>
            </a:r>
          </a:p>
          <a:p>
            <a:pPr marL="3175" indent="539750" algn="just">
              <a:buNone/>
            </a:pPr>
            <a:r>
              <a:rPr lang="ru-RU" sz="2400" dirty="0" smtClean="0"/>
              <a:t> </a:t>
            </a:r>
            <a:endParaRPr lang="ru-RU"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fontScale="90000"/>
          </a:bodyPr>
          <a:lstStyle/>
          <a:p>
            <a:r>
              <a:rPr lang="ru-RU" sz="3100" b="1" dirty="0" smtClean="0"/>
              <a:t/>
            </a:r>
            <a:br>
              <a:rPr lang="ru-RU" sz="3100" b="1" dirty="0" smtClean="0"/>
            </a:br>
            <a:r>
              <a:rPr lang="ru-RU" sz="3100" b="1" dirty="0" smtClean="0"/>
              <a:t>Психологическая задач </a:t>
            </a:r>
            <a:r>
              <a:rPr lang="ru-RU" dirty="0" smtClean="0"/>
              <a:t/>
            </a:r>
            <a:br>
              <a:rPr lang="ru-RU" dirty="0" smtClean="0"/>
            </a:br>
            <a:endParaRPr lang="ru-RU" dirty="0"/>
          </a:p>
        </p:txBody>
      </p:sp>
      <p:sp>
        <p:nvSpPr>
          <p:cNvPr id="3" name="Содержимое 2"/>
          <p:cNvSpPr>
            <a:spLocks noGrp="1"/>
          </p:cNvSpPr>
          <p:nvPr>
            <p:ph idx="1"/>
          </p:nvPr>
        </p:nvSpPr>
        <p:spPr>
          <a:solidFill>
            <a:srgbClr val="FFFF99"/>
          </a:solidFill>
        </p:spPr>
        <p:txBody>
          <a:bodyPr>
            <a:normAutofit/>
          </a:bodyPr>
          <a:lstStyle/>
          <a:p>
            <a:pPr>
              <a:buNone/>
            </a:pPr>
            <a:r>
              <a:rPr lang="ru-RU" dirty="0" smtClean="0"/>
              <a:t> </a:t>
            </a:r>
          </a:p>
          <a:p>
            <a:pPr marL="0" indent="539750" algn="just">
              <a:spcBef>
                <a:spcPts val="0"/>
              </a:spcBef>
              <a:buNone/>
            </a:pPr>
            <a:r>
              <a:rPr lang="ru-RU" sz="2600" dirty="0" smtClean="0"/>
              <a:t>В беседе руководителя с подчиненным, допустившим технологическую ошибку, которая привела к серьезному материальному ущербу фирме, руководитель предъявил претензии к подчиненному и наложил штраф в размере месячной заработной платы. </a:t>
            </a:r>
          </a:p>
          <a:p>
            <a:pPr marL="0" indent="539750" algn="just">
              <a:spcBef>
                <a:spcPts val="0"/>
              </a:spcBef>
              <a:buNone/>
            </a:pPr>
            <a:r>
              <a:rPr lang="ru-RU" sz="2600" dirty="0" smtClean="0"/>
              <a:t>Является ли описанная ситуация конфликтом? Ответ обоснуйте.</a:t>
            </a:r>
          </a:p>
          <a:p>
            <a:pPr marL="0">
              <a:spcBef>
                <a:spcPts val="0"/>
              </a:spcBef>
            </a:pPr>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a:bodyPr>
          <a:lstStyle/>
          <a:p>
            <a:r>
              <a:rPr lang="ru-RU" sz="2800" b="1" dirty="0" smtClean="0"/>
              <a:t>Психологическая задач</a:t>
            </a:r>
            <a:endParaRPr lang="ru-RU" sz="2800" dirty="0"/>
          </a:p>
        </p:txBody>
      </p:sp>
      <p:sp>
        <p:nvSpPr>
          <p:cNvPr id="3" name="Содержимое 2"/>
          <p:cNvSpPr>
            <a:spLocks noGrp="1"/>
          </p:cNvSpPr>
          <p:nvPr>
            <p:ph idx="1"/>
          </p:nvPr>
        </p:nvSpPr>
        <p:spPr>
          <a:solidFill>
            <a:srgbClr val="FFFF99"/>
          </a:solidFill>
        </p:spPr>
        <p:txBody>
          <a:bodyPr>
            <a:normAutofit/>
          </a:bodyPr>
          <a:lstStyle/>
          <a:p>
            <a:pPr marL="0" indent="542925" algn="just">
              <a:spcBef>
                <a:spcPts val="0"/>
              </a:spcBef>
              <a:buNone/>
            </a:pPr>
            <a:endParaRPr lang="ru-RU" sz="2600" dirty="0" smtClean="0"/>
          </a:p>
          <a:p>
            <a:pPr marL="0" indent="542925" algn="just">
              <a:spcBef>
                <a:spcPts val="0"/>
              </a:spcBef>
              <a:buNone/>
            </a:pPr>
            <a:r>
              <a:rPr lang="ru-RU" sz="2400" dirty="0" smtClean="0"/>
              <a:t>Принимая </a:t>
            </a:r>
            <a:r>
              <a:rPr lang="ru-RU" sz="2400" dirty="0" smtClean="0"/>
              <a:t>на работу сотрудника, руководитель фирмы пообещал через два месяца перевести его на вышестоящую должность. По истечении указанного срока обещание руководителя не выполнено. </a:t>
            </a:r>
          </a:p>
          <a:p>
            <a:pPr marL="0" indent="542925" algn="just">
              <a:spcBef>
                <a:spcPts val="0"/>
              </a:spcBef>
              <a:buNone/>
            </a:pPr>
            <a:r>
              <a:rPr lang="ru-RU" sz="2400" dirty="0" smtClean="0"/>
              <a:t>Можно ли описанную ситуацию идентифицировать как конфликтное взаимодействие? Если нет, то каковы перспективы развития описанной ситуации в конфликт.</a:t>
            </a:r>
          </a:p>
          <a:p>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a:bodyPr>
          <a:lstStyle/>
          <a:p>
            <a:r>
              <a:rPr lang="ru-RU" sz="2800" b="1" dirty="0" smtClean="0"/>
              <a:t>Упражнение на рефлексию</a:t>
            </a:r>
            <a:endParaRPr lang="ru-RU" sz="2800" b="1" dirty="0"/>
          </a:p>
        </p:txBody>
      </p:sp>
      <p:sp>
        <p:nvSpPr>
          <p:cNvPr id="3" name="Содержимое 2"/>
          <p:cNvSpPr>
            <a:spLocks noGrp="1"/>
          </p:cNvSpPr>
          <p:nvPr>
            <p:ph idx="1"/>
          </p:nvPr>
        </p:nvSpPr>
        <p:spPr>
          <a:solidFill>
            <a:srgbClr val="FFFF99"/>
          </a:solidFill>
        </p:spPr>
        <p:txBody>
          <a:bodyPr/>
          <a:lstStyle/>
          <a:p>
            <a:pPr marL="3175" indent="539750" algn="just">
              <a:buNone/>
            </a:pPr>
            <a:r>
              <a:rPr lang="ru-RU" sz="2400" b="1" dirty="0" smtClean="0"/>
              <a:t>сегодня я узнал…</a:t>
            </a:r>
          </a:p>
          <a:p>
            <a:pPr marL="3175" indent="539750" algn="just">
              <a:buNone/>
            </a:pPr>
            <a:r>
              <a:rPr lang="ru-RU" sz="2400" b="1" dirty="0" smtClean="0"/>
              <a:t>было интересно…</a:t>
            </a:r>
          </a:p>
          <a:p>
            <a:pPr marL="3175" indent="539750" algn="just">
              <a:buNone/>
            </a:pPr>
            <a:r>
              <a:rPr lang="ru-RU" sz="2400" b="1" dirty="0" smtClean="0"/>
              <a:t>было трудно…</a:t>
            </a:r>
          </a:p>
          <a:p>
            <a:pPr marL="3175" indent="539750" algn="just">
              <a:buNone/>
            </a:pPr>
            <a:r>
              <a:rPr lang="ru-RU" sz="2400" b="1" dirty="0" smtClean="0"/>
              <a:t>я выполнял задания…</a:t>
            </a:r>
          </a:p>
          <a:p>
            <a:pPr marL="3175" indent="539750" algn="just">
              <a:buNone/>
            </a:pPr>
            <a:r>
              <a:rPr lang="ru-RU" sz="2400" b="1" dirty="0" smtClean="0"/>
              <a:t>я понял, что…</a:t>
            </a:r>
          </a:p>
          <a:p>
            <a:pPr marL="3175" indent="539750" algn="just">
              <a:buNone/>
            </a:pPr>
            <a:r>
              <a:rPr lang="ru-RU" sz="2400" b="1" dirty="0" smtClean="0"/>
              <a:t>теперь я могу…</a:t>
            </a:r>
          </a:p>
          <a:p>
            <a:pPr marL="3175" indent="539750" algn="just">
              <a:buNone/>
            </a:pPr>
            <a:r>
              <a:rPr lang="ru-RU" sz="2400" b="1" dirty="0" smtClean="0"/>
              <a:t>я почувствовал, что…</a:t>
            </a:r>
          </a:p>
          <a:p>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a:bodyPr>
          <a:lstStyle/>
          <a:p>
            <a:r>
              <a:rPr lang="ru-RU" sz="2800" b="1" dirty="0" smtClean="0"/>
              <a:t>Спасибо за внимание!!!</a:t>
            </a:r>
            <a:endParaRPr lang="ru-RU" sz="2800" b="1"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475656" y="1772816"/>
            <a:ext cx="6624736" cy="4176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a:bodyPr>
          <a:lstStyle/>
          <a:p>
            <a:r>
              <a:rPr lang="ru-RU" sz="2800" b="1" dirty="0" smtClean="0"/>
              <a:t>Упражнение </a:t>
            </a:r>
            <a:r>
              <a:rPr lang="ru-RU" sz="2800" b="1" dirty="0" smtClean="0"/>
              <a:t>«Если конфликт – это...» </a:t>
            </a:r>
            <a:endParaRPr lang="ru-RU" sz="2800" dirty="0"/>
          </a:p>
        </p:txBody>
      </p:sp>
      <p:sp>
        <p:nvSpPr>
          <p:cNvPr id="3" name="Содержимое 2"/>
          <p:cNvSpPr>
            <a:spLocks noGrp="1"/>
          </p:cNvSpPr>
          <p:nvPr>
            <p:ph idx="1"/>
          </p:nvPr>
        </p:nvSpPr>
        <p:spPr>
          <a:solidFill>
            <a:srgbClr val="FFFF99"/>
          </a:solidFill>
        </p:spPr>
        <p:txBody>
          <a:bodyPr>
            <a:normAutofit/>
          </a:bodyPr>
          <a:lstStyle/>
          <a:p>
            <a:pPr indent="19050" algn="just">
              <a:buNone/>
            </a:pPr>
            <a:endParaRPr lang="ru-RU" sz="2400" dirty="0" smtClean="0"/>
          </a:p>
          <a:p>
            <a:pPr indent="19050" algn="just">
              <a:buNone/>
            </a:pPr>
            <a:r>
              <a:rPr lang="ru-RU" sz="2400" b="1" dirty="0" smtClean="0"/>
              <a:t>Вам предлагается начало предложения, ваша задача назвать ассоциации, которые у вас возникают при слове «конфликт».</a:t>
            </a:r>
            <a:endParaRPr lang="ru-RU" sz="2400" b="1" dirty="0" smtClean="0"/>
          </a:p>
          <a:p>
            <a:pPr indent="19050" algn="just">
              <a:buNone/>
            </a:pPr>
            <a:r>
              <a:rPr lang="ru-RU" sz="2400" dirty="0" smtClean="0"/>
              <a:t>Если </a:t>
            </a:r>
            <a:r>
              <a:rPr lang="ru-RU" sz="2400" dirty="0" smtClean="0"/>
              <a:t>конфликт – это мебель, </a:t>
            </a:r>
            <a:r>
              <a:rPr lang="ru-RU" sz="2400" dirty="0" smtClean="0"/>
              <a:t>то </a:t>
            </a:r>
            <a:r>
              <a:rPr lang="ru-RU" sz="2400" dirty="0" smtClean="0"/>
              <a:t>это ...</a:t>
            </a:r>
          </a:p>
          <a:p>
            <a:pPr indent="19050" algn="just">
              <a:buNone/>
            </a:pPr>
            <a:r>
              <a:rPr lang="ru-RU" sz="2400" dirty="0" smtClean="0"/>
              <a:t>Если </a:t>
            </a:r>
            <a:r>
              <a:rPr lang="ru-RU" sz="2400" dirty="0" smtClean="0"/>
              <a:t>конфликт – это такое-то помещение, то это...</a:t>
            </a:r>
          </a:p>
          <a:p>
            <a:pPr indent="19050" algn="just">
              <a:buNone/>
            </a:pPr>
            <a:r>
              <a:rPr lang="ru-RU" sz="2400" dirty="0" smtClean="0"/>
              <a:t>Если </a:t>
            </a:r>
            <a:r>
              <a:rPr lang="ru-RU" sz="2400" dirty="0" smtClean="0"/>
              <a:t>конфликт – это </a:t>
            </a:r>
            <a:r>
              <a:rPr lang="ru-RU" sz="2400" dirty="0" smtClean="0"/>
              <a:t>какое-то занятие, </a:t>
            </a:r>
            <a:r>
              <a:rPr lang="ru-RU" sz="2400" dirty="0" smtClean="0"/>
              <a:t>то это....</a:t>
            </a:r>
          </a:p>
          <a:p>
            <a:pPr indent="19050" algn="just">
              <a:buNone/>
            </a:pPr>
            <a:r>
              <a:rPr lang="ru-RU" sz="2400" dirty="0" smtClean="0"/>
              <a:t>Если </a:t>
            </a:r>
            <a:r>
              <a:rPr lang="ru-RU" sz="2400" dirty="0" smtClean="0"/>
              <a:t>конфликт – это какая-то часть дня, то это...</a:t>
            </a:r>
          </a:p>
          <a:p>
            <a:pPr indent="19050" algn="just">
              <a:buNone/>
            </a:pPr>
            <a:r>
              <a:rPr lang="ru-RU" sz="2400" dirty="0" smtClean="0"/>
              <a:t>Если </a:t>
            </a:r>
            <a:r>
              <a:rPr lang="ru-RU" sz="2400" dirty="0" smtClean="0"/>
              <a:t>конфликт – это какое-то настроение, то это...</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361459"/>
          </a:xfrm>
          <a:solidFill>
            <a:srgbClr val="FFFF99"/>
          </a:solidFill>
        </p:spPr>
        <p:txBody>
          <a:bodyPr/>
          <a:lstStyle/>
          <a:p>
            <a:pPr marL="3175" indent="623888" algn="just">
              <a:buNone/>
            </a:pPr>
            <a:endParaRPr lang="ru-RU" sz="2400" b="1" dirty="0" smtClean="0"/>
          </a:p>
          <a:p>
            <a:pPr marL="3175" indent="623888" algn="just">
              <a:buNone/>
            </a:pPr>
            <a:endParaRPr lang="ru-RU" sz="2400" b="1" dirty="0" smtClean="0"/>
          </a:p>
          <a:p>
            <a:pPr marL="3175" indent="623888" algn="just">
              <a:buNone/>
            </a:pPr>
            <a:endParaRPr lang="ru-RU" sz="2400" b="1" dirty="0" smtClean="0"/>
          </a:p>
          <a:p>
            <a:pPr marL="3175" indent="623888" algn="just">
              <a:buNone/>
            </a:pPr>
            <a:r>
              <a:rPr lang="ru-RU" sz="2400" b="1" dirty="0" smtClean="0"/>
              <a:t>Конфликт</a:t>
            </a:r>
            <a:r>
              <a:rPr lang="ru-RU" sz="2400" b="1" dirty="0" smtClean="0"/>
              <a:t>, как правило, ассоциируется с напряжением и негативными эмоциями.</a:t>
            </a:r>
          </a:p>
          <a:p>
            <a:pPr>
              <a:buNone/>
            </a:pPr>
            <a:r>
              <a:rPr lang="ru-RU" dirty="0" smtClean="0"/>
              <a:t> </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a:bodyPr>
          <a:lstStyle/>
          <a:p>
            <a:r>
              <a:rPr lang="ru-RU" sz="2800" b="1" dirty="0" smtClean="0"/>
              <a:t>Упражнение «Стили поведения в конфликте» </a:t>
            </a:r>
            <a:endParaRPr lang="ru-RU" sz="2800" dirty="0"/>
          </a:p>
        </p:txBody>
      </p:sp>
      <p:sp>
        <p:nvSpPr>
          <p:cNvPr id="3" name="Содержимое 2"/>
          <p:cNvSpPr>
            <a:spLocks noGrp="1"/>
          </p:cNvSpPr>
          <p:nvPr>
            <p:ph idx="1"/>
          </p:nvPr>
        </p:nvSpPr>
        <p:spPr>
          <a:solidFill>
            <a:srgbClr val="FFFF99"/>
          </a:solidFill>
        </p:spPr>
        <p:txBody>
          <a:bodyPr>
            <a:normAutofit/>
          </a:bodyPr>
          <a:lstStyle/>
          <a:p>
            <a:pPr marL="3175" indent="539750" algn="just">
              <a:buNone/>
            </a:pPr>
            <a:endParaRPr lang="ru-RU" sz="2400" dirty="0" smtClean="0"/>
          </a:p>
          <a:p>
            <a:pPr marL="3175" indent="539750" algn="just">
              <a:buNone/>
            </a:pPr>
            <a:r>
              <a:rPr lang="ru-RU" sz="2400" dirty="0" smtClean="0"/>
              <a:t>Вам предлагаются пословицы</a:t>
            </a:r>
            <a:r>
              <a:rPr lang="ru-RU" sz="2400" dirty="0" smtClean="0"/>
              <a:t>, отражающие разные способы поведения людей в </a:t>
            </a:r>
            <a:r>
              <a:rPr lang="ru-RU" sz="2400" dirty="0" smtClean="0"/>
              <a:t>конфликте. Выразите свое согласие или не согласие. </a:t>
            </a:r>
          </a:p>
          <a:p>
            <a:pPr marL="3175" indent="539750" algn="just">
              <a:buNone/>
            </a:pPr>
            <a:r>
              <a:rPr lang="ru-RU" sz="2400" dirty="0" smtClean="0"/>
              <a:t>На листе </a:t>
            </a:r>
            <a:r>
              <a:rPr lang="ru-RU" sz="2400" dirty="0" smtClean="0"/>
              <a:t>бумаги </a:t>
            </a:r>
            <a:r>
              <a:rPr lang="ru-RU" sz="2400" dirty="0" smtClean="0"/>
              <a:t>фиксируете </a:t>
            </a:r>
            <a:r>
              <a:rPr lang="ru-RU" sz="2400" dirty="0" smtClean="0"/>
              <a:t>номер пословицы и свое согласие /несогласие с ней (+ или -). </a:t>
            </a:r>
            <a:endParaRPr lang="ru-RU"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6048672"/>
          </a:xfrm>
          <a:solidFill>
            <a:srgbClr val="FFFF99"/>
          </a:solidFill>
        </p:spPr>
        <p:txBody>
          <a:bodyPr>
            <a:noAutofit/>
          </a:bodyPr>
          <a:lstStyle/>
          <a:p>
            <a:pPr marL="3175" indent="539750" algn="just">
              <a:buNone/>
            </a:pPr>
            <a:r>
              <a:rPr lang="ru-RU" sz="2400" b="1" dirty="0" smtClean="0"/>
              <a:t>1.</a:t>
            </a:r>
            <a:r>
              <a:rPr lang="ru-RU" sz="2400" dirty="0" smtClean="0"/>
              <a:t>	Худой мир лучше доброй ссоры</a:t>
            </a:r>
          </a:p>
          <a:p>
            <a:pPr marL="3175" indent="539750" algn="just">
              <a:buNone/>
            </a:pPr>
            <a:r>
              <a:rPr lang="ru-RU" sz="2400" b="1" dirty="0" smtClean="0"/>
              <a:t>2.</a:t>
            </a:r>
            <a:r>
              <a:rPr lang="ru-RU" sz="2400" dirty="0" smtClean="0"/>
              <a:t>	Из двух спорщиков умнее тот, кто первым замолчит</a:t>
            </a:r>
          </a:p>
          <a:p>
            <a:pPr marL="3175" indent="539750" algn="just">
              <a:buNone/>
            </a:pPr>
            <a:r>
              <a:rPr lang="ru-RU" sz="2400" b="1" dirty="0" smtClean="0"/>
              <a:t>3.</a:t>
            </a:r>
            <a:r>
              <a:rPr lang="ru-RU" sz="2400" dirty="0" smtClean="0"/>
              <a:t>	Держись подальше от людей, которые не согласны с тобой</a:t>
            </a:r>
          </a:p>
          <a:p>
            <a:pPr marL="3175" indent="539750" algn="just">
              <a:buNone/>
            </a:pPr>
            <a:r>
              <a:rPr lang="ru-RU" sz="2400" b="1" dirty="0" smtClean="0"/>
              <a:t>4.</a:t>
            </a:r>
            <a:r>
              <a:rPr lang="ru-RU" sz="2400" dirty="0" smtClean="0"/>
              <a:t>	Кто спорит – тот ни гроша не стоит</a:t>
            </a:r>
          </a:p>
          <a:p>
            <a:pPr marL="3175" indent="539750" algn="just">
              <a:buNone/>
            </a:pPr>
            <a:r>
              <a:rPr lang="ru-RU" sz="2400" b="1" dirty="0" smtClean="0"/>
              <a:t>5.</a:t>
            </a:r>
            <a:r>
              <a:rPr lang="ru-RU" sz="2400" dirty="0" smtClean="0"/>
              <a:t>	На свете нет ничего, что заслуживало бы спора </a:t>
            </a:r>
          </a:p>
          <a:p>
            <a:pPr marL="3175" indent="539750" algn="just">
              <a:buNone/>
            </a:pPr>
            <a:r>
              <a:rPr lang="ru-RU" sz="2400" b="1" dirty="0" smtClean="0"/>
              <a:t>6.</a:t>
            </a:r>
            <a:r>
              <a:rPr lang="ru-RU" sz="2400" dirty="0" smtClean="0"/>
              <a:t>	Кто сильнее, тот и прав</a:t>
            </a:r>
          </a:p>
          <a:p>
            <a:pPr marL="3175" indent="539750" algn="just">
              <a:buNone/>
            </a:pPr>
            <a:r>
              <a:rPr lang="ru-RU" sz="2400" b="1" dirty="0" smtClean="0"/>
              <a:t>7.</a:t>
            </a:r>
            <a:r>
              <a:rPr lang="ru-RU" sz="2400" dirty="0" smtClean="0"/>
              <a:t>	Слово «победа» может быть написано только на спинах врагов</a:t>
            </a:r>
          </a:p>
          <a:p>
            <a:pPr marL="3175" indent="539750" algn="just">
              <a:buNone/>
            </a:pPr>
            <a:r>
              <a:rPr lang="ru-RU" sz="2400" b="1" dirty="0" smtClean="0"/>
              <a:t>8.</a:t>
            </a:r>
            <a:r>
              <a:rPr lang="ru-RU" sz="2400" dirty="0" smtClean="0"/>
              <a:t>	Кто отступает, тот обращается в бегство</a:t>
            </a:r>
          </a:p>
          <a:p>
            <a:pPr marL="3175" indent="539750" algn="just">
              <a:buNone/>
            </a:pPr>
            <a:r>
              <a:rPr lang="ru-RU" sz="2400" b="1" dirty="0" smtClean="0"/>
              <a:t>9.</a:t>
            </a:r>
            <a:r>
              <a:rPr lang="ru-RU" sz="2400" dirty="0" smtClean="0"/>
              <a:t>	В этом мире есть только две породы людей – победители и побежденные</a:t>
            </a:r>
          </a:p>
          <a:p>
            <a:pPr marL="3175" indent="539750" algn="just">
              <a:buNone/>
            </a:pPr>
            <a:r>
              <a:rPr lang="ru-RU" sz="2400" b="1" dirty="0" smtClean="0"/>
              <a:t>10.</a:t>
            </a:r>
            <a:r>
              <a:rPr lang="ru-RU" sz="2400" dirty="0" smtClean="0"/>
              <a:t>Если </a:t>
            </a:r>
            <a:r>
              <a:rPr lang="ru-RU" sz="2400" dirty="0" smtClean="0"/>
              <a:t>мы не можем заставить другого думать, как мы хотим, нужно его заставить делать, как мы хотим</a:t>
            </a:r>
            <a:endParaRPr lang="ru-RU"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a:solidFill>
            <a:srgbClr val="FFFF99"/>
          </a:solidFill>
        </p:spPr>
        <p:txBody>
          <a:bodyPr>
            <a:normAutofit/>
          </a:bodyPr>
          <a:lstStyle/>
          <a:p>
            <a:pPr marL="0" indent="539750" algn="just">
              <a:spcBef>
                <a:spcPts val="0"/>
              </a:spcBef>
              <a:buNone/>
            </a:pPr>
            <a:endParaRPr lang="ru-RU" sz="2400" b="1" dirty="0" smtClean="0"/>
          </a:p>
          <a:p>
            <a:pPr marL="0" indent="539750" algn="just">
              <a:spcBef>
                <a:spcPts val="0"/>
              </a:spcBef>
              <a:buNone/>
            </a:pPr>
            <a:r>
              <a:rPr lang="ru-RU" sz="2400" b="1" dirty="0" smtClean="0"/>
              <a:t>11</a:t>
            </a:r>
            <a:r>
              <a:rPr lang="ru-RU" sz="2400" b="1" dirty="0" smtClean="0"/>
              <a:t>.</a:t>
            </a:r>
            <a:r>
              <a:rPr lang="ru-RU" sz="2400" dirty="0" smtClean="0"/>
              <a:t>	Лучше уступить, чем врагов себе нажить</a:t>
            </a:r>
          </a:p>
          <a:p>
            <a:pPr marL="0" indent="539750" algn="just">
              <a:spcBef>
                <a:spcPts val="0"/>
              </a:spcBef>
              <a:buNone/>
            </a:pPr>
            <a:r>
              <a:rPr lang="ru-RU" sz="2400" b="1" dirty="0" smtClean="0"/>
              <a:t>12.</a:t>
            </a:r>
            <a:r>
              <a:rPr lang="ru-RU" sz="2400" dirty="0" smtClean="0"/>
              <a:t>	Не подмажешь – не поедешь</a:t>
            </a:r>
          </a:p>
          <a:p>
            <a:pPr marL="0" indent="539750" algn="just">
              <a:spcBef>
                <a:spcPts val="0"/>
              </a:spcBef>
              <a:buNone/>
            </a:pPr>
            <a:r>
              <a:rPr lang="ru-RU" sz="2400" b="1" dirty="0" smtClean="0"/>
              <a:t>13.</a:t>
            </a:r>
            <a:r>
              <a:rPr lang="ru-RU" sz="2400" dirty="0" smtClean="0"/>
              <a:t>	Убивай врагов своей добротой</a:t>
            </a:r>
          </a:p>
          <a:p>
            <a:pPr marL="0" indent="539750" algn="just">
              <a:spcBef>
                <a:spcPts val="0"/>
              </a:spcBef>
              <a:buNone/>
            </a:pPr>
            <a:r>
              <a:rPr lang="ru-RU" sz="2400" b="1" dirty="0" smtClean="0"/>
              <a:t>14.</a:t>
            </a:r>
            <a:r>
              <a:rPr lang="ru-RU" sz="2400" dirty="0" smtClean="0"/>
              <a:t>	</a:t>
            </a:r>
            <a:r>
              <a:rPr lang="ru-RU" sz="2400" smtClean="0"/>
              <a:t>Ласковый </a:t>
            </a:r>
            <a:r>
              <a:rPr lang="ru-RU" sz="2400" dirty="0" smtClean="0"/>
              <a:t>теленок двух маток сосет, а упрямый – и одной</a:t>
            </a:r>
          </a:p>
          <a:p>
            <a:pPr marL="0" indent="539750" algn="just">
              <a:spcBef>
                <a:spcPts val="0"/>
              </a:spcBef>
              <a:buNone/>
            </a:pPr>
            <a:r>
              <a:rPr lang="ru-RU" sz="2400" b="1" dirty="0" smtClean="0"/>
              <a:t>15.</a:t>
            </a:r>
            <a:r>
              <a:rPr lang="ru-RU" sz="2400" dirty="0" smtClean="0"/>
              <a:t>	</a:t>
            </a:r>
            <a:r>
              <a:rPr lang="ru-RU" sz="2400" dirty="0" smtClean="0"/>
              <a:t>Если </a:t>
            </a:r>
            <a:r>
              <a:rPr lang="ru-RU" sz="2400" dirty="0" smtClean="0"/>
              <a:t>в тебя бросили камень – брось в ответ пушинку.</a:t>
            </a:r>
          </a:p>
          <a:p>
            <a:pPr marL="0" indent="539750" algn="just">
              <a:spcBef>
                <a:spcPts val="0"/>
              </a:spcBef>
              <a:buNone/>
            </a:pPr>
            <a:r>
              <a:rPr lang="ru-RU" sz="2400" b="1" dirty="0" smtClean="0"/>
              <a:t>16.</a:t>
            </a:r>
            <a:r>
              <a:rPr lang="ru-RU" sz="2400" dirty="0" smtClean="0"/>
              <a:t>	Рука руку моет</a:t>
            </a:r>
          </a:p>
          <a:p>
            <a:pPr marL="0" indent="539750" algn="just">
              <a:spcBef>
                <a:spcPts val="0"/>
              </a:spcBef>
              <a:buNone/>
            </a:pPr>
            <a:r>
              <a:rPr lang="ru-RU" sz="2400" b="1" dirty="0" smtClean="0"/>
              <a:t>17.</a:t>
            </a:r>
            <a:r>
              <a:rPr lang="ru-RU" sz="2400" dirty="0" smtClean="0"/>
              <a:t>	С паршивой овцы хоть шерсти клок</a:t>
            </a:r>
          </a:p>
          <a:p>
            <a:pPr marL="0" indent="539750" algn="just">
              <a:spcBef>
                <a:spcPts val="0"/>
              </a:spcBef>
              <a:buNone/>
            </a:pPr>
            <a:r>
              <a:rPr lang="ru-RU" sz="2400" b="1" dirty="0" smtClean="0"/>
              <a:t>18.</a:t>
            </a:r>
            <a:r>
              <a:rPr lang="ru-RU" sz="2400" dirty="0" smtClean="0"/>
              <a:t>	Ты – мне, я  - тебе.</a:t>
            </a:r>
          </a:p>
          <a:p>
            <a:pPr marL="0" indent="539750" algn="just">
              <a:spcBef>
                <a:spcPts val="0"/>
              </a:spcBef>
              <a:buNone/>
            </a:pPr>
            <a:r>
              <a:rPr lang="ru-RU" sz="2400" b="1" dirty="0" smtClean="0"/>
              <a:t>19.</a:t>
            </a:r>
            <a:r>
              <a:rPr lang="ru-RU" sz="2400" dirty="0" smtClean="0"/>
              <a:t>	Взаимные уступки прекрасно решают дело</a:t>
            </a:r>
          </a:p>
          <a:p>
            <a:pPr marL="0" indent="539750" algn="just">
              <a:spcBef>
                <a:spcPts val="0"/>
              </a:spcBef>
              <a:buNone/>
            </a:pPr>
            <a:r>
              <a:rPr lang="ru-RU" sz="2400" b="1" dirty="0" smtClean="0"/>
              <a:t>20.</a:t>
            </a:r>
            <a:r>
              <a:rPr lang="ru-RU" sz="2400" dirty="0" smtClean="0"/>
              <a:t>	Лучше синица в руках, чем журавль в небе</a:t>
            </a:r>
          </a:p>
          <a:p>
            <a:pPr marL="3175" indent="539750" algn="just">
              <a:buNone/>
            </a:pPr>
            <a:endParaRPr lang="ru-RU"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361459"/>
          </a:xfrm>
          <a:solidFill>
            <a:srgbClr val="FFFF99"/>
          </a:solidFill>
        </p:spPr>
        <p:txBody>
          <a:bodyPr>
            <a:normAutofit/>
          </a:bodyPr>
          <a:lstStyle/>
          <a:p>
            <a:pPr marL="3175" indent="539750" algn="just">
              <a:buNone/>
            </a:pPr>
            <a:endParaRPr lang="ru-RU" sz="2400" dirty="0" smtClean="0"/>
          </a:p>
          <a:p>
            <a:pPr marL="0" indent="539750" algn="just">
              <a:spcBef>
                <a:spcPts val="0"/>
              </a:spcBef>
              <a:buNone/>
            </a:pPr>
            <a:endParaRPr lang="ru-RU" sz="2400" b="1" dirty="0" smtClean="0"/>
          </a:p>
          <a:p>
            <a:pPr marL="0" indent="539750" algn="just">
              <a:spcBef>
                <a:spcPts val="0"/>
              </a:spcBef>
              <a:buNone/>
            </a:pPr>
            <a:r>
              <a:rPr lang="ru-RU" sz="2400" b="1" dirty="0" smtClean="0"/>
              <a:t>21</a:t>
            </a:r>
            <a:r>
              <a:rPr lang="ru-RU" sz="2400" b="1" dirty="0" smtClean="0"/>
              <a:t>.</a:t>
            </a:r>
            <a:r>
              <a:rPr lang="ru-RU" sz="2400" dirty="0" smtClean="0"/>
              <a:t>	Ум хорошо, а два лучше</a:t>
            </a:r>
          </a:p>
          <a:p>
            <a:pPr marL="0" indent="539750" algn="just">
              <a:spcBef>
                <a:spcPts val="0"/>
              </a:spcBef>
              <a:buNone/>
            </a:pPr>
            <a:r>
              <a:rPr lang="ru-RU" sz="2400" b="1" dirty="0" smtClean="0"/>
              <a:t>22.</a:t>
            </a:r>
            <a:r>
              <a:rPr lang="ru-RU" sz="2400" dirty="0" smtClean="0"/>
              <a:t>	Ни у кого нет полного ответа, но у каждого есть что добавить</a:t>
            </a:r>
          </a:p>
          <a:p>
            <a:pPr marL="0" indent="539750" algn="just">
              <a:spcBef>
                <a:spcPts val="0"/>
              </a:spcBef>
              <a:buNone/>
            </a:pPr>
            <a:r>
              <a:rPr lang="ru-RU" sz="2400" b="1" dirty="0" smtClean="0"/>
              <a:t>23.</a:t>
            </a:r>
            <a:r>
              <a:rPr lang="ru-RU" sz="2400" dirty="0" smtClean="0"/>
              <a:t>	Только тот, кто откажется от своей монополии на истину, сможет извлечь пользу из истин, которыми обладают другие</a:t>
            </a:r>
          </a:p>
          <a:p>
            <a:pPr marL="0" indent="539750" algn="just">
              <a:spcBef>
                <a:spcPts val="0"/>
              </a:spcBef>
              <a:buNone/>
            </a:pPr>
            <a:r>
              <a:rPr lang="ru-RU" sz="2400" b="1" dirty="0" smtClean="0"/>
              <a:t>24.</a:t>
            </a:r>
            <a:r>
              <a:rPr lang="ru-RU" sz="2400" dirty="0" smtClean="0"/>
              <a:t>	Чистосердечность, честность и доверие сдвигают </a:t>
            </a:r>
            <a:r>
              <a:rPr lang="ru-RU" sz="2400" dirty="0" smtClean="0"/>
              <a:t> горы</a:t>
            </a:r>
            <a:endParaRPr lang="ru-RU" sz="2400" dirty="0" smtClean="0"/>
          </a:p>
          <a:p>
            <a:pPr marL="0" indent="539750" algn="just">
              <a:spcBef>
                <a:spcPts val="0"/>
              </a:spcBef>
              <a:buNone/>
            </a:pPr>
            <a:r>
              <a:rPr lang="ru-RU" sz="2400" b="1" dirty="0" smtClean="0"/>
              <a:t>25.</a:t>
            </a:r>
            <a:r>
              <a:rPr lang="ru-RU" sz="2400" dirty="0" smtClean="0"/>
              <a:t>	Копай без устали и докопаешься до истины</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08720"/>
            <a:ext cx="8229600" cy="5544616"/>
          </a:xfrm>
          <a:solidFill>
            <a:srgbClr val="FFFF99"/>
          </a:solidFill>
        </p:spPr>
        <p:txBody>
          <a:bodyPr>
            <a:normAutofit/>
          </a:bodyPr>
          <a:lstStyle/>
          <a:p>
            <a:pPr marL="3175" indent="539750" algn="just">
              <a:buNone/>
            </a:pPr>
            <a:r>
              <a:rPr lang="ru-RU" sz="2400" dirty="0" smtClean="0"/>
              <a:t>Проводится </a:t>
            </a:r>
            <a:r>
              <a:rPr lang="ru-RU" sz="2400" dirty="0" smtClean="0"/>
              <a:t>подсчет «плюсов</a:t>
            </a:r>
            <a:r>
              <a:rPr lang="ru-RU" sz="2400" dirty="0" smtClean="0"/>
              <a:t>». </a:t>
            </a:r>
            <a:endParaRPr lang="ru-RU" sz="2400" dirty="0" smtClean="0"/>
          </a:p>
          <a:p>
            <a:pPr marL="3175" indent="539750" algn="just">
              <a:buNone/>
            </a:pPr>
            <a:r>
              <a:rPr lang="ru-RU" sz="2400" b="1" dirty="0" smtClean="0"/>
              <a:t>	По результатам подводятся итоги:</a:t>
            </a:r>
          </a:p>
          <a:p>
            <a:pPr marL="3175" indent="539750" algn="just">
              <a:buNone/>
            </a:pPr>
            <a:r>
              <a:rPr lang="ru-RU" sz="2400" dirty="0" smtClean="0"/>
              <a:t>•	Вопросы 1-5 – </a:t>
            </a:r>
            <a:r>
              <a:rPr lang="ru-RU" sz="2400" b="1" dirty="0" smtClean="0"/>
              <a:t>стиль уклонения </a:t>
            </a:r>
            <a:r>
              <a:rPr lang="ru-RU" sz="2400" dirty="0" smtClean="0"/>
              <a:t>(«стиль страуса»)</a:t>
            </a:r>
          </a:p>
          <a:p>
            <a:pPr marL="3175" indent="539750" algn="just">
              <a:buNone/>
            </a:pPr>
            <a:r>
              <a:rPr lang="ru-RU" sz="2400" dirty="0" smtClean="0"/>
              <a:t>•	Вопросы 6-10 – </a:t>
            </a:r>
            <a:r>
              <a:rPr lang="ru-RU" sz="2400" b="1" dirty="0" smtClean="0"/>
              <a:t>стиль соперничества </a:t>
            </a:r>
            <a:r>
              <a:rPr lang="ru-RU" sz="2400" dirty="0" smtClean="0"/>
              <a:t>(«стиль акулы»)</a:t>
            </a:r>
          </a:p>
          <a:p>
            <a:pPr marL="3175" indent="539750" algn="just">
              <a:buNone/>
            </a:pPr>
            <a:r>
              <a:rPr lang="ru-RU" sz="2400" dirty="0" smtClean="0"/>
              <a:t>•	Вопросы 11-15 – </a:t>
            </a:r>
            <a:r>
              <a:rPr lang="ru-RU" sz="2400" b="1" dirty="0" smtClean="0"/>
              <a:t>стиль приспособления </a:t>
            </a:r>
            <a:r>
              <a:rPr lang="ru-RU" sz="2400" dirty="0" smtClean="0"/>
              <a:t>(«стиль овцы»)</a:t>
            </a:r>
          </a:p>
          <a:p>
            <a:pPr marL="3175" indent="539750" algn="just">
              <a:buNone/>
            </a:pPr>
            <a:r>
              <a:rPr lang="ru-RU" sz="2400" dirty="0" smtClean="0"/>
              <a:t>•	Вопросы 16-20 – </a:t>
            </a:r>
            <a:r>
              <a:rPr lang="ru-RU" sz="2400" b="1" dirty="0" smtClean="0"/>
              <a:t>стиль компромисса </a:t>
            </a:r>
            <a:r>
              <a:rPr lang="ru-RU" sz="2400" dirty="0" smtClean="0"/>
              <a:t>(«стиль лисицы»)</a:t>
            </a:r>
          </a:p>
          <a:p>
            <a:pPr marL="3175" indent="539750" algn="just">
              <a:buNone/>
            </a:pPr>
            <a:r>
              <a:rPr lang="ru-RU" sz="2400" dirty="0" smtClean="0"/>
              <a:t>•	Вопросы 21-25 – </a:t>
            </a:r>
            <a:r>
              <a:rPr lang="ru-RU" sz="2400" b="1" dirty="0" smtClean="0"/>
              <a:t>стиль сотрудничества </a:t>
            </a:r>
            <a:r>
              <a:rPr lang="ru-RU" sz="2400" dirty="0" smtClean="0"/>
              <a:t>(«стиль совы»)</a:t>
            </a:r>
          </a:p>
          <a:p>
            <a:pPr marL="3175" indent="539750" algn="just">
              <a:buNone/>
            </a:pPr>
            <a:r>
              <a:rPr lang="ru-RU" sz="2400" dirty="0" smtClean="0"/>
              <a:t> «</a:t>
            </a:r>
            <a:r>
              <a:rPr lang="ru-RU" sz="2400" dirty="0" err="1" smtClean="0"/>
              <a:t>Хроших</a:t>
            </a:r>
            <a:r>
              <a:rPr lang="ru-RU" sz="2400" dirty="0" smtClean="0"/>
              <a:t>» и «плохих» итогов здесь нет. У каждого из нас есть свои «любимые» стили поведения в конфликте, однако, зная об этом и следя за своим поведением, при желании их можно изменить.</a:t>
            </a:r>
            <a:endParaRPr lang="ru-RU"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1296</Words>
  <Application>Microsoft Office PowerPoint</Application>
  <PresentationFormat>Экран (4:3)</PresentationFormat>
  <Paragraphs>184</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Тема Office</vt:lpstr>
      <vt:lpstr> Механизмы и приемы регулирования конфликта в трудовом коллективе </vt:lpstr>
      <vt:lpstr>Слайд 2</vt:lpstr>
      <vt:lpstr>Упражнение «Если конфликт – это...» </vt:lpstr>
      <vt:lpstr>Слайд 4</vt:lpstr>
      <vt:lpstr>Упражнение «Стили поведения в конфликте» </vt:lpstr>
      <vt:lpstr>Слайд 6</vt:lpstr>
      <vt:lpstr>Слайд 7</vt:lpstr>
      <vt:lpstr>Слайд 8</vt:lpstr>
      <vt:lpstr>Слайд 9</vt:lpstr>
      <vt:lpstr>Психологическая задача</vt:lpstr>
      <vt:lpstr>Психологическая ситуация</vt:lpstr>
      <vt:lpstr>Слайд 12</vt:lpstr>
      <vt:lpstr>Слайд 13</vt:lpstr>
      <vt:lpstr> Упражнение  «Обыкновенные мелкие манипуляции» </vt:lpstr>
      <vt:lpstr>Слайд 15</vt:lpstr>
      <vt:lpstr>Слайд 16</vt:lpstr>
      <vt:lpstr>Слайд 17</vt:lpstr>
      <vt:lpstr>Задание</vt:lpstr>
      <vt:lpstr> Задание.   </vt:lpstr>
      <vt:lpstr> Тест  «Как вести деловые переговоры»</vt:lpstr>
      <vt:lpstr>Слайд 21</vt:lpstr>
      <vt:lpstr>Слайд 22</vt:lpstr>
      <vt:lpstr>Слайд 23</vt:lpstr>
      <vt:lpstr>  Оценка результатов </vt:lpstr>
      <vt:lpstr> Психологическая задач  </vt:lpstr>
      <vt:lpstr>Психологическая задач</vt:lpstr>
      <vt:lpstr>Упражнение на рефлексию</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Эмоции и эмоциональный интеллект</dc:title>
  <dc:creator>Талгат</dc:creator>
  <cp:lastModifiedBy>Талгат</cp:lastModifiedBy>
  <cp:revision>8</cp:revision>
  <dcterms:created xsi:type="dcterms:W3CDTF">2019-06-05T04:51:39Z</dcterms:created>
  <dcterms:modified xsi:type="dcterms:W3CDTF">2020-02-24T10:27:50Z</dcterms:modified>
</cp:coreProperties>
</file>