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96" r:id="rId5"/>
    <p:sldId id="271" r:id="rId6"/>
    <p:sldId id="273" r:id="rId7"/>
    <p:sldId id="274" r:id="rId8"/>
    <p:sldId id="275" r:id="rId9"/>
    <p:sldId id="276" r:id="rId10"/>
    <p:sldId id="277" r:id="rId11"/>
    <p:sldId id="278" r:id="rId12"/>
    <p:sldId id="280" r:id="rId13"/>
    <p:sldId id="279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1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8" autoAdjust="0"/>
  </p:normalViewPr>
  <p:slideViewPr>
    <p:cSldViewPr>
      <p:cViewPr varScale="1">
        <p:scale>
          <a:sx n="53" d="100"/>
          <a:sy n="53" d="100"/>
        </p:scale>
        <p:origin x="-15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129614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>Эмоции и эмоциональный интеллект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24936" cy="446449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3175" indent="542925" algn="just"/>
            <a:endParaRPr lang="ru-RU" sz="2400" b="1" dirty="0" smtClean="0">
              <a:solidFill>
                <a:schemeClr val="tx1"/>
              </a:solidFill>
            </a:endParaRPr>
          </a:p>
          <a:p>
            <a:pPr marL="3175" indent="542925" algn="just"/>
            <a:endParaRPr lang="ru-RU" sz="2400" b="1" dirty="0" smtClean="0">
              <a:solidFill>
                <a:schemeClr val="tx1"/>
              </a:solidFill>
            </a:endParaRPr>
          </a:p>
          <a:p>
            <a:pPr marL="3175" indent="542925" algn="just"/>
            <a:r>
              <a:rPr lang="ru-RU" sz="2400" b="1" dirty="0" smtClean="0">
                <a:solidFill>
                  <a:schemeClr val="tx1"/>
                </a:solidFill>
              </a:rPr>
              <a:t>Преподаватель: </a:t>
            </a:r>
            <a:r>
              <a:rPr lang="ru-RU" sz="2400" dirty="0" smtClean="0">
                <a:solidFill>
                  <a:schemeClr val="tx1"/>
                </a:solidFill>
              </a:rPr>
              <a:t>Зыкова Наталья Михайловна, ассоциированный профессор кафедры Общественных дисциплин, кандидат психологических наук.</a:t>
            </a:r>
          </a:p>
          <a:p>
            <a:pPr marL="3175" indent="542925"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175" indent="542925" algn="just"/>
            <a:r>
              <a:rPr lang="en-US" sz="2400" dirty="0" smtClean="0">
                <a:solidFill>
                  <a:schemeClr val="tx1"/>
                </a:solidFill>
              </a:rPr>
              <a:t>E-mail  - natashazykova36@mail.ru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4978896"/>
              </a:tblGrid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строить догадки и предположения, интуиция.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Рот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контакт с окружающим миром, средство выражения собственных мыслей и желаний.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Подбородок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упрямство, неспособность признать свою ошибку и с достоинством принять свое поражение.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Уши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выслушать доводы других людей и принять их точку зрения.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Морщины возле рта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вечное недовольство, нежелание идти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компромисс, несогласие.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800" b="1" dirty="0" smtClean="0"/>
          </a:p>
          <a:p>
            <a:pPr marL="3175" indent="539750" algn="just">
              <a:buNone/>
            </a:pPr>
            <a:endParaRPr lang="ru-RU" sz="2800" b="1" dirty="0" smtClean="0"/>
          </a:p>
          <a:p>
            <a:pPr marL="3175" indent="539750" algn="just">
              <a:buNone/>
            </a:pPr>
            <a:r>
              <a:rPr lang="ru-RU" sz="2800" b="1" dirty="0" smtClean="0"/>
              <a:t>Вывод</a:t>
            </a:r>
            <a:r>
              <a:rPr lang="ru-RU" sz="2800" dirty="0" smtClean="0"/>
              <a:t>: Этот рисуночный тест дал возможность увидеть, насколько правильно вы передаете свое эмоциональное состояние, и показал основные черты вашего характера.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Упражнение «Распознавание эмоций»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В этом упражнение Вам предлагается распознать эмоции. На слайде Вы видите 15 картинок, которые отражают разнообразные эмоции, свойственные человеку. Ваша задача распознать каждую эмоцию. Ответ занести в таблицу.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20688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3"/>
          <a:ext cx="8229600" cy="640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6059016"/>
              </a:tblGrid>
              <a:tr h="8949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картинки сверху вниз, слева направо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Название эмоции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798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Задание. Эмоции и ситуация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0" indent="534988" algn="just">
              <a:buNone/>
            </a:pPr>
            <a:endParaRPr lang="ru-RU" sz="2400" dirty="0" smtClean="0"/>
          </a:p>
          <a:p>
            <a:pPr marL="0" indent="534988" algn="just">
              <a:buNone/>
            </a:pPr>
            <a:r>
              <a:rPr lang="ru-RU" sz="2400" b="1" dirty="0" smtClean="0"/>
              <a:t>Цель: </a:t>
            </a:r>
            <a:r>
              <a:rPr lang="ru-RU" sz="2400" dirty="0" smtClean="0"/>
              <a:t>отличать одно переживание от другого.</a:t>
            </a:r>
          </a:p>
          <a:p>
            <a:pPr marL="0" indent="534988" algn="just">
              <a:buNone/>
            </a:pPr>
            <a:r>
              <a:rPr lang="ru-RU" sz="2400" dirty="0" smtClean="0"/>
              <a:t>Вашему вниманию предлагается список эмоций. Внимательно прочитайте его. Напротив каждой эмоции напишите ситуации в которых вы переживали данные эмоции. Ответы занесите в таблицу.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4"/>
          <a:ext cx="8229600" cy="6174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5194920"/>
              </a:tblGrid>
              <a:tr h="6227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Уверенность в себе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296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насмешливость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480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гневное возмущение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840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детская обиженность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6401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злое упорство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880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опасливая настороженность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2170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усталость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227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радость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355844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удивление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6296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лукавство </a:t>
                      </a:r>
                    </a:p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rgbClr val="FFFF99"/>
          </a:solidFill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Задание. Определить эмоциональные явления.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4763" indent="536575" algn="just">
              <a:buNone/>
            </a:pPr>
            <a:endParaRPr lang="ru-RU" sz="2400" b="1" dirty="0" smtClean="0"/>
          </a:p>
          <a:p>
            <a:pPr marL="4763" indent="536575" algn="just">
              <a:buNone/>
            </a:pPr>
            <a:r>
              <a:rPr lang="ru-RU" sz="2400" b="1" dirty="0" smtClean="0"/>
              <a:t>Определите,  к какой категории эмоциональных явлений (положительные и отрицательные эмоции, </a:t>
            </a:r>
            <a:r>
              <a:rPr lang="ru-RU" sz="2400" b="1" dirty="0" err="1" smtClean="0"/>
              <a:t>стенические</a:t>
            </a:r>
            <a:r>
              <a:rPr lang="ru-RU" sz="2400" b="1" dirty="0" smtClean="0"/>
              <a:t> и астенические эмоции, настроение, аффект, страсть, стресс) относится переживание, описанное в каждом случае. По каким признакам это можно установить.</a:t>
            </a:r>
          </a:p>
          <a:p>
            <a:pPr marL="4763" indent="536575" algn="just">
              <a:buNone/>
            </a:pPr>
            <a:r>
              <a:rPr lang="ru-RU" sz="2400" b="1" i="1" dirty="0" smtClean="0"/>
              <a:t> </a:t>
            </a:r>
          </a:p>
          <a:p>
            <a:pPr marL="4763" indent="536575" algn="just">
              <a:buNone/>
            </a:pPr>
            <a:endParaRPr lang="ru-RU" sz="2400" b="1" i="1" dirty="0" smtClean="0"/>
          </a:p>
          <a:p>
            <a:pPr marL="4763" indent="53657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48680"/>
          <a:ext cx="8229600" cy="5746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64"/>
                <a:gridCol w="7139136"/>
              </a:tblGrid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Спортсмен С. Перед стартом на ответственных соревнованиях сначала «метался из угла в угол», потирал ладони, громко смеялся, но затем вдруг как-то сник, замолк - впал в состояние стартовой апатии.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Миша всерьёз увлёкся футболом. Целыми днями он пропадал на стадионе. Дома только и было разговоров: о голах, пасах, великих футболистах.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Играть с А. Беловым было одно удовольствие - сказка. Он никогда не выговаривал партнёру за неудачно посланный мяч. Любой пас в сторону Белова всегда доходил до цели.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сумев организовать учащихся на урок, учитель вышел из класса, хлопнув дверью.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089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Забив долгожданный гол, игроки команды устроили «кучу малу», а потом с удвоенной энергией провели остаток встречи, что было вознаграждено ещё одним голом.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kk-KZ" sz="2800" b="1" dirty="0" smtClean="0"/>
              <a:t>Упражнение “Список проблем“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4763" indent="536575" algn="just">
              <a:buNone/>
            </a:pPr>
            <a:r>
              <a:rPr lang="kk-KZ" sz="2400" dirty="0" smtClean="0"/>
              <a:t>Напишите список проблем, которые особенно остры и актуальны для вас в данный момент. </a:t>
            </a:r>
          </a:p>
          <a:p>
            <a:pPr marL="4763" indent="536575" algn="just">
              <a:buNone/>
            </a:pPr>
            <a:r>
              <a:rPr lang="kk-KZ" sz="2400" dirty="0" smtClean="0"/>
              <a:t>Постарайтесь написать как можно больше - проблемы есть всегда и у каждого. </a:t>
            </a:r>
          </a:p>
          <a:p>
            <a:pPr marL="4763" indent="536575" algn="just">
              <a:buNone/>
            </a:pPr>
            <a:r>
              <a:rPr lang="kk-KZ" sz="2400" dirty="0" smtClean="0"/>
              <a:t>Затем перефразируйте написанное так, чтобы из жалоб получились цели (избегайте использования частицы “не“). Напротив целей пропишите дату выполнения и возможные пути достижения. </a:t>
            </a:r>
          </a:p>
          <a:p>
            <a:pPr marL="4763" indent="536575" algn="just">
              <a:buNone/>
            </a:pPr>
            <a:r>
              <a:rPr lang="kk-KZ" sz="2400" dirty="0" smtClean="0"/>
              <a:t>Таким образом вы меняете свое отношение к ситуации, и вместо гипотетического раздражителя она приобретает  конкретный план на ближайшее будущее.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FF99"/>
          </a:solidFill>
        </p:spPr>
        <p:txBody>
          <a:bodyPr/>
          <a:lstStyle/>
          <a:p>
            <a:pPr marL="4763" indent="620713" algn="just">
              <a:buNone/>
            </a:pPr>
            <a:endParaRPr lang="ru-RU" sz="2800" b="1" dirty="0" smtClean="0"/>
          </a:p>
          <a:p>
            <a:pPr marL="4763" indent="620713" algn="just">
              <a:buNone/>
            </a:pPr>
            <a:endParaRPr lang="ru-RU" sz="2800" b="1" dirty="0" smtClean="0"/>
          </a:p>
          <a:p>
            <a:pPr marL="4763" indent="620713" algn="just">
              <a:buNone/>
            </a:pPr>
            <a:r>
              <a:rPr lang="ru-RU" sz="2800" b="1" dirty="0" smtClean="0"/>
              <a:t>Цель</a:t>
            </a:r>
            <a:r>
              <a:rPr lang="ru-RU" sz="2800" dirty="0" smtClean="0"/>
              <a:t>: </a:t>
            </a:r>
            <a:r>
              <a:rPr lang="kk-KZ" sz="2800" dirty="0" smtClean="0"/>
              <a:t>закрепить представления об основных эмоциях, эмоциональных состояниях; развивать умения отличать одно переживание от другого, формулировать эмпатические высказывания; воспитывать интерес к проблемам эмоционального интеллекта.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Упражнение «Распознавание эмоций и мыслей»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4763" indent="536575" algn="just">
              <a:buNone/>
            </a:pPr>
            <a:endParaRPr lang="ru-RU" sz="2400" dirty="0" smtClean="0"/>
          </a:p>
          <a:p>
            <a:pPr marL="4763" indent="536575" algn="just">
              <a:buNone/>
            </a:pPr>
            <a:r>
              <a:rPr lang="ru-RU" sz="2400" dirty="0" smtClean="0"/>
              <a:t>В этом упражнении вам нужно закончить предложение, начинающиеся со слов «я чувствую...», за которым следует эмоция. </a:t>
            </a:r>
          </a:p>
          <a:p>
            <a:pPr marL="0" indent="541338" algn="just">
              <a:buNone/>
            </a:pPr>
            <a:r>
              <a:rPr lang="ru-RU" sz="2400" dirty="0" smtClean="0"/>
              <a:t>Примеры:</a:t>
            </a:r>
          </a:p>
          <a:p>
            <a:pPr marL="0" indent="541338" algn="just">
              <a:buNone/>
            </a:pPr>
            <a:r>
              <a:rPr lang="ru-RU" sz="2400" dirty="0" smtClean="0"/>
              <a:t>Я чувствую себя счастливым, когда вижу своего друга.</a:t>
            </a:r>
          </a:p>
          <a:p>
            <a:pPr marL="0" indent="541338" algn="just">
              <a:buNone/>
            </a:pPr>
            <a:r>
              <a:rPr lang="ru-RU" sz="2400" dirty="0" smtClean="0"/>
              <a:t>Я прихожу в восторг, когда рисую.</a:t>
            </a:r>
          </a:p>
          <a:p>
            <a:pPr marL="0" indent="541338" algn="just">
              <a:buNone/>
            </a:pPr>
            <a:r>
              <a:rPr lang="ru-RU" sz="2400" dirty="0" smtClean="0"/>
              <a:t>Я чувствую себя грустным, когда понимаю, что наступает осень.</a:t>
            </a:r>
          </a:p>
          <a:p>
            <a:pPr marL="4763" indent="536575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4"/>
          <a:ext cx="8229600" cy="5256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чувствую себя счастливым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прихожу в восторг,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чувствую себя грустным,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Я чувствую себя уверенным,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Я чувствую себя настороженным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Я чувствую себя удивленным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Упражнение «</a:t>
            </a:r>
            <a:r>
              <a:rPr lang="ru-RU" sz="3100" b="1" dirty="0" err="1" smtClean="0"/>
              <a:t>Эмпатия</a:t>
            </a:r>
            <a:r>
              <a:rPr lang="ru-RU" sz="3100" b="1" dirty="0" smtClean="0"/>
              <a:t> и злость»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pPr marL="4763" indent="536575" algn="just">
              <a:buNone/>
            </a:pPr>
            <a:endParaRPr lang="ru-RU" sz="2400" dirty="0" smtClean="0"/>
          </a:p>
          <a:p>
            <a:pPr marL="4763" indent="536575" algn="just">
              <a:buNone/>
            </a:pPr>
            <a:r>
              <a:rPr lang="ru-RU" sz="2600" b="1" dirty="0" smtClean="0"/>
              <a:t>Описание: </a:t>
            </a:r>
            <a:r>
              <a:rPr lang="ru-RU" sz="2600" dirty="0" smtClean="0"/>
              <a:t>это упражнение поможет вам справиться со злостью на другого человека при помощи </a:t>
            </a:r>
            <a:r>
              <a:rPr lang="ru-RU" sz="2600" dirty="0" err="1" smtClean="0"/>
              <a:t>эмпатии</a:t>
            </a:r>
            <a:r>
              <a:rPr lang="ru-RU" sz="2600" dirty="0" smtClean="0"/>
              <a:t>. </a:t>
            </a:r>
            <a:r>
              <a:rPr lang="ru-RU" sz="2600" b="1" dirty="0" smtClean="0"/>
              <a:t>Придумайте</a:t>
            </a:r>
            <a:r>
              <a:rPr lang="ru-RU" sz="2600" dirty="0" smtClean="0"/>
              <a:t> (или воскресите из жизни) ситуацию, при которой вы были чрезвычайно злы на другого человека, а затем создайте </a:t>
            </a:r>
            <a:r>
              <a:rPr lang="ru-RU" sz="2600" dirty="0" err="1" smtClean="0"/>
              <a:t>эмпатическое</a:t>
            </a:r>
            <a:r>
              <a:rPr lang="ru-RU" sz="2600" dirty="0" smtClean="0"/>
              <a:t> утверждение.</a:t>
            </a:r>
          </a:p>
          <a:p>
            <a:pPr marL="0" indent="541338" algn="just">
              <a:buNone/>
            </a:pPr>
            <a:r>
              <a:rPr lang="ru-RU" sz="2600" b="1" dirty="0" smtClean="0"/>
              <a:t>Пример:</a:t>
            </a:r>
          </a:p>
          <a:p>
            <a:pPr marL="0" indent="541338" algn="just">
              <a:buNone/>
            </a:pPr>
            <a:r>
              <a:rPr lang="ru-RU" sz="2600" dirty="0" smtClean="0"/>
              <a:t>Раздраженный человек: «Ты никогда не делаешь того, о чем я прошу!»</a:t>
            </a:r>
          </a:p>
          <a:p>
            <a:pPr marL="0" indent="541338" algn="just">
              <a:buNone/>
            </a:pPr>
            <a:r>
              <a:rPr lang="ru-RU" sz="2600" dirty="0" err="1" smtClean="0"/>
              <a:t>Эмпатический</a:t>
            </a:r>
            <a:r>
              <a:rPr lang="ru-RU" sz="2600" dirty="0" smtClean="0"/>
              <a:t> слушатель: «Ты испытываешь раздражение из-за того, что я не сделал свою работу и тебе пришлось работать за меня. Я прав?».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Упражнение «Создание предложений»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4763" indent="536575" algn="just">
              <a:buNone/>
            </a:pPr>
            <a:r>
              <a:rPr lang="ru-RU" sz="2400" b="1" dirty="0" smtClean="0"/>
              <a:t>Описание</a:t>
            </a:r>
            <a:r>
              <a:rPr lang="ru-RU" sz="2400" dirty="0" smtClean="0"/>
              <a:t>: ваша задача — создать предложение, имея шаблон и подставляя свой готовый список эмоций. </a:t>
            </a:r>
          </a:p>
          <a:p>
            <a:pPr marL="4763" indent="536575" algn="just">
              <a:buNone/>
            </a:pPr>
            <a:r>
              <a:rPr lang="ru-RU" sz="2400" b="1" dirty="0" smtClean="0"/>
              <a:t>Шаблон для упражнения:</a:t>
            </a:r>
          </a:p>
          <a:p>
            <a:pPr marL="4763" indent="536575" algn="just">
              <a:buNone/>
            </a:pPr>
            <a:r>
              <a:rPr lang="ru-RU" sz="2400" dirty="0" smtClean="0"/>
              <a:t>«Ты чувствуешь ___, потому что ___. Я прав?»</a:t>
            </a:r>
          </a:p>
          <a:p>
            <a:pPr marL="4763" indent="536575" algn="just">
              <a:buNone/>
            </a:pPr>
            <a:r>
              <a:rPr lang="ru-RU" sz="2400" dirty="0" smtClean="0"/>
              <a:t>«Я чувствую __, потому что ___».</a:t>
            </a:r>
          </a:p>
          <a:p>
            <a:pPr marL="0" indent="541338" algn="just">
              <a:buNone/>
            </a:pPr>
            <a:r>
              <a:rPr lang="ru-RU" sz="2400" dirty="0" smtClean="0"/>
              <a:t>Отец пришел домой очень уставшим и сказал, что только что потерял свою работу.</a:t>
            </a:r>
          </a:p>
          <a:p>
            <a:pPr marL="0" indent="541338" algn="just">
              <a:buNone/>
            </a:pPr>
            <a:r>
              <a:rPr lang="ru-RU" sz="2400" b="1" dirty="0" err="1" smtClean="0"/>
              <a:t>Эмпатический</a:t>
            </a:r>
            <a:r>
              <a:rPr lang="ru-RU" sz="2400" b="1" dirty="0" smtClean="0"/>
              <a:t> ответ: </a:t>
            </a:r>
            <a:r>
              <a:rPr lang="ru-RU" sz="2400" dirty="0" smtClean="0"/>
              <a:t>«Пап, ты чувствуешь себя обеспокоенным из-за того, что потерял работу? Я прав?»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Практические примеры: для каждой следующей ситуации придумайте </a:t>
            </a:r>
            <a:r>
              <a:rPr lang="ru-RU" sz="3100" b="1" dirty="0" err="1" smtClean="0"/>
              <a:t>эмпатический</a:t>
            </a:r>
            <a:r>
              <a:rPr lang="ru-RU" sz="3100" b="1" dirty="0" smtClean="0"/>
              <a:t> ответ.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400" dirty="0" smtClean="0"/>
              <a:t>Ваш братик пришел домой в слезах и сказал, что ему дали обидное прозвище в школе.</a:t>
            </a:r>
          </a:p>
          <a:p>
            <a:pPr marL="0" indent="541338" algn="just">
              <a:buNone/>
            </a:pPr>
            <a:r>
              <a:rPr lang="ru-RU" sz="2400" dirty="0" smtClean="0"/>
              <a:t>Ваш одногруппник, который сегодня завалил экзамен, сидит тихо, понурив голову.</a:t>
            </a:r>
          </a:p>
          <a:p>
            <a:pPr marL="0" indent="541338" algn="just">
              <a:buNone/>
            </a:pPr>
            <a:r>
              <a:rPr lang="ru-RU" sz="2400" dirty="0" smtClean="0"/>
              <a:t>Ваш друг сказал, что не хочет идти домой, потому что провалил экзамен.</a:t>
            </a:r>
          </a:p>
          <a:p>
            <a:pPr marL="0" indent="541338" algn="just">
              <a:buNone/>
            </a:pPr>
            <a:r>
              <a:rPr lang="ru-RU" sz="2400" dirty="0" smtClean="0"/>
              <a:t>Ваш друг сказал, что не может пригласить вас к себе, потому что его мама заболела.</a:t>
            </a:r>
          </a:p>
          <a:p>
            <a:pPr marL="0" indent="541338" algn="just">
              <a:buNone/>
            </a:pPr>
            <a:r>
              <a:rPr lang="ru-RU" sz="2400" dirty="0" smtClean="0"/>
              <a:t>Ваш сотрудник сидит в одиночестве за обеденным столом, не ест свой обед и не произносит ни слова.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Составьте программу развития эмоционального интеллекта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0" indent="541338" algn="just">
              <a:buNone/>
            </a:pPr>
            <a:endParaRPr lang="ru-RU" sz="2400" dirty="0" smtClean="0"/>
          </a:p>
          <a:p>
            <a:pPr marL="0" indent="541338" algn="just">
              <a:buNone/>
            </a:pPr>
            <a:endParaRPr lang="ru-RU" sz="2400" b="1" dirty="0" smtClean="0"/>
          </a:p>
          <a:p>
            <a:pPr marL="0" indent="541338" algn="just">
              <a:buNone/>
            </a:pPr>
            <a:r>
              <a:rPr lang="ru-RU" sz="2400" b="1" dirty="0" smtClean="0"/>
              <a:t>Эмоциональный интеллект (EQ) </a:t>
            </a:r>
            <a:r>
              <a:rPr lang="ru-RU" sz="2400" dirty="0" smtClean="0"/>
              <a:t>– это умение понимать свои чувства и эмоции, чувства и эмоции других людей и умение эффективно влиять на свое и чужое поведение посредством управления своими эмоциями и чувствами и эмоциями, чувствами других людей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Опираясь на данные положения подберите упражнения для программы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kk-KZ" sz="2800" dirty="0" smtClean="0"/>
              <a:t>1) </a:t>
            </a:r>
            <a:r>
              <a:rPr lang="kk-KZ" sz="2800" b="1" dirty="0" smtClean="0"/>
              <a:t>идентификация эмоций </a:t>
            </a:r>
            <a:r>
              <a:rPr lang="kk-KZ" sz="2800" dirty="0" smtClean="0"/>
              <a:t>– способность точно выражать и распознавать эмоции;</a:t>
            </a:r>
            <a:endParaRPr lang="ru-RU" sz="2800" dirty="0" smtClean="0"/>
          </a:p>
          <a:p>
            <a:pPr algn="just">
              <a:buNone/>
            </a:pPr>
            <a:r>
              <a:rPr lang="kk-KZ" sz="2800" dirty="0" smtClean="0"/>
              <a:t>2) </a:t>
            </a:r>
            <a:r>
              <a:rPr lang="kk-KZ" sz="2800" b="1" dirty="0" smtClean="0"/>
              <a:t>эмоциональное содействие мышлению </a:t>
            </a:r>
            <a:r>
              <a:rPr lang="kk-KZ" sz="2800" dirty="0" smtClean="0"/>
              <a:t>– способность вызывать эмоции, которые помогают при решении мыслительных задач;</a:t>
            </a:r>
            <a:endParaRPr lang="ru-RU" sz="2800" dirty="0" smtClean="0"/>
          </a:p>
          <a:p>
            <a:pPr algn="just">
              <a:buNone/>
            </a:pPr>
            <a:r>
              <a:rPr lang="kk-KZ" sz="2800" dirty="0" smtClean="0"/>
              <a:t>3) </a:t>
            </a:r>
            <a:r>
              <a:rPr lang="kk-KZ" sz="2800" b="1" dirty="0" smtClean="0"/>
              <a:t>понимание эмоций </a:t>
            </a:r>
            <a:r>
              <a:rPr lang="kk-KZ" sz="2800" dirty="0" smtClean="0"/>
              <a:t>– способность понимать сложные эмоции, переходы эмоции от одной стадии к другой, причины эмоций;</a:t>
            </a:r>
            <a:endParaRPr lang="ru-RU" sz="2800" dirty="0" smtClean="0"/>
          </a:p>
          <a:p>
            <a:pPr algn="just">
              <a:buNone/>
            </a:pPr>
            <a:r>
              <a:rPr lang="kk-KZ" sz="2800" dirty="0" smtClean="0"/>
              <a:t>4) </a:t>
            </a:r>
            <a:r>
              <a:rPr lang="kk-KZ" sz="2800" b="1" dirty="0" smtClean="0"/>
              <a:t>управление эмоциями </a:t>
            </a:r>
            <a:r>
              <a:rPr lang="kk-KZ" sz="2800" dirty="0" smtClean="0"/>
              <a:t>– способность сохранять или изменять свое эмоциональное состояние и эмоции другого человека.</a:t>
            </a:r>
            <a:endParaRPr lang="ru-RU" sz="2800" dirty="0" smtClean="0"/>
          </a:p>
          <a:p>
            <a:pPr algn="just">
              <a:buNone/>
            </a:pPr>
            <a:r>
              <a:rPr lang="kk-KZ" sz="2800" dirty="0" smtClean="0"/>
              <a:t> 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Упражнение на рефлексию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ru-RU" sz="2600" b="1" dirty="0" smtClean="0"/>
          </a:p>
          <a:p>
            <a:pPr marL="4763" indent="536575" algn="just">
              <a:buNone/>
            </a:pPr>
            <a:r>
              <a:rPr lang="ru-RU" sz="2400" b="1" dirty="0" smtClean="0"/>
              <a:t>- С какими чувствами вы заканчиваете занятие?</a:t>
            </a:r>
          </a:p>
          <a:p>
            <a:pPr marL="4763" indent="536575" algn="just">
              <a:buNone/>
            </a:pPr>
            <a:r>
              <a:rPr lang="ru-RU" sz="2400" b="1" dirty="0" smtClean="0"/>
              <a:t>- Что было для вас самым эффективным?</a:t>
            </a:r>
          </a:p>
          <a:p>
            <a:pPr marL="4763" indent="536575" algn="just">
              <a:buNone/>
            </a:pPr>
            <a:r>
              <a:rPr lang="ru-RU" sz="2400" b="1" dirty="0" smtClean="0"/>
              <a:t>- Что на занятии вам удалось, а что не получилось?</a:t>
            </a:r>
          </a:p>
          <a:p>
            <a:pPr marL="4763" indent="536575" algn="just">
              <a:buNone/>
            </a:pPr>
            <a:r>
              <a:rPr lang="ru-RU" sz="2400" b="1" dirty="0" smtClean="0"/>
              <a:t>- Какие вопросы или темы у вас вызывают наибольший интерес?</a:t>
            </a:r>
          </a:p>
          <a:p>
            <a:pPr marL="4763" indent="536575" algn="just">
              <a:buNone/>
            </a:pPr>
            <a:r>
              <a:rPr lang="ru-RU" sz="2400" b="1" dirty="0" smtClean="0"/>
              <a:t>- Какое у вас настроение после занятия?</a:t>
            </a:r>
          </a:p>
          <a:p>
            <a:pPr marL="4763" indent="536575" algn="just">
              <a:buNone/>
            </a:pPr>
            <a:r>
              <a:rPr lang="ru-RU" sz="2400" b="1" dirty="0" smtClean="0"/>
              <a:t>- На занятии у меня не получилось….</a:t>
            </a:r>
          </a:p>
          <a:p>
            <a:pPr marL="4763" indent="536575" algn="just">
              <a:buNone/>
            </a:pPr>
            <a:r>
              <a:rPr lang="ru-RU" sz="2400" b="1" dirty="0" smtClean="0"/>
              <a:t>-На следующем занятии я хотел бы…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62067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Спасибо за внимание!!!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Рисуночный тест: «Ваши эмоции»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Я предлагаю вам узнать о себе в рисуночном тесте </a:t>
            </a:r>
            <a:r>
              <a:rPr lang="ru-RU" sz="2400" b="1" dirty="0" smtClean="0"/>
              <a:t>“Ваши эмоции”. </a:t>
            </a:r>
          </a:p>
          <a:p>
            <a:pPr marL="3175" indent="539750" algn="just">
              <a:buNone/>
            </a:pPr>
            <a:r>
              <a:rPr lang="ru-RU" sz="2400" dirty="0" smtClean="0"/>
              <a:t>Время работы 2 мин.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600" dirty="0" smtClean="0"/>
          </a:p>
          <a:p>
            <a:pPr marL="3175" indent="539750" algn="just">
              <a:buNone/>
            </a:pPr>
            <a:r>
              <a:rPr lang="ru-RU" sz="2600" dirty="0" smtClean="0"/>
              <a:t>На следующем слайде вы увидите четыре лица, вернее, четыре лицевых овала, лишенных всех внешних черт. </a:t>
            </a:r>
          </a:p>
          <a:p>
            <a:pPr marL="3175" indent="539750" algn="just">
              <a:buNone/>
            </a:pPr>
            <a:r>
              <a:rPr lang="ru-RU" sz="2600" dirty="0" smtClean="0"/>
              <a:t>Вам необходимо не просто нарисовать нос, глаза и губы этим лицам, но и выполнить конкретное задание. </a:t>
            </a:r>
          </a:p>
          <a:p>
            <a:pPr marL="3175" indent="539750" algn="just">
              <a:buNone/>
            </a:pPr>
            <a:r>
              <a:rPr lang="ru-RU" sz="2600" b="1" dirty="0" smtClean="0"/>
              <a:t>Первое лицо </a:t>
            </a:r>
            <a:r>
              <a:rPr lang="ru-RU" sz="2600" dirty="0" smtClean="0"/>
              <a:t>должно быть </a:t>
            </a:r>
            <a:r>
              <a:rPr lang="ru-RU" sz="2600" b="1" dirty="0" smtClean="0"/>
              <a:t>радостным</a:t>
            </a:r>
            <a:r>
              <a:rPr lang="ru-RU" sz="2600" dirty="0" smtClean="0"/>
              <a:t>, </a:t>
            </a:r>
            <a:r>
              <a:rPr lang="ru-RU" sz="2600" b="1" dirty="0" smtClean="0"/>
              <a:t>второе</a:t>
            </a:r>
            <a:r>
              <a:rPr lang="ru-RU" sz="2600" dirty="0" smtClean="0"/>
              <a:t> – </a:t>
            </a:r>
            <a:r>
              <a:rPr lang="ru-RU" sz="2600" b="1" dirty="0" smtClean="0"/>
              <a:t>грустным</a:t>
            </a:r>
            <a:r>
              <a:rPr lang="ru-RU" sz="2600" dirty="0" smtClean="0"/>
              <a:t>, </a:t>
            </a:r>
            <a:r>
              <a:rPr lang="ru-RU" sz="2600" b="1" dirty="0" smtClean="0"/>
              <a:t>третье – злым </a:t>
            </a:r>
            <a:r>
              <a:rPr lang="ru-RU" sz="2600" dirty="0" smtClean="0"/>
              <a:t>и </a:t>
            </a:r>
            <a:r>
              <a:rPr lang="ru-RU" sz="2600" b="1" dirty="0" smtClean="0"/>
              <a:t>четвертое – обиженным. </a:t>
            </a:r>
          </a:p>
          <a:p>
            <a:pPr marL="3175" indent="539750" algn="just">
              <a:buNone/>
            </a:pPr>
            <a:r>
              <a:rPr lang="ru-RU" sz="2600" dirty="0" smtClean="0"/>
              <a:t>То есть задача проста: четыре лица должны выражать четыре разных человеческих эмоции.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estival.1september.ru/articles/507345/img1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Ключ к тесту.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Напомним еще раз. </a:t>
            </a:r>
            <a:r>
              <a:rPr lang="ru-RU" sz="2400" b="1" i="1" dirty="0" smtClean="0"/>
              <a:t>Первое лицо</a:t>
            </a:r>
            <a:r>
              <a:rPr lang="ru-RU" sz="2400" dirty="0" smtClean="0"/>
              <a:t> – радость, </a:t>
            </a:r>
            <a:r>
              <a:rPr lang="ru-RU" sz="2400" b="1" i="1" dirty="0" smtClean="0"/>
              <a:t>второе лицо</a:t>
            </a:r>
            <a:r>
              <a:rPr lang="ru-RU" sz="2400" dirty="0" smtClean="0"/>
              <a:t> – грусть, </a:t>
            </a:r>
            <a:r>
              <a:rPr lang="ru-RU" sz="2400" b="1" i="1" dirty="0" smtClean="0"/>
              <a:t>третье лицо</a:t>
            </a:r>
            <a:r>
              <a:rPr lang="ru-RU" sz="2400" dirty="0" smtClean="0"/>
              <a:t> – злость и </a:t>
            </a:r>
            <a:r>
              <a:rPr lang="ru-RU" sz="2400" b="1" i="1" dirty="0" smtClean="0"/>
              <a:t>четвертое</a:t>
            </a:r>
            <a:r>
              <a:rPr lang="ru-RU" sz="2400" dirty="0" smtClean="0"/>
              <a:t> – обида. </a:t>
            </a:r>
          </a:p>
          <a:p>
            <a:pPr marL="3175" indent="539750" algn="just">
              <a:buNone/>
            </a:pPr>
            <a:r>
              <a:rPr lang="ru-RU" sz="2400" dirty="0" smtClean="0"/>
              <a:t>Внимательно посмотрите, с помощью чего вы постарались передать ту или иную эмоцию на лицах, это очень важный момент. Те черты лица, на которые вы сделали упор, многое расскажут вам о вашем характере и чувствах. </a:t>
            </a:r>
          </a:p>
          <a:p>
            <a:pPr marL="3175" indent="539750" algn="just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6923112"/>
              </a:tblGrid>
              <a:tr h="25922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Первое лицо – радость.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вы сделали основной упор на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улыбку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сделав ее широкой и открытой, то это значит, что вы веселый и жизнерадостный человек, с удовольствием делитесь своей радостью с окружающими. </a:t>
                      </a:r>
                    </a:p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9228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Второе лицо – грусть.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вы постарались передать грусть с помощью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рта с опущенными вниз уголками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 это означает, что вы доверчивый и ранимый человек, вас легко обидеть, вы сопереживаете всем и стараетесь помочь тем, кто в этом нуждается.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789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496"/>
                <a:gridCol w="6851104"/>
              </a:tblGrid>
              <a:tr h="27723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Третье лицо – злость.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вы сделали основной упор на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нос с раздутыми ноздрями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 это значит, что вы прямой человек, последовательный в своих словах и поступках. Вы цените откровенность и предпочитаете действовать прямолинейно и открыто, презираете трусость и подлость.</a:t>
                      </a:r>
                    </a:p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7723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Четвертое лицо – обида.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Если вы постарались передать обиду,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сделав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упор на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печальные глаза и брови домиком</a:t>
                      </a: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 это говорит о вашей впечатлительности и непосредственности, вы верите в лучшее и надеетесь на светлое завтра. Вас легко обмануть, вы часто разочаровываетесь в людях и в жизни.</a:t>
                      </a:r>
                    </a:p>
                    <a:p>
                      <a:pPr algn="just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При расшифровке этого теста следует учитывать следующее.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6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0664"/>
                <a:gridCol w="5338936"/>
              </a:tblGrid>
              <a:tr h="91302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Глаза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это ваша готовность получать информацию и перерабатывать ее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1302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Ресницы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склонность к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демонстративности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вызывающее поведение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1302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Брови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это способность к самостоятельному анализу ситуации и принятию решения.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1302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Мимические морщины на лбу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склонность к размышлению.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13021"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Складка между бровей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нерешительность, нежелание идти на риск.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1427</Words>
  <Application>Microsoft Office PowerPoint</Application>
  <PresentationFormat>Экран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Эмоции и эмоциональный интеллект </vt:lpstr>
      <vt:lpstr>Слайд 2</vt:lpstr>
      <vt:lpstr>Рисуночный тест: «Ваши эмоции» </vt:lpstr>
      <vt:lpstr>Слайд 4</vt:lpstr>
      <vt:lpstr>Слайд 5</vt:lpstr>
      <vt:lpstr> Ключ к тесту. </vt:lpstr>
      <vt:lpstr>Слайд 7</vt:lpstr>
      <vt:lpstr>Слайд 8</vt:lpstr>
      <vt:lpstr>При расшифровке этого теста следует учитывать следующее. </vt:lpstr>
      <vt:lpstr>Слайд 10</vt:lpstr>
      <vt:lpstr>Слайд 11</vt:lpstr>
      <vt:lpstr>Упражнение «Распознавание эмоций»</vt:lpstr>
      <vt:lpstr>Слайд 13</vt:lpstr>
      <vt:lpstr>Слайд 14</vt:lpstr>
      <vt:lpstr>Задание. Эмоции и ситуация</vt:lpstr>
      <vt:lpstr>Слайд 16</vt:lpstr>
      <vt:lpstr>Задание. Определить эмоциональные явления.</vt:lpstr>
      <vt:lpstr>Слайд 18</vt:lpstr>
      <vt:lpstr>Упражнение “Список проблем“</vt:lpstr>
      <vt:lpstr> Упражнение «Распознавание эмоций и мыслей» </vt:lpstr>
      <vt:lpstr>Слайд 21</vt:lpstr>
      <vt:lpstr> Упражнение «Эмпатия и злость» </vt:lpstr>
      <vt:lpstr> Упражнение «Создание предложений» </vt:lpstr>
      <vt:lpstr> Практические примеры: для каждой следующей ситуации придумайте эмпатический ответ. </vt:lpstr>
      <vt:lpstr>Составьте программу развития эмоционального интеллекта</vt:lpstr>
      <vt:lpstr>Опираясь на данные положения подберите упражнения для программы</vt:lpstr>
      <vt:lpstr>Упражнение на рефлексию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эмоциональный интеллект</dc:title>
  <dc:creator>Талгат</dc:creator>
  <cp:lastModifiedBy>Талгат</cp:lastModifiedBy>
  <cp:revision>11</cp:revision>
  <dcterms:created xsi:type="dcterms:W3CDTF">2019-06-05T04:51:39Z</dcterms:created>
  <dcterms:modified xsi:type="dcterms:W3CDTF">2020-01-17T10:14:37Z</dcterms:modified>
</cp:coreProperties>
</file>