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kk-KZ" sz="2800" b="1" dirty="0" smtClean="0"/>
              <a:t>Личные ресурсы как фактор сохранения и развития национального сознания 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32048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endParaRPr lang="ru-RU" sz="2400" b="1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ru-RU" sz="24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4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400" dirty="0" smtClean="0">
                <a:solidFill>
                  <a:schemeClr val="tx1"/>
                </a:solidFill>
              </a:rPr>
              <a:t>E-mail  - natashazykova36@mail.ru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3175" indent="539750" algn="just">
              <a:buNone/>
            </a:pPr>
            <a:r>
              <a:rPr lang="ru-RU" sz="2000" dirty="0" smtClean="0"/>
              <a:t>В поликлинике у кабинета врача ожидают своей очереди пациенты. Медицинская сестра приглашает в кабинет врача пациента – участника боевых действий без очереди. </a:t>
            </a:r>
          </a:p>
          <a:p>
            <a:pPr marL="3175" indent="539750" algn="just">
              <a:buNone/>
            </a:pPr>
            <a:r>
              <a:rPr lang="ru-RU" sz="2000" b="1" dirty="0" smtClean="0"/>
              <a:t>Пациент А., </a:t>
            </a:r>
            <a:r>
              <a:rPr lang="ru-RU" sz="2000" dirty="0" smtClean="0"/>
              <a:t>быстро вскочив со своего места, начинает громко, резко и даже грубо возмущаться действиями медсестры, вызывая конфликтную ситуацию.</a:t>
            </a:r>
          </a:p>
          <a:p>
            <a:pPr marL="3175" indent="539750" algn="just">
              <a:buNone/>
            </a:pPr>
            <a:r>
              <a:rPr lang="ru-RU" sz="2000" b="1" dirty="0" smtClean="0"/>
              <a:t>Пациент Б., </a:t>
            </a:r>
            <a:r>
              <a:rPr lang="ru-RU" sz="2000" dirty="0" smtClean="0"/>
              <a:t>неторопливо подойдя к пациенту А., начинает его успокаивать, просит присесть,  настойчиво предлагая разрешить конфликт.</a:t>
            </a:r>
          </a:p>
          <a:p>
            <a:pPr marL="3175" indent="539750" algn="just">
              <a:buNone/>
            </a:pPr>
            <a:r>
              <a:rPr lang="ru-RU" sz="2000" b="1" dirty="0" smtClean="0"/>
              <a:t>Пациент В. </a:t>
            </a:r>
            <a:r>
              <a:rPr lang="ru-RU" sz="2000" dirty="0" smtClean="0"/>
              <a:t>сравнительно легко реагирует на эту ситуацию, при этом, воспринимая все происходящее с улыбкой и активно общаясь с другими больными, ожидающими прием врача, объясняет правомерность действий медицинской сестры.</a:t>
            </a:r>
          </a:p>
          <a:p>
            <a:pPr marL="3175" indent="539750" algn="just">
              <a:buNone/>
            </a:pPr>
            <a:r>
              <a:rPr lang="ru-RU" sz="2000" b="1" dirty="0" smtClean="0"/>
              <a:t>Пациент Г., </a:t>
            </a:r>
            <a:r>
              <a:rPr lang="ru-RU" sz="2000" dirty="0" smtClean="0"/>
              <a:t>чувствуя неловкость данной ситуации, смущен, ни с кем из других людей не общается, тяжело переживает необходимость более длительного пребывания в поликлинике, на глазах слёзы.</a:t>
            </a:r>
          </a:p>
          <a:p>
            <a:pPr marL="3175" indent="539750" algn="just">
              <a:buNone/>
            </a:pPr>
            <a:r>
              <a:rPr lang="ru-RU" sz="2000" b="1" dirty="0" smtClean="0"/>
              <a:t>Определите тип темперамента каждого пациента.</a:t>
            </a:r>
          </a:p>
          <a:p>
            <a:pPr marL="3175" indent="539750"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Упражнение. Установите соответствие между структурой черт характера и самими чертами характера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2088232"/>
                <a:gridCol w="3178696"/>
              </a:tblGrid>
              <a:tr h="45651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черт характера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Черты характера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rowSpan="3"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по отношению к себе</a:t>
                      </a:r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дисциплинированность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аккуратность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дружелюбие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rowSpan="2"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по отношению к другим</a:t>
                      </a:r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скромность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организованность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rowSpan="2"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по отношению к вещам</a:t>
                      </a:r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общительность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уверенность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rowSpan="3"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по отношению к деятельности</a:t>
                      </a:r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 инициативность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высокомерие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56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 небрежность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Задание. Установить, кому из известных литературных персонажей принадлежит тот или иной тип акцентуации характера.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3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243808"/>
                <a:gridCol w="2743200"/>
              </a:tblGrid>
              <a:tr h="53265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Персонаж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Психологические особенности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Тип акцентуации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593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Стремление быть в центре внимания выраженная эмоциональная неустойчивость, артистизм, склонность к фантазированию, лживость.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Демонстративный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593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Склонность к занудству, нравоучениям, неразговорчивость, настороженность, недоверие по отношению к людям, мстительность, злопамятность, педантичность, одержимость одной идеей.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Застревающий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675856"/>
                <a:gridCol w="2743200"/>
              </a:tblGrid>
              <a:tr h="2520280"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Недостаточная управляемость, ослабление контроля над влечениями, повышенная импульсивность, грубость, склонность к хамству, конфликтам, раздражительность, вспыльчивость.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Возбудимый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207505">
                <a:tc>
                  <a:txBody>
                    <a:bodyPr/>
                    <a:lstStyle/>
                    <a:p>
                      <a:pPr algn="just"/>
                      <a:endParaRPr lang="ru-RU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Пунктуален, аккуратен. Скрупулезность – качество личности, которое выражается в особой тщательности и точности до мелочей; добросовестный; склонен жестко следовать плану; в выполнении действий усидчив, ориентирован на высокое качество работы и особую аккуратность, склонен к частым самопроверкам.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Педантичный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747864"/>
                <a:gridCol w="2743200"/>
              </a:tblGrid>
              <a:tr h="2808312"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27063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Эмоциональность, чувственность, тревожность, болтливость, боязливость, впечатлительность, сопереживание другим людям или животным, отзывчивость, мягкосердечность. В любви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раним.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Эмотивный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31750" marB="31750">
                    <a:solidFill>
                      <a:srgbClr val="FFFF99"/>
                    </a:solidFill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algn="just"/>
                      <a:endParaRPr lang="ru-RU" sz="2000" b="1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42925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Частые периодические смены настроения, зависимость от внешних событий, жажда деятельности, повышенная говорливость, «скачка» идей. Печальные – подавленность, замедленность реакций и мышлений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Циклотимный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Упражнение. Лифт, в котором едут четверо мужчин, застрял. Укажите типы темперамента по особенностям поведения, жестам, мимике, позе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2880320" cy="228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27363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293096"/>
            <a:ext cx="27363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365104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28083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288032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933056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933056"/>
            <a:ext cx="27363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 Проанализируйте, проявляется ли в приведённых примерах характер человека. </a:t>
            </a:r>
            <a:br>
              <a:rPr lang="ru-RU" sz="2700" b="1" dirty="0" smtClean="0"/>
            </a:br>
            <a:r>
              <a:rPr lang="ru-RU" sz="2700" b="1" dirty="0" smtClean="0"/>
              <a:t>Дайте обоснование своего ответа.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6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203052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42925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Студента В. спросили на улице, как доехать до железнодорожного вокзала. В. остановился  и обстоятельно ответил на вопрос.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03052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Однажды учитель, открывая на уроке классный журнал, сказал: «Вот как хорошо: наконец-то вы догадались обернуть свой журнал в чистую красивую бумагу». - Это я обернул! - поднимаясь с места, быстро и громко сказал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Самат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dirty="0" smtClean="0"/>
              <a:t>Задание. «Определение технических способностей» </a:t>
            </a:r>
            <a:br>
              <a:rPr lang="ru-RU" sz="3100" b="1" dirty="0" smtClean="0"/>
            </a:br>
            <a:r>
              <a:rPr lang="ru-RU" sz="3100" b="1" dirty="0" smtClean="0"/>
              <a:t>(фрагмент Теста механической понятливости </a:t>
            </a:r>
            <a:r>
              <a:rPr lang="ru-RU" sz="3100" b="1" dirty="0" err="1" smtClean="0"/>
              <a:t>Бенета</a:t>
            </a:r>
            <a:r>
              <a:rPr lang="ru-RU" sz="3100" b="1" dirty="0" smtClean="0"/>
              <a:t>). 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623888" algn="just">
              <a:buNone/>
            </a:pPr>
            <a:endParaRPr lang="ru-RU" sz="2400" dirty="0" smtClean="0"/>
          </a:p>
          <a:p>
            <a:pPr marL="3175" indent="623888" algn="just">
              <a:buNone/>
            </a:pPr>
            <a:r>
              <a:rPr lang="ru-RU" sz="2400" dirty="0" smtClean="0"/>
              <a:t>Вам предлагается ряд задач, в которых поставлены технические проблемы. Внимательно рассмотрите рисунок, прочитайте вопрос к нему и отметьте один из трех вариантов решений.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60648"/>
            <a:ext cx="4618856" cy="619268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indent="446088"/>
            <a:r>
              <a:rPr lang="ru-RU" sz="2000" b="1" dirty="0" smtClean="0"/>
              <a:t>1. Если нижнее колесо вращается в направлении, указанном стрелкой, то, в каком направлении будет вращаться ось Х?</a:t>
            </a:r>
            <a:br>
              <a:rPr lang="ru-RU" sz="2000" b="1" dirty="0" smtClean="0"/>
            </a:br>
            <a:r>
              <a:rPr lang="ru-RU" sz="2000" b="1" dirty="0" smtClean="0"/>
              <a:t>1. В направлении стрелки А</a:t>
            </a:r>
            <a:br>
              <a:rPr lang="ru-RU" sz="2000" b="1" dirty="0" smtClean="0"/>
            </a:br>
            <a:r>
              <a:rPr lang="ru-RU" sz="2000" b="1" dirty="0" smtClean="0"/>
              <a:t>2. В направлении стрелки В</a:t>
            </a:r>
            <a:br>
              <a:rPr lang="ru-RU" sz="2000" b="1" dirty="0" smtClean="0"/>
            </a:br>
            <a:r>
              <a:rPr lang="ru-RU" sz="2000" b="1" dirty="0" smtClean="0"/>
              <a:t>3. Вперед-назад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3384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800" b="1" dirty="0" smtClean="0"/>
          </a:p>
          <a:p>
            <a:pPr marL="3175" indent="539750" algn="just"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закрепить представления о темпераменте, характере, способностях; развивать умение анализировать поведение, тип темперамента, проявления характера; воспитывать интерес к индивидуально-типологическим особенностям человека.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589066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2. Какими ножницами легче резать лист железа?</a:t>
            </a:r>
            <a:br>
              <a:rPr lang="ru-RU" sz="2400" b="1" dirty="0" smtClean="0"/>
            </a:br>
            <a:r>
              <a:rPr lang="ru-RU" sz="2400" b="1" dirty="0" smtClean="0"/>
              <a:t>1. Ножницами А</a:t>
            </a:r>
            <a:br>
              <a:rPr lang="ru-RU" sz="2400" b="1" dirty="0" smtClean="0"/>
            </a:br>
            <a:r>
              <a:rPr lang="ru-RU" sz="2400" b="1" dirty="0" smtClean="0"/>
              <a:t>2. Ножницами B</a:t>
            </a:r>
            <a:br>
              <a:rPr lang="ru-RU" sz="2400" b="1" dirty="0" smtClean="0"/>
            </a:br>
            <a:r>
              <a:rPr lang="ru-RU" sz="2400" b="1" dirty="0" smtClean="0"/>
              <a:t>3. Ножницами C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2061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581865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3. В какую сторону занесет машину на повороте?</a:t>
            </a:r>
            <a:br>
              <a:rPr lang="ru-RU" sz="2400" b="1" dirty="0" smtClean="0"/>
            </a:br>
            <a:r>
              <a:rPr lang="ru-RU" sz="2400" b="1" dirty="0" smtClean="0"/>
              <a:t>1. В любую сторону</a:t>
            </a:r>
            <a:br>
              <a:rPr lang="ru-RU" sz="2400" b="1" dirty="0" smtClean="0"/>
            </a:br>
            <a:r>
              <a:rPr lang="ru-RU" sz="2400" b="1" dirty="0" smtClean="0"/>
              <a:t>2. В сторону А</a:t>
            </a:r>
            <a:br>
              <a:rPr lang="ru-RU" sz="2400" b="1" dirty="0" smtClean="0"/>
            </a:br>
            <a:r>
              <a:rPr lang="ru-RU" sz="2400" b="1" dirty="0" smtClean="0"/>
              <a:t>3. В сторону В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21340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574665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4. В каком пакете мороженое быстрее растает?</a:t>
            </a:r>
            <a:br>
              <a:rPr lang="ru-RU" sz="2400" b="1" dirty="0" smtClean="0"/>
            </a:br>
            <a:r>
              <a:rPr lang="ru-RU" sz="2400" b="1" dirty="0" smtClean="0"/>
              <a:t>1. В пакете А</a:t>
            </a:r>
            <a:br>
              <a:rPr lang="ru-RU" sz="2400" b="1" dirty="0" smtClean="0"/>
            </a:br>
            <a:r>
              <a:rPr lang="ru-RU" sz="2400" b="1" dirty="0" smtClean="0"/>
              <a:t>2. В пакете B</a:t>
            </a:r>
            <a:br>
              <a:rPr lang="ru-RU" sz="2400" b="1" dirty="0" smtClean="0"/>
            </a:br>
            <a:r>
              <a:rPr lang="ru-RU" sz="2400" b="1" dirty="0" smtClean="0"/>
              <a:t>3. Тает одинаково</a:t>
            </a:r>
            <a:endParaRPr lang="ru-RU" sz="24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28083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5602634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5. На какую высоту поднимется вода из шланга, если ее выпустить?</a:t>
            </a:r>
            <a:br>
              <a:rPr lang="ru-RU" sz="2400" b="1" dirty="0" smtClean="0"/>
            </a:br>
            <a:r>
              <a:rPr lang="ru-RU" sz="2400" b="1" dirty="0" smtClean="0"/>
              <a:t>1. Как показано на рис. А</a:t>
            </a:r>
            <a:br>
              <a:rPr lang="ru-RU" sz="2400" b="1" dirty="0" smtClean="0"/>
            </a:br>
            <a:r>
              <a:rPr lang="ru-RU" sz="2400" b="1" dirty="0" smtClean="0"/>
              <a:t>2. Как показано на рис. В</a:t>
            </a:r>
            <a:br>
              <a:rPr lang="ru-RU" sz="2400" b="1" dirty="0" smtClean="0"/>
            </a:br>
            <a:r>
              <a:rPr lang="ru-RU" sz="2400" b="1" dirty="0" smtClean="0"/>
              <a:t>3. Как показано на обоих рис</a:t>
            </a:r>
            <a:endParaRPr lang="ru-RU" sz="24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25202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5818658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6. Какая цепь нужна для поддержки груза?</a:t>
            </a:r>
            <a:br>
              <a:rPr lang="ru-RU" sz="2400" b="1" dirty="0" smtClean="0"/>
            </a:br>
            <a:r>
              <a:rPr lang="ru-RU" sz="2400" b="1" dirty="0" smtClean="0"/>
              <a:t>1. Цепь А</a:t>
            </a:r>
            <a:br>
              <a:rPr lang="ru-RU" sz="2400" b="1" dirty="0" smtClean="0"/>
            </a:br>
            <a:r>
              <a:rPr lang="ru-RU" sz="2400" b="1" dirty="0" smtClean="0"/>
              <a:t>2. Цепь B</a:t>
            </a:r>
            <a:br>
              <a:rPr lang="ru-RU" sz="2400" b="1" dirty="0" smtClean="0"/>
            </a:br>
            <a:r>
              <a:rPr lang="ru-RU" sz="2400" b="1" dirty="0" smtClean="0"/>
              <a:t>3. Цепь C</a:t>
            </a:r>
            <a:endParaRPr lang="ru-RU" sz="24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244827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 Проанализируйте, какие свойства или тип темперамента лежат в основе следующего </a:t>
            </a:r>
            <a:r>
              <a:rPr lang="ru-RU" sz="2700" b="1" dirty="0" smtClean="0"/>
              <a:t>поведения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7"/>
          <a:ext cx="8229600" cy="503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067128"/>
              </a:tblGrid>
              <a:tr h="1039906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поручении ответственного задания инженер быстро разработал план конструкции, сделал расчеты и за короткий срок выполнил чертеж.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39906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Порученное задание вызвало у работника недовольство, он долго не мог приступить к выполнению, говоря о том, что это задание слишком сложно для него.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39906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Прежде чем выполнять данное задание, сотрудник долго раздумывал, тщательно проверял все данные, а затем приступил к работе над чертежом.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848835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 при выполнении работы часто переключается с одного вида деятельности на другой, отвлекается на посторонние разговоры. При возникновении затруднений в решении теряет к задаче всякий интерес. С удовольствием выполняет задания только среднего уровня сложности.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29600" cy="627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6933456"/>
              </a:tblGrid>
              <a:tr h="108012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Студент, получив вопрос на занятии в присутствии завкафедрой, начал говорить тихим голосом, затем сбился и в целом ответить на вопрос не смог, хотя, как выяснилось, материал знал.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263895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Экономист планового отдела обладает высокой работоспособностью, надолго сосредотачивается на кропотливом деле, не спеша его, выполняет, практически не допускает ошибок.</a:t>
                      </a:r>
                    </a:p>
                    <a:p>
                      <a:pPr algn="just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7794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5113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составлении проекта инженер-конструктор сильно увлекается, придумывает различные варианты, полностью поглощен работой и раздражается, когда его отвлекают.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555563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6195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Секретарша очень сильно реагирует на замечания начальника, долго переживает из-за допущенных ошибок, малейшие неприятности могут вызвать ухудшение настроения. Если необходимо срочно выполнить работу, не может сразу сосредоточиться.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7794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Саламат очень терпелив. Он может часами выполнять кропотливую работу, которая вызвала бы раздражение у другого человека.</a:t>
                      </a:r>
                    </a:p>
                    <a:p>
                      <a:pPr algn="just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6563072"/>
              </a:tblGrid>
              <a:tr h="21745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Базаргали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выносит, когда приходится терять время в транспортных пробках. Он включает звуковой сигнал или грозит кулаком всем, кто его задерживает.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1745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 о том, что его доклад перенесен с вечернего заседания на утреннее, заметно расстроило профессора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Серикбаева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и он плохо спал ночью.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Упражнение на рефлексию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indent="19050">
              <a:buNone/>
            </a:pPr>
            <a:endParaRPr lang="ru-RU" sz="2400" dirty="0" smtClean="0"/>
          </a:p>
          <a:p>
            <a:pPr indent="19050">
              <a:buNone/>
            </a:pPr>
            <a:r>
              <a:rPr lang="ru-RU" sz="2400" dirty="0" smtClean="0"/>
              <a:t>На занятии я делал…</a:t>
            </a:r>
          </a:p>
          <a:p>
            <a:pPr indent="19050">
              <a:buNone/>
            </a:pPr>
            <a:r>
              <a:rPr lang="ru-RU" sz="2400" dirty="0" smtClean="0"/>
              <a:t>Своей работой я доволен</a:t>
            </a:r>
            <a:r>
              <a:rPr lang="en-US" sz="2400" dirty="0" smtClean="0"/>
              <a:t> /</a:t>
            </a:r>
            <a:r>
              <a:rPr lang="ru-RU" sz="2400" dirty="0" smtClean="0"/>
              <a:t> не доволен потому что…</a:t>
            </a:r>
          </a:p>
          <a:p>
            <a:pPr indent="19050">
              <a:buNone/>
            </a:pPr>
            <a:r>
              <a:rPr lang="ru-RU" sz="2400" dirty="0" smtClean="0"/>
              <a:t>Это занятие показалось мне….</a:t>
            </a:r>
          </a:p>
          <a:p>
            <a:pPr indent="19050">
              <a:buNone/>
            </a:pPr>
            <a:r>
              <a:rPr lang="ru-RU" sz="2400" dirty="0" smtClean="0"/>
              <a:t>Материал занятия я освоил…</a:t>
            </a:r>
          </a:p>
          <a:p>
            <a:pPr indent="19050">
              <a:buNone/>
            </a:pPr>
            <a:r>
              <a:rPr lang="ru-RU" sz="2400" dirty="0" smtClean="0"/>
              <a:t>Мое настроение после занятия….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Спасибо за внимание!!!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«Установление психологических особенностей  типов темперамента»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88900" indent="454025" algn="just">
              <a:buNone/>
            </a:pPr>
            <a:endParaRPr lang="ru-RU" sz="2400" dirty="0" smtClean="0"/>
          </a:p>
          <a:p>
            <a:pPr marL="88900" indent="454025" algn="just">
              <a:buNone/>
            </a:pPr>
            <a:endParaRPr lang="ru-RU" sz="2400" dirty="0" smtClean="0"/>
          </a:p>
          <a:p>
            <a:pPr marL="88900" indent="454025" algn="just">
              <a:buNone/>
            </a:pPr>
            <a:r>
              <a:rPr lang="ru-RU" sz="2400" dirty="0" smtClean="0"/>
              <a:t>В данном упражнении перечислены основные психологические особенности типов темперамента. Каждой психологической особенности соответствует определённая буква. Выберите последовательно </a:t>
            </a:r>
            <a:r>
              <a:rPr lang="ru-RU" sz="2400" b="1" dirty="0" smtClean="0"/>
              <a:t>6 психологических особенностей каждого типа темперамента.</a:t>
            </a:r>
            <a:r>
              <a:rPr lang="ru-RU" sz="2400" dirty="0" smtClean="0"/>
              <a:t>  В результате выполнения задания получится кодовое слово.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ХОЛЕРИК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5688632"/>
                <a:gridCol w="1450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Молчаливый, не любит болтать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Решителен, инициативен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Э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Склонен к подозрительности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Склонен к риску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Невыдержанный, вспыльчивый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Ровен в отношениях со всеми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Нетерпеливый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 подвижен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Резок в отношениях с людьми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Весел и жизнерадостен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Склонен уходить в себя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быстрой сбивчивой речью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Кодовое слово: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МЕЛАНХОЛИК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5"/>
          <a:ext cx="8219256" cy="540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5688632"/>
                <a:gridCol w="1584176"/>
              </a:tblGrid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Неуравновешен, склонен к горячности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Стеснительный и застенчивый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верит в свои силы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Весел и жизнерадостен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Чрезмерно обидчив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 восприимчив к порицанию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 активный, робкий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Впечатлительный до слезливости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Склонен к риску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общительный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Находчив в споре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174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громкой, быстрой речью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90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Кодовое слово: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САНГВИНИК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6232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5184576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Энергичный, деловитый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Молчаливый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Безропотный, покорный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увлечением берётся за любое новое дело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Агрессивный забияка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Вынослив и работоспособен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Весел и жизнерадостен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Чрезмерно обидчив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громкой, быстрой речью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Быстро утомляется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Общителен, отзывчив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 подвижен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2272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Кодовое слово: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ФЛЕГМАТИК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6232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5328592"/>
                <a:gridCol w="1594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Весел и жизнерадостен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Спокойный, хладнокровный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рывками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Склонен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риску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 подвижен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выдержкой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Болезненно чувствительный и ранимый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Робкий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Ровен в отношениях со всеми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Доводит начатое дело до конца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Агрессивный забияка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Осторожный и рассудительный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2272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Кодовое слово: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Ситуационные задачи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И.П. Павлов описал случай психического расстройства у студента, который после окончания духовной семинарии поступил на медицинский факультет университета. Заболевание возникло и стало прогрессировать во время занятий в университете. По рекомендации врачей юношу перевели на гуманитарный факультет. После этого постепенно восстановилось нормальное состояние, и он смог продолжать обучение.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К какому типу нервной системы можно отнести данного человека?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В литературе описаны случаи, когда у людей, вынужденных скрывать от близких родственников их тяжёлое заболевание возникло нервное расстройство.</a:t>
            </a:r>
          </a:p>
          <a:p>
            <a:pPr marL="3175" indent="539750" algn="just">
              <a:buNone/>
            </a:pPr>
            <a:r>
              <a:rPr lang="ru-RU" sz="2400" b="1" dirty="0" smtClean="0"/>
              <a:t>Какой преимущественно тип нервной системы можно предположить у этих людей?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1358</Words>
  <Application>Microsoft Office PowerPoint</Application>
  <PresentationFormat>Экран (4:3)</PresentationFormat>
  <Paragraphs>260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Личные ресурсы как фактор сохранения и развития национального сознания </vt:lpstr>
      <vt:lpstr>Слайд 2</vt:lpstr>
      <vt:lpstr> Упражнение «Установление психологических особенностей  типов темперамента»  </vt:lpstr>
      <vt:lpstr> ХОЛЕРИК </vt:lpstr>
      <vt:lpstr> МЕЛАНХОЛИК </vt:lpstr>
      <vt:lpstr> САНГВИНИК </vt:lpstr>
      <vt:lpstr> ФЛЕГМАТИК </vt:lpstr>
      <vt:lpstr>Ситуационные задачи</vt:lpstr>
      <vt:lpstr>Слайд 9</vt:lpstr>
      <vt:lpstr>Слайд 10</vt:lpstr>
      <vt:lpstr>Упражнение. Установите соответствие между структурой черт характера и самими чертами характера </vt:lpstr>
      <vt:lpstr>Задание. Установить, кому из известных литературных персонажей принадлежит тот или иной тип акцентуации характера.</vt:lpstr>
      <vt:lpstr>Слайд 13</vt:lpstr>
      <vt:lpstr>Слайд 14</vt:lpstr>
      <vt:lpstr>  Упражнение. Лифт, в котором едут четверо мужчин, застрял. Укажите типы темперамента по особенностям поведения, жестам, мимике, позе  </vt:lpstr>
      <vt:lpstr>Слайд 16</vt:lpstr>
      <vt:lpstr>  Задание. Проанализируйте, проявляется ли в приведённых примерах характер человека.  Дайте обоснование своего ответа.  </vt:lpstr>
      <vt:lpstr>   Задание. «Определение технических способностей»  (фрагмент Теста механической понятливости Бенета).   </vt:lpstr>
      <vt:lpstr>1. Если нижнее колесо вращается в направлении, указанном стрелкой, то, в каком направлении будет вращаться ось Х? 1. В направлении стрелки А 2. В направлении стрелки В 3. Вперед-назад  </vt:lpstr>
      <vt:lpstr>2. Какими ножницами легче резать лист железа? 1. Ножницами А 2. Ножницами B 3. Ножницами C </vt:lpstr>
      <vt:lpstr>3. В какую сторону занесет машину на повороте? 1. В любую сторону 2. В сторону А 3. В сторону В </vt:lpstr>
      <vt:lpstr>4. В каком пакете мороженое быстрее растает? 1. В пакете А 2. В пакете B 3. Тает одинаково</vt:lpstr>
      <vt:lpstr>5. На какую высоту поднимется вода из шланга, если ее выпустить? 1. Как показано на рис. А 2. Как показано на рис. В 3. Как показано на обоих рис</vt:lpstr>
      <vt:lpstr>6. Какая цепь нужна для поддержки груза? 1. Цепь А 2. Цепь B 3. Цепь C</vt:lpstr>
      <vt:lpstr> Задание. Проанализируйте, какие свойства или тип темперамента лежат в основе следующего поведения </vt:lpstr>
      <vt:lpstr>Слайд 26</vt:lpstr>
      <vt:lpstr>Слайд 27</vt:lpstr>
      <vt:lpstr>Упражнение на рефлексию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Личные ресурсы как фактор сохранения и развития национального сознания </dc:title>
  <dc:creator>Талгат</dc:creator>
  <cp:lastModifiedBy>Талгат</cp:lastModifiedBy>
  <cp:revision>14</cp:revision>
  <dcterms:created xsi:type="dcterms:W3CDTF">2020-01-21T14:06:45Z</dcterms:created>
  <dcterms:modified xsi:type="dcterms:W3CDTF">2020-01-24T09:57:58Z</dcterms:modified>
</cp:coreProperties>
</file>