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59" autoAdjust="0"/>
  </p:normalViewPr>
  <p:slideViewPr>
    <p:cSldViewPr>
      <p:cViewPr varScale="1">
        <p:scale>
          <a:sx n="51" d="100"/>
          <a:sy n="51" d="100"/>
        </p:scale>
        <p:origin x="-164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9161F-AAE3-445D-A8AA-18092839560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28FBA-9DA0-4163-9AE5-287EAE14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28FBA-9DA0-4163-9AE5-287EAE14340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65618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kk-KZ" sz="2800" b="1" dirty="0" smtClean="0"/>
              <a:t>Мировоззрение и национальная идентничность  личности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848872" cy="410445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endParaRPr lang="ru-RU" b="1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ru-RU" sz="26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6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600" dirty="0" smtClean="0">
                <a:solidFill>
                  <a:schemeClr val="tx1"/>
                </a:solidFill>
              </a:rPr>
              <a:t>	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600" dirty="0" smtClean="0">
                <a:solidFill>
                  <a:schemeClr val="tx1"/>
                </a:solidFill>
              </a:rPr>
              <a:t>E-mail  - natashazykova36@mail.ru</a:t>
            </a:r>
            <a:endParaRPr lang="ru-RU" sz="2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Упражнение «Знаешь ли ты себя?»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6575" algn="just">
              <a:buNone/>
            </a:pPr>
            <a:endParaRPr lang="ru-RU" sz="2400" dirty="0" smtClean="0"/>
          </a:p>
          <a:p>
            <a:pPr marL="3175" indent="536575" algn="just">
              <a:buNone/>
            </a:pPr>
            <a:endParaRPr lang="ru-RU" sz="2400" dirty="0" smtClean="0"/>
          </a:p>
          <a:p>
            <a:pPr marL="3175" indent="536575" algn="just">
              <a:buNone/>
            </a:pPr>
            <a:r>
              <a:rPr lang="ru-RU" sz="2400" dirty="0" smtClean="0"/>
              <a:t>Многие из нас боятся реальной жизни и поэтому предпочитают витать в облаках. Ответьте на предлагаемые вопросы «да» или «нет», и вы узнаете, насколько вы прагматичны или романтичны.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59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Получив газету,  просматриваете ли вы ее, прежде чем начнете читать?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Едите ли вы больше обычного, когда расстроитесь?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Думаете ли вы о своих делах во время еды?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Храните ли вы письма от близких людей?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Интересует ли вас психология?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Боитесь ли вы ездить на большой скорости?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Избегаете ли вы мысли о смерти?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Любите ли вы помечтать перед сном, лежа в постели?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991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86071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Способны ли вы сильно устать и после 8-часового сна?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Делитесь ли вы с другими личными трудностями?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Читаете ли вы любовные романы?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Избегаете ли вы одиночества?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94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Бывает ли так, что из-за неприятностей вы заболеваете?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94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Случалось ли вам в задумчивости проехать нужную остановку?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94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Возникало ли у вас желание жить в другом городе?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Считаете ли вы характер человека наследственной чертой?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94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Смотрите ли вы фильм до конца, если он о любви?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Обработка результатов теста</a:t>
            </a:r>
            <a:endParaRPr lang="ru-RU" sz="2400" dirty="0" smtClean="0"/>
          </a:p>
          <a:p>
            <a:pPr marL="3175" indent="536575" algn="just">
              <a:buNone/>
            </a:pPr>
            <a:r>
              <a:rPr lang="ru-RU" sz="2400" dirty="0" smtClean="0"/>
              <a:t>Подсчитайте количество ответов «да» и за каждый такой ответ запишите себе 5 очков. У вас должна получиться определенная сумма.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Интерпретация результатов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4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4690864"/>
              </a:tblGrid>
              <a:tr h="2210544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75 до 85 очков </a:t>
                      </a:r>
                      <a:endParaRPr lang="ru-RU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Пожалуй, вы прячетесь от действительности. Не мешало бы изредка взглянуть в глаза реальных событий. Это поможет лучше сориентироваться в жизни и несколько оградить себя от неприятностей.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210544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 55 до 70 очков</a:t>
                      </a:r>
                      <a:endParaRPr lang="ru-RU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35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Ваши мечты не всегда сообразуются с реальной жизнью. Вам это мешает, но не уделяйте этому слишком много внимания и душевных сил. И не ищите совершенного разрешения всех жизненных проблем. Ведь звезды сияют даже тогда, когда их не видно.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229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235456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30 до 50 очков</a:t>
                      </a:r>
                      <a:endParaRPr lang="ru-RU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 смогли установить равновесие между иллюзиями  и реальностью. И хотя вам все же свойственна некоторая мечтательность, и даже сентиментальность, вы вполне соизмеряете их с действительностями.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35456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5 до 20 очков </a:t>
                      </a:r>
                      <a:endParaRPr lang="ru-RU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35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 чрезмерно заземлены, прагматичны. Вам не хватает романтичности, она пошла бы вам на пользу. Жизнь конечно, вещь серьезная, но нередко чувство юмора помогает преодолеть препятствия.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Результаты помогут вам глубже разобраться в себе. Даже если результаты кого-то из вас обескуражили, нужно к ним отнестись спокойно, как к новой возможности обрести уверенность и уважение к своей личности.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Упражнение «Изменение»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algn="r">
              <a:buNone/>
            </a:pPr>
            <a:r>
              <a:rPr lang="ru-RU" sz="2400" b="1" i="1" dirty="0" smtClean="0"/>
              <a:t>Часто встречаются люди, </a:t>
            </a:r>
            <a:endParaRPr lang="ru-RU" sz="2400" b="1" dirty="0" smtClean="0"/>
          </a:p>
          <a:p>
            <a:pPr algn="r">
              <a:buNone/>
            </a:pPr>
            <a:r>
              <a:rPr lang="ru-RU" sz="2400" b="1" i="1" dirty="0" smtClean="0"/>
              <a:t>которые  не осознают,</a:t>
            </a:r>
            <a:endParaRPr lang="ru-RU" sz="2400" b="1" dirty="0" smtClean="0"/>
          </a:p>
          <a:p>
            <a:pPr algn="r">
              <a:buNone/>
            </a:pPr>
            <a:r>
              <a:rPr lang="ru-RU" sz="2400" b="1" i="1" dirty="0" smtClean="0"/>
              <a:t> в чем их собственная сила.</a:t>
            </a:r>
            <a:endParaRPr lang="ru-RU" sz="2400" b="1" dirty="0" smtClean="0"/>
          </a:p>
          <a:p>
            <a:pPr algn="r">
              <a:buNone/>
            </a:pPr>
            <a:r>
              <a:rPr lang="ru-RU" sz="2400" b="1" i="1" dirty="0" smtClean="0"/>
              <a:t>                                                       Н.Энкельманн</a:t>
            </a:r>
            <a:r>
              <a:rPr lang="ru-RU" b="1" i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Цель: </a:t>
            </a:r>
            <a:r>
              <a:rPr lang="ru-RU" sz="3100" dirty="0" smtClean="0"/>
              <a:t>самосознание и самореализация с помощью метафоричного способа.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90488" algn="just">
              <a:buNone/>
            </a:pPr>
            <a:r>
              <a:rPr lang="ru-RU" sz="2400" dirty="0" smtClean="0"/>
              <a:t>       </a:t>
            </a:r>
          </a:p>
          <a:p>
            <a:pPr marL="3175" indent="90488" algn="just">
              <a:buNone/>
            </a:pPr>
            <a:r>
              <a:rPr lang="ru-RU" sz="2400" dirty="0" smtClean="0"/>
              <a:t>           </a:t>
            </a:r>
            <a:r>
              <a:rPr lang="ru-RU" sz="2400" b="1" dirty="0" smtClean="0"/>
              <a:t>Предлагаю Вам закончить предложения: </a:t>
            </a:r>
          </a:p>
          <a:p>
            <a:pPr marL="3175" indent="90488" algn="just">
              <a:buNone/>
            </a:pPr>
            <a:r>
              <a:rPr lang="ru-RU" sz="2400" dirty="0" smtClean="0"/>
              <a:t>«Если бы я </a:t>
            </a:r>
            <a:r>
              <a:rPr lang="ru-RU" sz="2400" dirty="0" smtClean="0"/>
              <a:t>был </a:t>
            </a:r>
            <a:r>
              <a:rPr lang="ru-RU" sz="2400" dirty="0" smtClean="0"/>
              <a:t>едой, то </a:t>
            </a:r>
            <a:r>
              <a:rPr lang="ru-RU" sz="2400" dirty="0" smtClean="0"/>
              <a:t>был </a:t>
            </a:r>
            <a:r>
              <a:rPr lang="ru-RU" sz="2400" dirty="0" smtClean="0"/>
              <a:t>бы …», </a:t>
            </a:r>
          </a:p>
          <a:p>
            <a:pPr marL="3175" indent="90488" algn="just">
              <a:buNone/>
            </a:pPr>
            <a:r>
              <a:rPr lang="ru-RU" sz="2400" dirty="0" smtClean="0"/>
              <a:t>«Если бы я </a:t>
            </a:r>
            <a:r>
              <a:rPr lang="ru-RU" sz="2400" dirty="0" smtClean="0"/>
              <a:t>был </a:t>
            </a:r>
            <a:r>
              <a:rPr lang="ru-RU" sz="2400" dirty="0" smtClean="0"/>
              <a:t>музыкой, то </a:t>
            </a:r>
            <a:r>
              <a:rPr lang="ru-RU" sz="2400" dirty="0" smtClean="0"/>
              <a:t>был </a:t>
            </a:r>
            <a:r>
              <a:rPr lang="ru-RU" sz="2400" dirty="0" smtClean="0"/>
              <a:t>бы …», </a:t>
            </a:r>
          </a:p>
          <a:p>
            <a:pPr marL="3175" indent="90488" algn="just">
              <a:buNone/>
            </a:pPr>
            <a:r>
              <a:rPr lang="ru-RU" sz="2400" dirty="0" smtClean="0"/>
              <a:t>«Если бы я </a:t>
            </a:r>
            <a:r>
              <a:rPr lang="ru-RU" sz="2400" dirty="0" smtClean="0"/>
              <a:t>был </a:t>
            </a:r>
            <a:r>
              <a:rPr lang="ru-RU" sz="2400" dirty="0" smtClean="0"/>
              <a:t>явлением природы, то </a:t>
            </a:r>
            <a:r>
              <a:rPr lang="ru-RU" sz="2400" dirty="0" smtClean="0"/>
              <a:t>был </a:t>
            </a:r>
            <a:r>
              <a:rPr lang="ru-RU" sz="2400" dirty="0" smtClean="0"/>
              <a:t>бы …»,     </a:t>
            </a:r>
          </a:p>
          <a:p>
            <a:pPr marL="3175" indent="90488" algn="just">
              <a:buNone/>
            </a:pPr>
            <a:r>
              <a:rPr lang="ru-RU" sz="2400" dirty="0" smtClean="0"/>
              <a:t>«Если бы я </a:t>
            </a:r>
            <a:r>
              <a:rPr lang="ru-RU" sz="2400" dirty="0" smtClean="0"/>
              <a:t>был </a:t>
            </a:r>
            <a:r>
              <a:rPr lang="ru-RU" sz="2400" dirty="0" smtClean="0"/>
              <a:t>книгой, то </a:t>
            </a:r>
            <a:r>
              <a:rPr lang="ru-RU" sz="2400" dirty="0" smtClean="0"/>
              <a:t>был </a:t>
            </a:r>
            <a:r>
              <a:rPr lang="ru-RU" sz="2400" dirty="0" smtClean="0"/>
              <a:t>бы …», </a:t>
            </a:r>
          </a:p>
          <a:p>
            <a:pPr marL="3175" indent="90488" algn="just">
              <a:buNone/>
            </a:pPr>
            <a:r>
              <a:rPr lang="ru-RU" sz="2400" dirty="0" smtClean="0"/>
              <a:t>«Если бы я </a:t>
            </a:r>
            <a:r>
              <a:rPr lang="ru-RU" sz="2400" dirty="0" smtClean="0"/>
              <a:t>был </a:t>
            </a:r>
            <a:r>
              <a:rPr lang="ru-RU" sz="2400" dirty="0" smtClean="0"/>
              <a:t>растением, то </a:t>
            </a:r>
            <a:r>
              <a:rPr lang="ru-RU" sz="2400" dirty="0" smtClean="0"/>
              <a:t>был </a:t>
            </a:r>
            <a:r>
              <a:rPr lang="ru-RU" sz="2400" dirty="0" smtClean="0"/>
              <a:t>бы …», </a:t>
            </a:r>
          </a:p>
          <a:p>
            <a:pPr marL="3175" indent="90488" algn="just">
              <a:buNone/>
            </a:pPr>
            <a:r>
              <a:rPr lang="ru-RU" sz="2400" dirty="0" smtClean="0"/>
              <a:t>«Если бы я </a:t>
            </a:r>
            <a:r>
              <a:rPr lang="ru-RU" sz="2400" dirty="0" smtClean="0"/>
              <a:t>был </a:t>
            </a:r>
            <a:r>
              <a:rPr lang="ru-RU" sz="2400" dirty="0" smtClean="0"/>
              <a:t>животным, то </a:t>
            </a:r>
            <a:r>
              <a:rPr lang="ru-RU" sz="2400" dirty="0" smtClean="0"/>
              <a:t>был </a:t>
            </a:r>
            <a:r>
              <a:rPr lang="ru-RU" sz="2400" dirty="0" smtClean="0"/>
              <a:t>бы …».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Что вы чувствовали, когда ассоциировали себя с различными предметами?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533400" algn="just">
              <a:buNone/>
            </a:pPr>
            <a:endParaRPr lang="ru-RU" sz="2800" b="1" dirty="0" smtClean="0"/>
          </a:p>
          <a:p>
            <a:pPr marL="4763" indent="533400" algn="just">
              <a:buNone/>
            </a:pPr>
            <a:endParaRPr lang="ru-RU" sz="2800" b="1" dirty="0" smtClean="0"/>
          </a:p>
          <a:p>
            <a:pPr marL="4763" indent="533400" algn="just">
              <a:buNone/>
            </a:pPr>
            <a:r>
              <a:rPr lang="ru-RU" sz="2800" b="1" dirty="0" smtClean="0"/>
              <a:t>Цель</a:t>
            </a:r>
            <a:r>
              <a:rPr lang="ru-RU" sz="2800" dirty="0" smtClean="0"/>
              <a:t>: закрепить представление  о ценностях, установках, взглядах, отношение к самому себе; развивать навыки рефлексии; воспитывать интерес к особенностям своей личности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«Мои позитивные и негативные стороны»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Цель:   </a:t>
            </a:r>
            <a:r>
              <a:rPr lang="ru-RU" sz="2400" dirty="0" smtClean="0"/>
              <a:t>развитие умений вести внутренний диалог, способность делать самооценку, определять позитивные и негативные стороны собственного «Я».</a:t>
            </a:r>
          </a:p>
          <a:p>
            <a:pPr marL="3175" indent="536575" algn="just">
              <a:buNone/>
            </a:pPr>
            <a:r>
              <a:rPr lang="ru-RU" sz="2400" dirty="0" smtClean="0"/>
              <a:t>Вам предлагается заполнить таблицу.</a:t>
            </a:r>
          </a:p>
          <a:p>
            <a:pPr marL="3175" indent="536575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61256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Мои самые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лучшие черты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Мои способности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таланты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Мои достоинства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61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612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612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Какие впечатления вы получили при заполнении таблицы? </a:t>
            </a:r>
          </a:p>
          <a:p>
            <a:pPr marL="3175" indent="536575" algn="just">
              <a:buNone/>
            </a:pPr>
            <a:r>
              <a:rPr lang="ru-RU" sz="2400" b="1" dirty="0" smtClean="0"/>
              <a:t>Что нового вы подчеркнули для себя? </a:t>
            </a:r>
          </a:p>
          <a:p>
            <a:pPr marL="3175" indent="536575" algn="just">
              <a:buNone/>
            </a:pPr>
            <a:r>
              <a:rPr lang="ru-RU" sz="2400" b="1" dirty="0" smtClean="0"/>
              <a:t>Изменили ли вы веру в себя?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Притча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6575" algn="just">
              <a:buNone/>
            </a:pPr>
            <a:r>
              <a:rPr lang="ru-RU" sz="2400" dirty="0" smtClean="0"/>
              <a:t>Было это  давно, когда люди верили, что существует не один, а много Богов. Однажды Боги решили создать Вселенную. Создали звезды, солнце, моря, горы, человека и истину. Однако возник вопрос: куда спрятать истину, чтобы человек не мог ее найти. Боги хотели продлить пусть поиска истины.</a:t>
            </a:r>
          </a:p>
          <a:p>
            <a:pPr marL="3175" indent="536575" algn="just">
              <a:buNone/>
            </a:pPr>
            <a:r>
              <a:rPr lang="ru-RU" sz="2400" dirty="0" smtClean="0"/>
              <a:t>       «Давайте спрячем ее на самой высокой горе», - предложил один.  «Нет, давайте положим ее на дно самого глубокого моря». </a:t>
            </a:r>
          </a:p>
          <a:p>
            <a:pPr marL="3175" indent="536575" algn="just">
              <a:buNone/>
            </a:pPr>
            <a:r>
              <a:rPr lang="ru-RU" sz="2400" dirty="0" smtClean="0"/>
              <a:t>– «А может, спрячем ее на обратной стороне месяца»,- предлагали другие. А самый мудрый Бог сказал: «Нет, мы спрячем истину в сердце человека, тогда он постоянно будет искать ее, не зная, что носит в своем сердце». Так они и сделали.</a:t>
            </a:r>
          </a:p>
          <a:p>
            <a:pPr marL="3175" indent="536575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Как вы думаете, что же такое истина и почему она спрятана в самом человеке?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620713" algn="just">
              <a:buNone/>
            </a:pPr>
            <a:endParaRPr lang="ru-RU" sz="2600" dirty="0" smtClean="0"/>
          </a:p>
          <a:p>
            <a:pPr marL="0" indent="620713" algn="just">
              <a:buNone/>
            </a:pPr>
            <a:r>
              <a:rPr lang="ru-RU" sz="2600" b="1" dirty="0" smtClean="0"/>
              <a:t>Истина</a:t>
            </a:r>
            <a:r>
              <a:rPr lang="ru-RU" sz="2600" dirty="0" smtClean="0"/>
              <a:t> – это то, ради чего живет человек, это знания про то,  как побороть зло. Каждый из нас – это маленькая Вселенная, которая имеет свою истину. Мы можем найти истину, если заглянем в себя, свое сердце. Несмотря на то, высокие мы или низкие, быстрые или медлительные,  мы носим в сердце истину.  Поэтому нужно уважать или любить человека не только за его внешние данные, социальный статус, индивидуальные особенности, но и за внутреннее содержание. </a:t>
            </a:r>
          </a:p>
          <a:p>
            <a:pPr marL="0" indent="620713" algn="just">
              <a:buNone/>
            </a:pPr>
            <a:r>
              <a:rPr lang="ru-RU" sz="2600" b="1" dirty="0" smtClean="0"/>
              <a:t>Давайте заглянем в себя.  Поищем истину.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«Моя душа»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>
            <a:normAutofit fontScale="92500"/>
          </a:bodyPr>
          <a:lstStyle/>
          <a:p>
            <a:pPr marL="3175" indent="536575" algn="just">
              <a:buNone/>
            </a:pPr>
            <a:r>
              <a:rPr lang="ru-RU" sz="2400" b="1" dirty="0" smtClean="0"/>
              <a:t>Я сам - ценность. </a:t>
            </a:r>
            <a:r>
              <a:rPr lang="ru-RU" sz="2400" dirty="0" smtClean="0"/>
              <a:t>(Закройте глаза и представляйте все то, что я говорю).</a:t>
            </a:r>
          </a:p>
          <a:p>
            <a:pPr marL="3175" indent="536575" algn="just">
              <a:buNone/>
            </a:pPr>
            <a:r>
              <a:rPr lang="ru-RU" sz="2400" dirty="0" smtClean="0"/>
              <a:t>А какой я? Что такое моя душа? Что в ней?  Мысленно нарисуйте свой дом. Как он выглядит? </a:t>
            </a:r>
          </a:p>
          <a:p>
            <a:pPr marL="3175" indent="536575" algn="just">
              <a:buNone/>
            </a:pPr>
            <a:r>
              <a:rPr lang="ru-RU" sz="2400" dirty="0" smtClean="0"/>
              <a:t>Он большой или маленький? Многоэтажный или обычный? Деревянный или кирпичный? </a:t>
            </a:r>
          </a:p>
          <a:p>
            <a:pPr marL="3175" indent="536575" algn="just">
              <a:buNone/>
            </a:pPr>
            <a:r>
              <a:rPr lang="ru-RU" sz="2400" dirty="0" smtClean="0"/>
              <a:t>Какие в нем окна: пластиковые с толстыми стёклами или распахнутые ставни? </a:t>
            </a:r>
          </a:p>
          <a:p>
            <a:pPr marL="3175" indent="536575" algn="just">
              <a:buNone/>
            </a:pPr>
            <a:r>
              <a:rPr lang="ru-RU" sz="2400" dirty="0" smtClean="0"/>
              <a:t>А дверь открыта или закрыта? </a:t>
            </a:r>
            <a:r>
              <a:rPr lang="ru-RU" sz="2400" dirty="0" smtClean="0"/>
              <a:t>Где </a:t>
            </a:r>
            <a:r>
              <a:rPr lang="ru-RU" sz="2400" dirty="0" smtClean="0"/>
              <a:t>этот дом находится: в пустыне? в горах, в степи,  где скалы? на равнине, где можно наблюдать восход солнца? в большом и многолюдном городе с миллионами людей? в небольшом селе у речки? </a:t>
            </a:r>
          </a:p>
          <a:p>
            <a:pPr marL="3175" indent="536575" algn="just">
              <a:buNone/>
            </a:pPr>
            <a:r>
              <a:rPr lang="ru-RU" sz="2400" dirty="0" smtClean="0"/>
              <a:t>…Итак, нарисовали дом в своем воображении. Открыли глаза.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endParaRPr lang="ru-RU" sz="2400" b="1" dirty="0" smtClean="0"/>
          </a:p>
          <a:p>
            <a:pPr marL="3175" indent="536575" algn="just">
              <a:buNone/>
            </a:pPr>
            <a:r>
              <a:rPr lang="ru-RU" sz="2400" b="1" dirty="0" smtClean="0"/>
              <a:t>Дом</a:t>
            </a:r>
            <a:r>
              <a:rPr lang="ru-RU" sz="2400" dirty="0" smtClean="0"/>
              <a:t> – это символ, модель вашей души. Что в душе? Распахнутые окна и двери - это открытость, закрытые - отстранение от людей, дом вдали от всех - наличие душевных проблем, дом в городе – потребность в окружающих. </a:t>
            </a:r>
          </a:p>
          <a:p>
            <a:pPr marL="3175" indent="536575" algn="just">
              <a:buNone/>
            </a:pPr>
            <a:r>
              <a:rPr lang="ru-RU" sz="2400" dirty="0" smtClean="0"/>
              <a:t>А что в вашей душе? Какими красками она раскрашена?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«Железнодорожный экспресс</a:t>
            </a:r>
            <a:r>
              <a:rPr lang="ru-RU" sz="3100" dirty="0" smtClean="0"/>
              <a:t>»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617538" algn="just">
              <a:buNone/>
            </a:pPr>
            <a:endParaRPr lang="ru-RU" sz="2400" b="1" dirty="0" smtClean="0"/>
          </a:p>
          <a:p>
            <a:pPr marL="3175" indent="617538" algn="just">
              <a:buNone/>
            </a:pPr>
            <a:r>
              <a:rPr lang="ru-RU" sz="2400" b="1" dirty="0" smtClean="0"/>
              <a:t>Цель:</a:t>
            </a:r>
            <a:r>
              <a:rPr lang="ru-RU" sz="2400" dirty="0" smtClean="0"/>
              <a:t> осознание собственных предрассудков. </a:t>
            </a:r>
          </a:p>
          <a:p>
            <a:pPr marL="3175" indent="617538" algn="just">
              <a:buNone/>
            </a:pPr>
            <a:r>
              <a:rPr lang="ru-RU" sz="2400" b="1" dirty="0" smtClean="0"/>
              <a:t>Инструкция:</a:t>
            </a:r>
            <a:r>
              <a:rPr lang="ru-RU" sz="2400" dirty="0" smtClean="0"/>
              <a:t> Каждый из нас время от времени ездит на поездах. Отправляясь в путешествие и покупая билет на поезд, вы не знаете своих соседей. </a:t>
            </a:r>
          </a:p>
          <a:p>
            <a:pPr marL="3175" indent="617538" algn="just">
              <a:buNone/>
            </a:pPr>
            <a:r>
              <a:rPr lang="ru-RU" sz="2400" dirty="0" smtClean="0"/>
              <a:t>Представьте, что сейчас у вас появилась возможность выбрать себе попутчиков для поездки в Астану.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/>
          <a:lstStyle/>
          <a:p>
            <a:pPr marL="0" indent="539750" algn="just">
              <a:buNone/>
            </a:pPr>
            <a:endParaRPr lang="ru-RU" sz="2400" dirty="0" smtClean="0"/>
          </a:p>
          <a:p>
            <a:pPr marL="0" indent="539750" algn="just">
              <a:buNone/>
            </a:pPr>
            <a:r>
              <a:rPr lang="ru-RU" sz="2400" b="1" dirty="0" smtClean="0"/>
              <a:t>Вам представляется список пассажиров. </a:t>
            </a:r>
          </a:p>
          <a:p>
            <a:pPr marL="0" indent="539750" algn="just">
              <a:buNone/>
            </a:pPr>
            <a:r>
              <a:rPr lang="ru-RU" sz="2400" dirty="0" smtClean="0"/>
              <a:t>«С кем из этих людей вы меньше всего  хотели бы оказаться в одном купе поезда?», </a:t>
            </a:r>
          </a:p>
          <a:p>
            <a:pPr marL="0" indent="539750" algn="just">
              <a:buNone/>
            </a:pPr>
            <a:r>
              <a:rPr lang="ru-RU" sz="2400" dirty="0" smtClean="0"/>
              <a:t>«С кем из этих людей вы больше  всего  хотели бы оказаться в одном купе поезда?». </a:t>
            </a:r>
          </a:p>
          <a:p>
            <a:pPr marL="0" indent="539750" algn="just">
              <a:buNone/>
            </a:pPr>
            <a:r>
              <a:rPr lang="ru-RU" sz="2400" dirty="0" smtClean="0"/>
              <a:t>Ваша задача выбрать три самых предпочтительных и три самых непредпочтительных выбора.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r">
              <a:buNone/>
            </a:pPr>
            <a:endParaRPr lang="ru-RU" sz="2800" b="1" dirty="0" smtClean="0"/>
          </a:p>
          <a:p>
            <a:pPr algn="r">
              <a:buNone/>
            </a:pPr>
            <a:endParaRPr lang="ru-RU" sz="2800" b="1" dirty="0" smtClean="0"/>
          </a:p>
          <a:p>
            <a:pPr algn="r">
              <a:buNone/>
            </a:pPr>
            <a:r>
              <a:rPr lang="ru-RU" sz="2800" b="1" dirty="0" smtClean="0"/>
              <a:t>Какова позиция «Я», таково и восприятие мира. Ж.-П.Сартр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/>
              <a:t>Список пассажиров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3"/>
          <a:ext cx="8229600" cy="5040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429400"/>
              </a:tblGrid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Цыганка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Явный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гомосексуал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Скинхед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Вич-инфицированный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молодой человек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Неаккуратно одетая женщина с маленьким ребенком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Кавказец-мусульманин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с аула с большим мешком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Африканский студент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Подросток, похожий на наркомана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307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Бывший заключенный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09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Таджик в национальной одежде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4"/>
          <a:ext cx="8229600" cy="508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573416"/>
              </a:tblGrid>
              <a:tr h="8249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Полицейский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249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Инвалид со складной коляской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249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Кришнаит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249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Китаец, который ест странно пахнущую еду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249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Панк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587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Человек, говорящий на непонятном языке</a:t>
                      </a:r>
                    </a:p>
                    <a:p>
                      <a:pPr algn="just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673"/>
          <a:ext cx="8229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7830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3525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Каковы причины нежелания ехать с человеком в одном купе?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3525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чувства вы испытываете к  этим людям?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Можем ли мы что-то сделать с нашими чувствами в таких случаях?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50850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Может ли кто-то не захотеть поехать в купе вместе с вами?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мы поступаем, когда оказываемся в купе рядом с нежелательным человеком?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350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Виноваты ли те, с кем мы не хотим ехать?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они почувствуют, когда заметят наше недовольство?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131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3538"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лучше всего поступать в таких случаях? </a:t>
                      </a:r>
                    </a:p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9"/>
          <a:ext cx="8229600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5987008"/>
              </a:tblGrid>
              <a:tr h="71377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Помни о своих позитивных чертах, вместо того, чтобы думать о плохом.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196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 всем, что ты делаешь, пытайся находить позитив. Поощряй себя за успехи.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043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 вспоминай про свои успехи.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1377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Прощай себя за ошибки.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1377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Относись к себе хорошо. Помни: тот, кто любит себя, выглядит лучше, имеет крепкое здоровье.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196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Признай себя таким, какой ты есть – уникальным, оригинальным, человечным.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196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Живи сегодняшним  днем, и ты получишь больше удовольствия от жизни.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indent="20638" algn="just">
              <a:buNone/>
            </a:pPr>
            <a:endParaRPr lang="ru-RU" sz="2400" dirty="0" smtClean="0"/>
          </a:p>
          <a:p>
            <a:pPr indent="20638" algn="just">
              <a:buNone/>
            </a:pPr>
            <a:r>
              <a:rPr lang="ru-RU" sz="2400" b="1" dirty="0" smtClean="0"/>
              <a:t>Сегодня я узнал….</a:t>
            </a:r>
          </a:p>
          <a:p>
            <a:pPr indent="20638" algn="just">
              <a:buNone/>
            </a:pPr>
            <a:r>
              <a:rPr lang="ru-RU" sz="2400" b="1" dirty="0" smtClean="0"/>
              <a:t>Мне было трудно….</a:t>
            </a:r>
          </a:p>
          <a:p>
            <a:pPr indent="20638" algn="just">
              <a:buNone/>
            </a:pPr>
            <a:r>
              <a:rPr lang="ru-RU" sz="2400" b="1" dirty="0" smtClean="0"/>
              <a:t>Меня удивило….</a:t>
            </a:r>
          </a:p>
          <a:p>
            <a:pPr indent="20638" algn="just">
              <a:buNone/>
            </a:pPr>
            <a:r>
              <a:rPr lang="ru-RU" sz="2400" b="1" dirty="0" smtClean="0"/>
              <a:t>Мое настроение после занятия…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indent="-79375" algn="just">
              <a:buNone/>
            </a:pPr>
            <a:r>
              <a:rPr lang="ru-RU" sz="2800" b="1" dirty="0" smtClean="0"/>
              <a:t>                   </a:t>
            </a:r>
          </a:p>
          <a:p>
            <a:pPr indent="-79375" algn="just">
              <a:buNone/>
            </a:pPr>
            <a:endParaRPr lang="ru-RU" sz="2800" b="1" dirty="0" smtClean="0"/>
          </a:p>
          <a:p>
            <a:pPr indent="-79375" algn="just">
              <a:buNone/>
            </a:pPr>
            <a:endParaRPr lang="ru-RU" sz="2800" b="1" dirty="0" smtClean="0"/>
          </a:p>
          <a:p>
            <a:pPr indent="-79375" algn="ctr">
              <a:buNone/>
            </a:pPr>
            <a:r>
              <a:rPr lang="ru-RU" b="1" dirty="0" smtClean="0"/>
              <a:t> Спасибо за внимание!!!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«Ранжирование ценностей»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r>
              <a:rPr lang="ru-RU" sz="2400" b="1" dirty="0" smtClean="0"/>
              <a:t>Цель: </a:t>
            </a:r>
            <a:r>
              <a:rPr lang="ru-RU" sz="2400" dirty="0" smtClean="0"/>
              <a:t>осознание собственных ценностей.</a:t>
            </a:r>
          </a:p>
          <a:p>
            <a:pPr marL="3175" indent="539750" algn="just">
              <a:buNone/>
            </a:pPr>
            <a:r>
              <a:rPr lang="ru-RU" sz="2400" dirty="0" smtClean="0"/>
              <a:t>Наши ценности тесно связаны с нашим самосознанием и самоуважением. Поэтому мы очень болезненно переживаем, если сами </a:t>
            </a:r>
            <a:r>
              <a:rPr lang="ru-RU" sz="2400" b="1" dirty="0" smtClean="0"/>
              <a:t>предаем</a:t>
            </a:r>
            <a:r>
              <a:rPr lang="ru-RU" sz="2400" dirty="0" smtClean="0"/>
              <a:t> важные для нас ценности, а также ощущаем </a:t>
            </a:r>
            <a:r>
              <a:rPr lang="ru-RU" sz="2400" b="1" dirty="0" smtClean="0"/>
              <a:t>себя несвободно, когда наши ценности игнорируют другие. </a:t>
            </a:r>
            <a:r>
              <a:rPr lang="ru-RU" sz="2400" dirty="0" smtClean="0"/>
              <a:t>Это то, в безусловную важность чего человек верит, ради чего он живет, к чему стремится и чем руководствуется в своих выборах. У каждого из нас есть что-то очень важное, что мы любим, ценим и хотим, чтобы этого в нашей жизни было больше.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endParaRPr lang="ru-RU" sz="2400" dirty="0" smtClean="0"/>
          </a:p>
          <a:p>
            <a:pPr marL="0" indent="542925" algn="just">
              <a:buNone/>
            </a:pPr>
            <a:endParaRPr lang="ru-RU" sz="2400" dirty="0" smtClean="0"/>
          </a:p>
          <a:p>
            <a:pPr marL="0" indent="542925" algn="just">
              <a:buNone/>
            </a:pPr>
            <a:endParaRPr lang="ru-RU" sz="2400" dirty="0" smtClean="0"/>
          </a:p>
          <a:p>
            <a:pPr marL="0" indent="542925" algn="just">
              <a:buNone/>
            </a:pPr>
            <a:r>
              <a:rPr lang="ru-RU" sz="2400" dirty="0" smtClean="0"/>
              <a:t>В этом упражнении  нужно расставить по степени значимости </a:t>
            </a:r>
            <a:r>
              <a:rPr lang="ru-RU" sz="2400" b="1" dirty="0" smtClean="0"/>
              <a:t>восемнадцать ценностей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         </a:t>
            </a:r>
            <a:r>
              <a:rPr lang="ru-RU" sz="2400" b="1" dirty="0" smtClean="0"/>
              <a:t>Расположить восемнадцать предложенных ценностей в порядке убывания их значимости.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Список 18 жизненных ценностей: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08912" cy="460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194"/>
                <a:gridCol w="6628718"/>
              </a:tblGrid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Активная жизнь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19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Жизненная мудрость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Красота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Любовь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друзей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3904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Познание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Общественное признание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7"/>
          <a:ext cx="8229600" cy="5118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672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Равенство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87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Свобода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Счастливая семейная жизнь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Удовольствия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Уверенность в себе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Хорошая обстановка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60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Материальная обеспеченность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617538" algn="just">
              <a:buNone/>
            </a:pPr>
            <a:endParaRPr lang="ru-RU" sz="2400" b="1" dirty="0" smtClean="0"/>
          </a:p>
          <a:p>
            <a:pPr marL="3175" indent="617538" algn="just">
              <a:buNone/>
            </a:pPr>
            <a:endParaRPr lang="ru-RU" sz="2400" b="1" dirty="0" smtClean="0"/>
          </a:p>
          <a:p>
            <a:pPr marL="3175" indent="617538" algn="just">
              <a:buNone/>
            </a:pPr>
            <a:r>
              <a:rPr lang="ru-RU" sz="2400" b="1" dirty="0" smtClean="0"/>
              <a:t>Что в данное время является основной ценностью в моей жизни?</a:t>
            </a:r>
            <a:endParaRPr lang="ru-RU" sz="2400" dirty="0" smtClean="0"/>
          </a:p>
          <a:p>
            <a:pPr marL="3175" indent="617538" algn="just">
              <a:buNone/>
            </a:pPr>
            <a:r>
              <a:rPr lang="ru-RU" sz="2400" dirty="0" smtClean="0"/>
              <a:t>Пересмотрите свой список и спросите себя: </a:t>
            </a:r>
            <a:r>
              <a:rPr lang="ru-RU" sz="2400" b="1" dirty="0" smtClean="0"/>
              <a:t>это действительно то, без чего я не смогу жить счастливо? Без этого моя жизнь действительно будет казаться невыносимой?</a:t>
            </a:r>
            <a:r>
              <a:rPr lang="ru-RU" sz="2400" dirty="0" smtClean="0"/>
              <a:t> Если есть хоть какое-то сомнение – удалите это из вашего списка.</a:t>
            </a:r>
          </a:p>
          <a:p>
            <a:pPr marL="3175" indent="617538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617538" algn="just">
              <a:buNone/>
            </a:pPr>
            <a:endParaRPr lang="ru-RU" sz="2400" dirty="0" smtClean="0"/>
          </a:p>
          <a:p>
            <a:pPr marL="3175" indent="617538" algn="just">
              <a:buNone/>
            </a:pPr>
            <a:endParaRPr lang="ru-RU" sz="2400" dirty="0" smtClean="0"/>
          </a:p>
          <a:p>
            <a:pPr marL="3175" indent="617538" algn="just">
              <a:buNone/>
            </a:pPr>
            <a:endParaRPr lang="ru-RU" sz="2400" dirty="0" smtClean="0"/>
          </a:p>
          <a:p>
            <a:pPr marL="3175" indent="617538" algn="just">
              <a:buNone/>
            </a:pPr>
            <a:r>
              <a:rPr lang="ru-RU" sz="2400" dirty="0" smtClean="0"/>
              <a:t>Повторите этот процесс до тех пор, пока ваш список не сократится до </a:t>
            </a:r>
            <a:r>
              <a:rPr lang="ru-RU" sz="2400" b="1" dirty="0" smtClean="0"/>
              <a:t>шести  значений.</a:t>
            </a:r>
            <a:r>
              <a:rPr lang="ru-RU" sz="2400" dirty="0" smtClean="0"/>
              <a:t> Вот теперь у вас есть список самых важных именно для вас жизненных ценностей.           Опираясь на них, вы сможете идти по жизни, испытывая свою значимость и удовлетворение всем, что вы будете делать.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1705</Words>
  <Application>Microsoft Office PowerPoint</Application>
  <PresentationFormat>Экран (4:3)</PresentationFormat>
  <Paragraphs>263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Мировоззрение и национальная идентничность  личности</vt:lpstr>
      <vt:lpstr>Слайд 2</vt:lpstr>
      <vt:lpstr>Слайд 3</vt:lpstr>
      <vt:lpstr> Упражнение «Ранжирование ценностей» </vt:lpstr>
      <vt:lpstr>Слайд 5</vt:lpstr>
      <vt:lpstr> Список 18 жизненных ценностей: </vt:lpstr>
      <vt:lpstr>Слайд 7</vt:lpstr>
      <vt:lpstr>Слайд 8</vt:lpstr>
      <vt:lpstr>Слайд 9</vt:lpstr>
      <vt:lpstr> Упражнение «Знаешь ли ты себя?» </vt:lpstr>
      <vt:lpstr>Слайд 11</vt:lpstr>
      <vt:lpstr>Слайд 12</vt:lpstr>
      <vt:lpstr>Слайд 13</vt:lpstr>
      <vt:lpstr> Интерпретация результатов </vt:lpstr>
      <vt:lpstr>Слайд 15</vt:lpstr>
      <vt:lpstr>Слайд 16</vt:lpstr>
      <vt:lpstr> Упражнение «Изменение» </vt:lpstr>
      <vt:lpstr> Цель: самосознание и самореализация с помощью метафоричного способа.  </vt:lpstr>
      <vt:lpstr>Слайд 19</vt:lpstr>
      <vt:lpstr> Упражнение «Мои позитивные и негативные стороны» </vt:lpstr>
      <vt:lpstr>Слайд 21</vt:lpstr>
      <vt:lpstr>Слайд 22</vt:lpstr>
      <vt:lpstr> Притча </vt:lpstr>
      <vt:lpstr>Слайд 24</vt:lpstr>
      <vt:lpstr>Слайд 25</vt:lpstr>
      <vt:lpstr>Упражнение «Моя душа»</vt:lpstr>
      <vt:lpstr>Слайд 27</vt:lpstr>
      <vt:lpstr> Упражнение «Железнодорожный экспресс»   </vt:lpstr>
      <vt:lpstr>Слайд 29</vt:lpstr>
      <vt:lpstr> Список пассажиров  </vt:lpstr>
      <vt:lpstr>Слайд 31</vt:lpstr>
      <vt:lpstr>Слайд 32</vt:lpstr>
      <vt:lpstr>Слайд 33</vt:lpstr>
      <vt:lpstr>Упражнение на рефлексию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Талгат</dc:creator>
  <cp:lastModifiedBy>Талгат</cp:lastModifiedBy>
  <cp:revision>9</cp:revision>
  <dcterms:created xsi:type="dcterms:W3CDTF">2020-01-23T09:31:37Z</dcterms:created>
  <dcterms:modified xsi:type="dcterms:W3CDTF">2020-01-24T10:35:32Z</dcterms:modified>
</cp:coreProperties>
</file>