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5" r:id="rId17"/>
    <p:sldId id="271" r:id="rId18"/>
    <p:sldId id="272"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45" autoAdjust="0"/>
  </p:normalViewPr>
  <p:slideViewPr>
    <p:cSldViewPr>
      <p:cViewPr>
        <p:scale>
          <a:sx n="52" d="100"/>
          <a:sy n="52" d="100"/>
        </p:scale>
        <p:origin x="-1600" y="-2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658E1D-F2EC-498F-B81A-2158940C65A8}" type="datetimeFigureOut">
              <a:rPr lang="ru-RU" smtClean="0"/>
              <a:pPr/>
              <a:t>28.01.2020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95FFC-E9CF-4E58-902B-926D7865BDD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1D95FFC-E9CF-4E58-902B-926D7865BDDB}"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1512167"/>
          </a:xfrm>
          <a:solidFill>
            <a:srgbClr val="FFFF99"/>
          </a:solidFill>
        </p:spPr>
        <p:txBody>
          <a:bodyPr>
            <a:normAutofit/>
          </a:bodyPr>
          <a:lstStyle/>
          <a:p>
            <a:r>
              <a:rPr lang="kk-KZ" sz="3200" b="1" dirty="0" smtClean="0"/>
              <a:t>Психология профессионального и личного успеха</a:t>
            </a:r>
            <a:endParaRPr lang="ru-RU" sz="3200" b="1" dirty="0"/>
          </a:p>
        </p:txBody>
      </p:sp>
      <p:sp>
        <p:nvSpPr>
          <p:cNvPr id="3" name="Подзаголовок 2"/>
          <p:cNvSpPr>
            <a:spLocks noGrp="1"/>
          </p:cNvSpPr>
          <p:nvPr>
            <p:ph type="subTitle" idx="1"/>
          </p:nvPr>
        </p:nvSpPr>
        <p:spPr>
          <a:xfrm>
            <a:off x="755576" y="2420888"/>
            <a:ext cx="7632848" cy="3960440"/>
          </a:xfrm>
          <a:solidFill>
            <a:srgbClr val="FFFF99"/>
          </a:solidFill>
        </p:spPr>
        <p:txBody>
          <a:bodyPr>
            <a:normAutofit/>
          </a:bodyPr>
          <a:lstStyle/>
          <a:p>
            <a:pPr marL="3175" indent="542925" algn="just"/>
            <a:r>
              <a:rPr lang="ru-RU" sz="2800" b="1" dirty="0" smtClean="0">
                <a:solidFill>
                  <a:schemeClr val="tx1"/>
                </a:solidFill>
              </a:rPr>
              <a:t>Преподаватель: </a:t>
            </a:r>
            <a:r>
              <a:rPr lang="ru-RU" sz="2800" dirty="0" smtClean="0">
                <a:solidFill>
                  <a:schemeClr val="tx1"/>
                </a:solidFill>
              </a:rPr>
              <a:t>Зыкова Наталья Михайловна, ассоциированный профессор кафедры Общественных дисциплин, кандидат психологических наук.</a:t>
            </a:r>
          </a:p>
          <a:p>
            <a:pPr marL="3175" indent="542925" algn="just"/>
            <a:r>
              <a:rPr lang="ru-RU" sz="2800" dirty="0" smtClean="0">
                <a:solidFill>
                  <a:schemeClr val="tx1"/>
                </a:solidFill>
              </a:rPr>
              <a:t>	</a:t>
            </a:r>
            <a:endParaRPr lang="en-US" sz="2800" dirty="0" smtClean="0">
              <a:solidFill>
                <a:schemeClr val="tx1"/>
              </a:solidFill>
            </a:endParaRPr>
          </a:p>
          <a:p>
            <a:pPr marL="3175" indent="542925" algn="just"/>
            <a:r>
              <a:rPr lang="en-US" sz="2800" dirty="0" smtClean="0">
                <a:solidFill>
                  <a:schemeClr val="tx1"/>
                </a:solidFill>
              </a:rPr>
              <a:t>E-mail  - natashazykova36@mail.ru</a:t>
            </a:r>
            <a:endParaRPr lang="ru-RU" sz="2800" dirty="0" smtClean="0">
              <a:solidFill>
                <a:schemeClr val="tx1"/>
              </a:solidFill>
            </a:endParaRP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lstStyle/>
          <a:p>
            <a:pPr marL="3175" indent="539750" algn="just">
              <a:buNone/>
            </a:pPr>
            <a:endParaRPr lang="ru-RU" sz="2800" dirty="0" smtClean="0"/>
          </a:p>
          <a:p>
            <a:pPr marL="3175" indent="539750" algn="just">
              <a:buNone/>
            </a:pPr>
            <a:endParaRPr lang="ru-RU" sz="2800" dirty="0" smtClean="0"/>
          </a:p>
          <a:p>
            <a:pPr marL="3175" indent="539750" algn="just">
              <a:buNone/>
            </a:pPr>
            <a:r>
              <a:rPr lang="ru-RU" sz="2800" dirty="0" smtClean="0"/>
              <a:t>Это упражнение — хороший способ обнаружить отношения между целями и повседневной деятельностью. Полезно повторять это упражнение каждые полгода, чтобы посмотреть, происходят ли какие-нибудь изменения.</a:t>
            </a:r>
          </a:p>
          <a:p>
            <a:pPr marL="3175" indent="539750" algn="just">
              <a:buNone/>
            </a:pPr>
            <a:r>
              <a:rPr lang="ru-RU" sz="2800" b="1" dirty="0" smtClean="0"/>
              <a:t> </a:t>
            </a:r>
            <a:endParaRPr lang="ru-RU" sz="2800"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3200" b="1" dirty="0" smtClean="0"/>
              <a:t>Упражнение "Дуэль мудрецов"</a:t>
            </a:r>
            <a:r>
              <a:rPr lang="ru-RU" sz="3200" dirty="0" smtClean="0"/>
              <a:t> </a:t>
            </a:r>
            <a:endParaRPr lang="ru-RU" sz="3200"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800" dirty="0" smtClean="0"/>
          </a:p>
          <a:p>
            <a:pPr marL="3175" indent="539750" algn="just">
              <a:buNone/>
            </a:pPr>
            <a:r>
              <a:rPr lang="ru-RU" sz="2800" dirty="0" smtClean="0"/>
              <a:t>Перед вами - высказывания известных ученых, писателей, философов о смысле жизни. Нетрудно заметить, что некоторые из них противоречат друг другу. Выберите из каждой пары утверждений то, которое вам ближе. </a:t>
            </a:r>
          </a:p>
          <a:p>
            <a:pPr marL="3175" indent="539750" algn="just">
              <a:buNone/>
            </a:pPr>
            <a:r>
              <a:rPr lang="ru-RU" sz="2800" dirty="0" smtClean="0"/>
              <a:t>Обоснуйте свой выбор.</a:t>
            </a:r>
            <a:endParaRPr lang="ru-RU"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32655"/>
          <a:ext cx="8229600" cy="5945787"/>
        </p:xfrm>
        <a:graphic>
          <a:graphicData uri="http://schemas.openxmlformats.org/drawingml/2006/table">
            <a:tbl>
              <a:tblPr firstRow="1" bandRow="1">
                <a:tableStyleId>{5C22544A-7EE6-4342-B048-85BDC9FD1C3A}</a:tableStyleId>
              </a:tblPr>
              <a:tblGrid>
                <a:gridCol w="4114800"/>
                <a:gridCol w="4114800"/>
              </a:tblGrid>
              <a:tr h="1368153">
                <a:tc>
                  <a:txBody>
                    <a:bodyPr/>
                    <a:lstStyle/>
                    <a:p>
                      <a:pPr algn="just"/>
                      <a:r>
                        <a:rPr lang="ru-RU" sz="1800" b="1" kern="1200" dirty="0" smtClean="0">
                          <a:solidFill>
                            <a:schemeClr val="tx1"/>
                          </a:solidFill>
                          <a:latin typeface="+mn-lt"/>
                          <a:ea typeface="+mn-ea"/>
                          <a:cs typeface="+mn-cs"/>
                        </a:rPr>
                        <a:t>Если человек начинает интересоваться смыслом жизни или ее ценностью - это значит, что он болен.</a:t>
                      </a:r>
                      <a:br>
                        <a:rPr lang="ru-RU" sz="1800" b="1" kern="1200" dirty="0" smtClean="0">
                          <a:solidFill>
                            <a:schemeClr val="tx1"/>
                          </a:solidFill>
                          <a:latin typeface="+mn-lt"/>
                          <a:ea typeface="+mn-ea"/>
                          <a:cs typeface="+mn-cs"/>
                        </a:rPr>
                      </a:br>
                      <a:r>
                        <a:rPr lang="ru-RU" sz="1800" b="1" i="1" kern="1200" dirty="0" smtClean="0">
                          <a:solidFill>
                            <a:schemeClr val="tx1"/>
                          </a:solidFill>
                          <a:latin typeface="+mn-lt"/>
                          <a:ea typeface="+mn-ea"/>
                          <a:cs typeface="+mn-cs"/>
                        </a:rPr>
                        <a:t>З.Фрейд</a:t>
                      </a:r>
                      <a:endParaRPr lang="ru-RU" b="1" dirty="0">
                        <a:solidFill>
                          <a:schemeClr val="tx1"/>
                        </a:solidFill>
                      </a:endParaRPr>
                    </a:p>
                  </a:txBody>
                  <a:tcPr>
                    <a:solidFill>
                      <a:srgbClr val="FFFF99"/>
                    </a:solidFill>
                  </a:tcPr>
                </a:tc>
                <a:tc>
                  <a:txBody>
                    <a:bodyPr/>
                    <a:lstStyle/>
                    <a:p>
                      <a:pPr algn="just"/>
                      <a:r>
                        <a:rPr lang="ru-RU" sz="1800" b="1" kern="1200" dirty="0" smtClean="0">
                          <a:solidFill>
                            <a:schemeClr val="tx1"/>
                          </a:solidFill>
                          <a:latin typeface="+mn-lt"/>
                          <a:ea typeface="+mn-ea"/>
                          <a:cs typeface="+mn-cs"/>
                        </a:rPr>
                        <a:t>Только животное не бывает озабочен смыслом своего существования.</a:t>
                      </a:r>
                      <a:br>
                        <a:rPr lang="ru-RU" sz="1800" b="1" kern="1200" dirty="0" smtClean="0">
                          <a:solidFill>
                            <a:schemeClr val="tx1"/>
                          </a:solidFill>
                          <a:latin typeface="+mn-lt"/>
                          <a:ea typeface="+mn-ea"/>
                          <a:cs typeface="+mn-cs"/>
                        </a:rPr>
                      </a:br>
                      <a:r>
                        <a:rPr lang="ru-RU" sz="1800" b="1" i="1" kern="1200" dirty="0" err="1" smtClean="0">
                          <a:solidFill>
                            <a:schemeClr val="tx1"/>
                          </a:solidFill>
                          <a:latin typeface="+mn-lt"/>
                          <a:ea typeface="+mn-ea"/>
                          <a:cs typeface="+mn-cs"/>
                        </a:rPr>
                        <a:t>В.Франкл</a:t>
                      </a:r>
                      <a:endParaRPr lang="ru-RU" b="1" dirty="0">
                        <a:solidFill>
                          <a:schemeClr val="tx1"/>
                        </a:solidFill>
                      </a:endParaRPr>
                    </a:p>
                  </a:txBody>
                  <a:tcPr>
                    <a:solidFill>
                      <a:srgbClr val="FFFF99"/>
                    </a:solidFill>
                  </a:tcPr>
                </a:tc>
              </a:tr>
              <a:tr h="1872208">
                <a:tc>
                  <a:txBody>
                    <a:bodyPr/>
                    <a:lstStyle/>
                    <a:p>
                      <a:pPr algn="just"/>
                      <a:r>
                        <a:rPr lang="ru-RU" sz="1800" b="1" kern="1200" dirty="0" smtClean="0">
                          <a:solidFill>
                            <a:schemeClr val="tx1"/>
                          </a:solidFill>
                          <a:latin typeface="+mn-lt"/>
                          <a:ea typeface="+mn-ea"/>
                          <a:cs typeface="+mn-cs"/>
                        </a:rPr>
                        <a:t>Все сущее рождено без причины и умирает случайно. Бессмысленно то, что мы рождаемся, бессмысленно, что умираем. </a:t>
                      </a:r>
                      <a:br>
                        <a:rPr lang="ru-RU" sz="1800" b="1" kern="1200" dirty="0" smtClean="0">
                          <a:solidFill>
                            <a:schemeClr val="tx1"/>
                          </a:solidFill>
                          <a:latin typeface="+mn-lt"/>
                          <a:ea typeface="+mn-ea"/>
                          <a:cs typeface="+mn-cs"/>
                        </a:rPr>
                      </a:br>
                      <a:r>
                        <a:rPr lang="ru-RU" sz="1800" b="1" i="1" kern="1200" dirty="0" smtClean="0">
                          <a:solidFill>
                            <a:schemeClr val="tx1"/>
                          </a:solidFill>
                          <a:latin typeface="+mn-lt"/>
                          <a:ea typeface="+mn-ea"/>
                          <a:cs typeface="+mn-cs"/>
                        </a:rPr>
                        <a:t>Ж.-П. Сартр</a:t>
                      </a:r>
                      <a:endParaRPr lang="ru-RU" b="1" dirty="0">
                        <a:solidFill>
                          <a:schemeClr val="tx1"/>
                        </a:solidFill>
                      </a:endParaRPr>
                    </a:p>
                  </a:txBody>
                  <a:tcPr>
                    <a:solidFill>
                      <a:srgbClr val="FFFF99"/>
                    </a:solidFill>
                  </a:tcPr>
                </a:tc>
                <a:tc>
                  <a:txBody>
                    <a:bodyPr/>
                    <a:lstStyle/>
                    <a:p>
                      <a:pPr algn="just"/>
                      <a:r>
                        <a:rPr lang="ru-RU" sz="1800" b="1" kern="1200" dirty="0" smtClean="0">
                          <a:solidFill>
                            <a:schemeClr val="tx1"/>
                          </a:solidFill>
                          <a:latin typeface="+mn-lt"/>
                          <a:ea typeface="+mn-ea"/>
                          <a:cs typeface="+mn-cs"/>
                        </a:rPr>
                        <a:t>Цель, и единственная цель, нашей жизни заключается в том, чтобы искоренить страсти и заменить их противоположными добродетелями.</a:t>
                      </a:r>
                      <a:br>
                        <a:rPr lang="ru-RU" sz="1800" b="1" kern="1200" dirty="0" smtClean="0">
                          <a:solidFill>
                            <a:schemeClr val="tx1"/>
                          </a:solidFill>
                          <a:latin typeface="+mn-lt"/>
                          <a:ea typeface="+mn-ea"/>
                          <a:cs typeface="+mn-cs"/>
                        </a:rPr>
                      </a:br>
                      <a:r>
                        <a:rPr lang="ru-RU" sz="1800" b="1" i="1" kern="1200" dirty="0" smtClean="0">
                          <a:solidFill>
                            <a:schemeClr val="tx1"/>
                          </a:solidFill>
                          <a:latin typeface="+mn-lt"/>
                          <a:ea typeface="+mn-ea"/>
                          <a:cs typeface="+mn-cs"/>
                        </a:rPr>
                        <a:t>Преп. </a:t>
                      </a:r>
                      <a:r>
                        <a:rPr lang="ru-RU" sz="1800" b="1" i="1" kern="1200" dirty="0" err="1" smtClean="0">
                          <a:solidFill>
                            <a:schemeClr val="tx1"/>
                          </a:solidFill>
                          <a:latin typeface="+mn-lt"/>
                          <a:ea typeface="+mn-ea"/>
                          <a:cs typeface="+mn-cs"/>
                        </a:rPr>
                        <a:t>Варсонофий</a:t>
                      </a:r>
                      <a:r>
                        <a:rPr lang="ru-RU" sz="1800" b="1" i="1" kern="1200" dirty="0" smtClean="0">
                          <a:solidFill>
                            <a:schemeClr val="tx1"/>
                          </a:solidFill>
                          <a:latin typeface="+mn-lt"/>
                          <a:ea typeface="+mn-ea"/>
                          <a:cs typeface="+mn-cs"/>
                        </a:rPr>
                        <a:t> </a:t>
                      </a:r>
                      <a:r>
                        <a:rPr lang="ru-RU" sz="1800" b="1" i="1" kern="1200" dirty="0" err="1" smtClean="0">
                          <a:solidFill>
                            <a:schemeClr val="tx1"/>
                          </a:solidFill>
                          <a:latin typeface="+mn-lt"/>
                          <a:ea typeface="+mn-ea"/>
                          <a:cs typeface="+mn-cs"/>
                        </a:rPr>
                        <a:t>Оптинский</a:t>
                      </a:r>
                      <a:endParaRPr lang="ru-RU" b="1" dirty="0">
                        <a:solidFill>
                          <a:schemeClr val="tx1"/>
                        </a:solidFill>
                      </a:endParaRPr>
                    </a:p>
                  </a:txBody>
                  <a:tcPr>
                    <a:solidFill>
                      <a:srgbClr val="FFFF99"/>
                    </a:solidFill>
                  </a:tcPr>
                </a:tc>
              </a:tr>
              <a:tr h="2705426">
                <a:tc>
                  <a:txBody>
                    <a:bodyPr/>
                    <a:lstStyle/>
                    <a:p>
                      <a:pPr algn="just"/>
                      <a:r>
                        <a:rPr lang="ru-RU" sz="1800" b="1" kern="1200" dirty="0" smtClean="0">
                          <a:solidFill>
                            <a:schemeClr val="tx1"/>
                          </a:solidFill>
                          <a:latin typeface="+mn-lt"/>
                          <a:ea typeface="+mn-ea"/>
                          <a:cs typeface="+mn-cs"/>
                        </a:rPr>
                        <a:t>Жизнь - загадка, которую надо уметь принять и не мучить себя постоянным вопросом: "В чем смысл моей жизни?" Лучше самим наполнить жизнь смыслом и важными для вас вещами. </a:t>
                      </a:r>
                      <a:br>
                        <a:rPr lang="ru-RU" sz="1800" b="1" kern="1200" dirty="0" smtClean="0">
                          <a:solidFill>
                            <a:schemeClr val="tx1"/>
                          </a:solidFill>
                          <a:latin typeface="+mn-lt"/>
                          <a:ea typeface="+mn-ea"/>
                          <a:cs typeface="+mn-cs"/>
                        </a:rPr>
                      </a:br>
                      <a:r>
                        <a:rPr lang="ru-RU" sz="1800" b="1" i="1" kern="1200" dirty="0" smtClean="0">
                          <a:solidFill>
                            <a:schemeClr val="tx1"/>
                          </a:solidFill>
                          <a:latin typeface="+mn-lt"/>
                          <a:ea typeface="+mn-ea"/>
                          <a:cs typeface="+mn-cs"/>
                        </a:rPr>
                        <a:t>П.Коэльо</a:t>
                      </a:r>
                      <a:endParaRPr lang="ru-RU" b="1" dirty="0">
                        <a:solidFill>
                          <a:schemeClr val="tx1"/>
                        </a:solidFill>
                      </a:endParaRPr>
                    </a:p>
                  </a:txBody>
                  <a:tcPr>
                    <a:solidFill>
                      <a:srgbClr val="FFFF99"/>
                    </a:solidFill>
                  </a:tcPr>
                </a:tc>
                <a:tc>
                  <a:txBody>
                    <a:bodyPr/>
                    <a:lstStyle/>
                    <a:p>
                      <a:pPr algn="just"/>
                      <a:r>
                        <a:rPr lang="ru-RU" sz="1800" b="1" kern="1200" dirty="0" smtClean="0">
                          <a:solidFill>
                            <a:schemeClr val="tx1"/>
                          </a:solidFill>
                          <a:latin typeface="+mn-lt"/>
                          <a:ea typeface="+mn-ea"/>
                          <a:cs typeface="+mn-cs"/>
                        </a:rPr>
                        <a:t>Насколько соблазнительны популярные разговоры о самоосуществлении и самореализации человека! Как будто человек предназначен лишь для того, чтобы удовлетворять свои собственные потребности или же себя самого. </a:t>
                      </a:r>
                      <a:br>
                        <a:rPr lang="ru-RU" sz="1800" b="1" kern="1200" dirty="0" smtClean="0">
                          <a:solidFill>
                            <a:schemeClr val="tx1"/>
                          </a:solidFill>
                          <a:latin typeface="+mn-lt"/>
                          <a:ea typeface="+mn-ea"/>
                          <a:cs typeface="+mn-cs"/>
                        </a:rPr>
                      </a:br>
                      <a:r>
                        <a:rPr lang="ru-RU" sz="1800" b="1" i="1" kern="1200" dirty="0" err="1" smtClean="0">
                          <a:solidFill>
                            <a:schemeClr val="tx1"/>
                          </a:solidFill>
                          <a:latin typeface="+mn-lt"/>
                          <a:ea typeface="+mn-ea"/>
                          <a:cs typeface="+mn-cs"/>
                        </a:rPr>
                        <a:t>В.Франкл</a:t>
                      </a:r>
                      <a:endParaRPr lang="ru-RU"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64703"/>
          <a:ext cx="8229600" cy="5838396"/>
        </p:xfrm>
        <a:graphic>
          <a:graphicData uri="http://schemas.openxmlformats.org/drawingml/2006/table">
            <a:tbl>
              <a:tblPr firstRow="1" bandRow="1">
                <a:tableStyleId>{5C22544A-7EE6-4342-B048-85BDC9FD1C3A}</a:tableStyleId>
              </a:tblPr>
              <a:tblGrid>
                <a:gridCol w="4114800"/>
                <a:gridCol w="4114800"/>
              </a:tblGrid>
              <a:tr h="1776198">
                <a:tc>
                  <a:txBody>
                    <a:bodyPr/>
                    <a:lstStyle/>
                    <a:p>
                      <a:pPr algn="just"/>
                      <a:r>
                        <a:rPr lang="ru-RU" sz="1800" b="1" i="0" kern="1200" dirty="0" smtClean="0">
                          <a:solidFill>
                            <a:schemeClr val="tx1"/>
                          </a:solidFill>
                          <a:latin typeface="+mn-lt"/>
                          <a:ea typeface="+mn-ea"/>
                          <a:cs typeface="+mn-cs"/>
                        </a:rPr>
                        <a:t>Смысл жизни подобен карабканью по канату, который мы сами подкинули в воздух.</a:t>
                      </a:r>
                      <a:br>
                        <a:rPr lang="ru-RU" sz="1800" b="1" i="0" kern="1200" dirty="0" smtClean="0">
                          <a:solidFill>
                            <a:schemeClr val="tx1"/>
                          </a:solidFill>
                          <a:latin typeface="+mn-lt"/>
                          <a:ea typeface="+mn-ea"/>
                          <a:cs typeface="+mn-cs"/>
                        </a:rPr>
                      </a:br>
                      <a:r>
                        <a:rPr lang="ru-RU" sz="1800" b="1" i="0" kern="1200" dirty="0" smtClean="0">
                          <a:solidFill>
                            <a:schemeClr val="tx1"/>
                          </a:solidFill>
                          <a:latin typeface="+mn-lt"/>
                          <a:ea typeface="+mn-ea"/>
                          <a:cs typeface="+mn-cs"/>
                        </a:rPr>
                        <a:t>И. Ялом</a:t>
                      </a:r>
                      <a:endParaRPr lang="ru-RU" b="1" i="0" dirty="0">
                        <a:solidFill>
                          <a:schemeClr val="tx1"/>
                        </a:solidFill>
                      </a:endParaRPr>
                    </a:p>
                  </a:txBody>
                  <a:tcPr>
                    <a:solidFill>
                      <a:srgbClr val="FFFF99"/>
                    </a:solidFill>
                  </a:tcPr>
                </a:tc>
                <a:tc>
                  <a:txBody>
                    <a:bodyPr/>
                    <a:lstStyle/>
                    <a:p>
                      <a:pPr algn="just"/>
                      <a:r>
                        <a:rPr lang="ru-RU" sz="1800" b="1" i="0" kern="1200" dirty="0" smtClean="0">
                          <a:solidFill>
                            <a:schemeClr val="tx1"/>
                          </a:solidFill>
                          <a:latin typeface="+mn-lt"/>
                          <a:ea typeface="+mn-ea"/>
                          <a:cs typeface="+mn-cs"/>
                        </a:rPr>
                        <a:t>Существует определение, гласящее, что смыслы и ценности - не что иное, как реактивные образования и механизмы защиты. Что до меня, то я бы не хотел жить ради моих реактивных образований, и еще менее - умереть за мои механизмы защиты.</a:t>
                      </a:r>
                      <a:br>
                        <a:rPr lang="ru-RU" sz="1800" b="1" i="0" kern="1200" dirty="0" smtClean="0">
                          <a:solidFill>
                            <a:schemeClr val="tx1"/>
                          </a:solidFill>
                          <a:latin typeface="+mn-lt"/>
                          <a:ea typeface="+mn-ea"/>
                          <a:cs typeface="+mn-cs"/>
                        </a:rPr>
                      </a:br>
                      <a:r>
                        <a:rPr lang="ru-RU" sz="1800" b="1" i="0" kern="1200" dirty="0" err="1" smtClean="0">
                          <a:solidFill>
                            <a:schemeClr val="tx1"/>
                          </a:solidFill>
                          <a:latin typeface="+mn-lt"/>
                          <a:ea typeface="+mn-ea"/>
                          <a:cs typeface="+mn-cs"/>
                        </a:rPr>
                        <a:t>В.Франкл</a:t>
                      </a:r>
                      <a:endParaRPr lang="ru-RU" b="1" i="0" dirty="0">
                        <a:solidFill>
                          <a:schemeClr val="tx1"/>
                        </a:solidFill>
                      </a:endParaRPr>
                    </a:p>
                  </a:txBody>
                  <a:tcPr>
                    <a:solidFill>
                      <a:srgbClr val="FFFF99"/>
                    </a:solidFill>
                  </a:tcPr>
                </a:tc>
              </a:tr>
              <a:tr h="1776198">
                <a:tc>
                  <a:txBody>
                    <a:bodyPr/>
                    <a:lstStyle/>
                    <a:p>
                      <a:pPr algn="just"/>
                      <a:r>
                        <a:rPr lang="ru-RU" sz="1800" b="1" i="0" kern="1200" dirty="0" smtClean="0">
                          <a:solidFill>
                            <a:schemeClr val="tx1"/>
                          </a:solidFill>
                          <a:latin typeface="+mn-lt"/>
                          <a:ea typeface="+mn-ea"/>
                          <a:cs typeface="+mn-cs"/>
                        </a:rPr>
                        <a:t>Смысла жизни не существует, мне придётся самому создавать его!</a:t>
                      </a:r>
                      <a:br>
                        <a:rPr lang="ru-RU" sz="1800" b="1" i="0" kern="1200" dirty="0" smtClean="0">
                          <a:solidFill>
                            <a:schemeClr val="tx1"/>
                          </a:solidFill>
                          <a:latin typeface="+mn-lt"/>
                          <a:ea typeface="+mn-ea"/>
                          <a:cs typeface="+mn-cs"/>
                        </a:rPr>
                      </a:br>
                      <a:r>
                        <a:rPr lang="ru-RU" sz="1800" b="1" i="0" kern="1200" dirty="0" smtClean="0">
                          <a:solidFill>
                            <a:schemeClr val="tx1"/>
                          </a:solidFill>
                          <a:latin typeface="+mn-lt"/>
                          <a:ea typeface="+mn-ea"/>
                          <a:cs typeface="+mn-cs"/>
                        </a:rPr>
                        <a:t>Ж.-П. Сартр</a:t>
                      </a:r>
                      <a:endParaRPr lang="ru-RU" b="1" i="0" dirty="0">
                        <a:solidFill>
                          <a:schemeClr val="tx1"/>
                        </a:solidFill>
                      </a:endParaRPr>
                    </a:p>
                  </a:txBody>
                  <a:tcPr>
                    <a:solidFill>
                      <a:srgbClr val="FFFF99"/>
                    </a:solidFill>
                  </a:tcPr>
                </a:tc>
                <a:tc>
                  <a:txBody>
                    <a:bodyPr/>
                    <a:lstStyle/>
                    <a:p>
                      <a:pPr algn="just"/>
                      <a:r>
                        <a:rPr lang="ru-RU" sz="1800" b="1" i="0" kern="1200" dirty="0" smtClean="0">
                          <a:solidFill>
                            <a:schemeClr val="tx1"/>
                          </a:solidFill>
                          <a:latin typeface="+mn-lt"/>
                          <a:ea typeface="+mn-ea"/>
                          <a:cs typeface="+mn-cs"/>
                        </a:rPr>
                        <a:t>Смысл в жизни отдельного существа божественно предопределен: задача каждого человека - понять и исполнить Божью волю.</a:t>
                      </a:r>
                      <a:br>
                        <a:rPr lang="ru-RU" sz="1800" b="1" i="0" kern="1200" dirty="0" smtClean="0">
                          <a:solidFill>
                            <a:schemeClr val="tx1"/>
                          </a:solidFill>
                          <a:latin typeface="+mn-lt"/>
                          <a:ea typeface="+mn-ea"/>
                          <a:cs typeface="+mn-cs"/>
                        </a:rPr>
                      </a:br>
                      <a:r>
                        <a:rPr lang="ru-RU" sz="1800" b="1" i="0" kern="1200" dirty="0" smtClean="0">
                          <a:solidFill>
                            <a:schemeClr val="tx1"/>
                          </a:solidFill>
                          <a:latin typeface="+mn-lt"/>
                          <a:ea typeface="+mn-ea"/>
                          <a:cs typeface="+mn-cs"/>
                        </a:rPr>
                        <a:t>И. Ялом</a:t>
                      </a:r>
                      <a:endParaRPr lang="ru-RU" b="1" i="0" dirty="0">
                        <a:solidFill>
                          <a:schemeClr val="tx1"/>
                        </a:solidFill>
                      </a:endParaRPr>
                    </a:p>
                  </a:txBody>
                  <a:tcPr>
                    <a:solidFill>
                      <a:srgbClr val="FFFF99"/>
                    </a:solidFill>
                  </a:tcPr>
                </a:tc>
              </a:tr>
              <a:tr h="1776198">
                <a:tc>
                  <a:txBody>
                    <a:bodyPr/>
                    <a:lstStyle/>
                    <a:p>
                      <a:pPr algn="just"/>
                      <a:r>
                        <a:rPr lang="ru-RU" sz="1800" b="1" i="0" kern="1200" dirty="0" smtClean="0">
                          <a:solidFill>
                            <a:schemeClr val="tx1"/>
                          </a:solidFill>
                          <a:latin typeface="+mn-lt"/>
                          <a:ea typeface="+mn-ea"/>
                          <a:cs typeface="+mn-cs"/>
                        </a:rPr>
                        <a:t>Смысл нашего пребывания на земле: мыслить и искать и вслушиваться в дальние исчезнувшие звуки, так как за ними лежит наша истинная родина.</a:t>
                      </a:r>
                      <a:br>
                        <a:rPr lang="ru-RU" sz="1800" b="1" i="0" kern="1200" dirty="0" smtClean="0">
                          <a:solidFill>
                            <a:schemeClr val="tx1"/>
                          </a:solidFill>
                          <a:latin typeface="+mn-lt"/>
                          <a:ea typeface="+mn-ea"/>
                          <a:cs typeface="+mn-cs"/>
                        </a:rPr>
                      </a:br>
                      <a:r>
                        <a:rPr lang="ru-RU" sz="1800" b="1" i="0" kern="1200" dirty="0" smtClean="0">
                          <a:solidFill>
                            <a:schemeClr val="tx1"/>
                          </a:solidFill>
                          <a:latin typeface="+mn-lt"/>
                          <a:ea typeface="+mn-ea"/>
                          <a:cs typeface="+mn-cs"/>
                        </a:rPr>
                        <a:t>Г. Гессе</a:t>
                      </a:r>
                      <a:endParaRPr lang="ru-RU" b="1" i="0" dirty="0">
                        <a:solidFill>
                          <a:schemeClr val="tx1"/>
                        </a:solidFill>
                      </a:endParaRPr>
                    </a:p>
                  </a:txBody>
                  <a:tcPr>
                    <a:solidFill>
                      <a:srgbClr val="FFFF99"/>
                    </a:solidFill>
                  </a:tcPr>
                </a:tc>
                <a:tc>
                  <a:txBody>
                    <a:bodyPr/>
                    <a:lstStyle/>
                    <a:p>
                      <a:pPr algn="just"/>
                      <a:r>
                        <a:rPr lang="ru-RU" sz="1800" b="1" i="0" kern="1200" dirty="0" smtClean="0">
                          <a:solidFill>
                            <a:schemeClr val="tx1"/>
                          </a:solidFill>
                          <a:latin typeface="+mn-lt"/>
                          <a:ea typeface="+mn-ea"/>
                          <a:cs typeface="+mn-cs"/>
                        </a:rPr>
                        <a:t>Смысл жизни в том, чтобы любить, творить и молиться.</a:t>
                      </a:r>
                      <a:br>
                        <a:rPr lang="ru-RU" sz="1800" b="1" i="0" kern="1200" dirty="0" smtClean="0">
                          <a:solidFill>
                            <a:schemeClr val="tx1"/>
                          </a:solidFill>
                          <a:latin typeface="+mn-lt"/>
                          <a:ea typeface="+mn-ea"/>
                          <a:cs typeface="+mn-cs"/>
                        </a:rPr>
                      </a:br>
                      <a:r>
                        <a:rPr lang="ru-RU" sz="1800" b="1" i="0" kern="1200" dirty="0" smtClean="0">
                          <a:solidFill>
                            <a:schemeClr val="tx1"/>
                          </a:solidFill>
                          <a:latin typeface="+mn-lt"/>
                          <a:ea typeface="+mn-ea"/>
                          <a:cs typeface="+mn-cs"/>
                        </a:rPr>
                        <a:t>И.А. Ильин</a:t>
                      </a:r>
                      <a:endParaRPr lang="ru-RU" b="1" i="0"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3200" b="1" dirty="0" smtClean="0"/>
              <a:t/>
            </a:r>
            <a:br>
              <a:rPr lang="ru-RU" sz="3200" b="1" dirty="0" smtClean="0"/>
            </a:br>
            <a:r>
              <a:rPr lang="ru-RU" sz="3200" b="1" dirty="0" smtClean="0"/>
              <a:t>Упражнение «Состязание мотивов»</a:t>
            </a:r>
            <a:br>
              <a:rPr lang="ru-RU" sz="3200" b="1" dirty="0" smtClean="0"/>
            </a:br>
            <a:endParaRPr lang="ru-RU" sz="32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r>
              <a:rPr lang="ru-RU" sz="2800" b="1" dirty="0" smtClean="0"/>
              <a:t>Цель:</a:t>
            </a:r>
            <a:r>
              <a:rPr lang="ru-RU" sz="2800" dirty="0" smtClean="0"/>
              <a:t> понять особенности осознанного выбора профессии. </a:t>
            </a:r>
          </a:p>
          <a:p>
            <a:pPr marL="3175" indent="539750" algn="just">
              <a:buNone/>
            </a:pPr>
            <a:r>
              <a:rPr lang="ru-RU" sz="2800" b="1" dirty="0" smtClean="0"/>
              <a:t>Инструкция: </a:t>
            </a:r>
            <a:r>
              <a:rPr lang="ru-RU" sz="2800" dirty="0" smtClean="0"/>
              <a:t>«Ваша задача — выбрать наиболее значимый для каждого из вас мотив выбора профессии, т. е. ту главную причину, по которой вы выбираете себе профессию. Для этого мы устроим состязание мотивов по олимпийской системе, чтобы в конце определить мотив-победителя». </a:t>
            </a:r>
            <a:endParaRPr lang="ru-RU"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a:solidFill>
            <a:srgbClr val="FFFF99"/>
          </a:solidFill>
        </p:spPr>
        <p:txBody>
          <a:bodyPr>
            <a:normAutofit/>
          </a:bodyPr>
          <a:lstStyle/>
          <a:p>
            <a:r>
              <a:rPr lang="ru-RU" sz="2800" b="1" dirty="0" smtClean="0"/>
              <a:t>Список мотивов </a:t>
            </a:r>
            <a:endParaRPr lang="ru-RU" sz="2800" b="1" dirty="0"/>
          </a:p>
        </p:txBody>
      </p:sp>
      <p:graphicFrame>
        <p:nvGraphicFramePr>
          <p:cNvPr id="4" name="Содержимое 3"/>
          <p:cNvGraphicFramePr>
            <a:graphicFrameLocks noGrp="1"/>
          </p:cNvGraphicFramePr>
          <p:nvPr>
            <p:ph idx="1"/>
          </p:nvPr>
        </p:nvGraphicFramePr>
        <p:xfrm>
          <a:off x="457200" y="1052737"/>
          <a:ext cx="8229600" cy="5016906"/>
        </p:xfrm>
        <a:graphic>
          <a:graphicData uri="http://schemas.openxmlformats.org/drawingml/2006/table">
            <a:tbl>
              <a:tblPr firstRow="1" bandRow="1">
                <a:tableStyleId>{5C22544A-7EE6-4342-B048-85BDC9FD1C3A}</a:tableStyleId>
              </a:tblPr>
              <a:tblGrid>
                <a:gridCol w="1810544"/>
                <a:gridCol w="6419056"/>
              </a:tblGrid>
              <a:tr h="831804">
                <a:tc>
                  <a:txBody>
                    <a:bodyPr/>
                    <a:lstStyle/>
                    <a:p>
                      <a:pPr algn="ctr"/>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Возможность получить известность, прославиться</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2</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Возможность продолжать семейные традиции</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3</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Возможность продолжать учебу со своими товарищами</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4</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Возможность служить людям </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5</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Заработок</a:t>
                      </a:r>
                      <a:endParaRPr lang="ru-RU" sz="2000" b="1" kern="1200" dirty="0">
                        <a:solidFill>
                          <a:schemeClr val="tx1"/>
                        </a:solidFill>
                        <a:latin typeface="+mn-lt"/>
                        <a:ea typeface="+mn-ea"/>
                        <a:cs typeface="+mn-cs"/>
                      </a:endParaRPr>
                    </a:p>
                  </a:txBody>
                  <a:tcPr>
                    <a:solidFill>
                      <a:srgbClr val="FFFF99"/>
                    </a:solidFill>
                  </a:tcPr>
                </a:tc>
              </a:tr>
              <a:tr h="580677">
                <a:tc>
                  <a:txBody>
                    <a:bodyPr/>
                    <a:lstStyle/>
                    <a:p>
                      <a:pPr algn="ctr"/>
                      <a:r>
                        <a:rPr lang="ru-RU" sz="2000" b="1" dirty="0" smtClean="0">
                          <a:solidFill>
                            <a:schemeClr val="tx1"/>
                          </a:solidFill>
                        </a:rPr>
                        <a:t>6</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Значение для экономики страны, общественное и государственное значение профессии</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7</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Легкость поступления на работу</a:t>
                      </a:r>
                      <a:endParaRPr lang="ru-RU" sz="2000" b="1" dirty="0">
                        <a:solidFill>
                          <a:schemeClr val="tx1"/>
                        </a:solidFill>
                      </a:endParaRPr>
                    </a:p>
                  </a:txBody>
                  <a:tcPr>
                    <a:solidFill>
                      <a:srgbClr val="FFFF99"/>
                    </a:solidFill>
                  </a:tcPr>
                </a:tc>
              </a:tr>
              <a:tr h="580677">
                <a:tc>
                  <a:txBody>
                    <a:bodyPr/>
                    <a:lstStyle/>
                    <a:p>
                      <a:pPr algn="ctr"/>
                      <a:r>
                        <a:rPr lang="ru-RU" sz="2000" b="1" dirty="0" smtClean="0">
                          <a:solidFill>
                            <a:schemeClr val="tx1"/>
                          </a:solidFill>
                        </a:rPr>
                        <a:t>8</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Перспективность работы</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620688"/>
          <a:ext cx="8229600" cy="5625625"/>
        </p:xfrm>
        <a:graphic>
          <a:graphicData uri="http://schemas.openxmlformats.org/drawingml/2006/table">
            <a:tbl>
              <a:tblPr firstRow="1" bandRow="1">
                <a:tableStyleId>{5C22544A-7EE6-4342-B048-85BDC9FD1C3A}</a:tableStyleId>
              </a:tblPr>
              <a:tblGrid>
                <a:gridCol w="1450504"/>
                <a:gridCol w="6779096"/>
              </a:tblGrid>
              <a:tr h="693077">
                <a:tc>
                  <a:txBody>
                    <a:bodyPr/>
                    <a:lstStyle/>
                    <a:p>
                      <a:pPr algn="ctr"/>
                      <a:r>
                        <a:rPr lang="ru-RU" sz="2000" b="1" dirty="0" smtClean="0">
                          <a:solidFill>
                            <a:schemeClr val="tx1"/>
                          </a:solidFill>
                        </a:rPr>
                        <a:t>9</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Позволяет проявить свои способности</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10</a:t>
                      </a:r>
                      <a:endParaRPr lang="ru-RU" sz="2000" b="1" dirty="0">
                        <a:solidFill>
                          <a:schemeClr val="tx1"/>
                        </a:solidFill>
                      </a:endParaRPr>
                    </a:p>
                  </a:txBody>
                  <a:tcPr>
                    <a:solidFill>
                      <a:srgbClr val="FF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tx1"/>
                          </a:solidFill>
                          <a:latin typeface="+mn-lt"/>
                          <a:ea typeface="+mn-ea"/>
                          <a:cs typeface="+mn-cs"/>
                        </a:rPr>
                        <a:t>Позволяет общаться с людьми </a:t>
                      </a:r>
                    </a:p>
                    <a:p>
                      <a:pPr algn="just"/>
                      <a:endParaRPr lang="ru-RU" sz="2000" b="1" dirty="0">
                        <a:solidFill>
                          <a:schemeClr val="tx1"/>
                        </a:solidFill>
                      </a:endParaRPr>
                    </a:p>
                  </a:txBody>
                  <a:tcPr>
                    <a:solidFill>
                      <a:srgbClr val="FFFF99"/>
                    </a:solidFill>
                  </a:tcPr>
                </a:tc>
              </a:tr>
              <a:tr h="766123">
                <a:tc>
                  <a:txBody>
                    <a:bodyPr/>
                    <a:lstStyle/>
                    <a:p>
                      <a:pPr algn="ctr"/>
                      <a:r>
                        <a:rPr lang="ru-RU" sz="2000" b="1" dirty="0" smtClean="0">
                          <a:solidFill>
                            <a:schemeClr val="tx1"/>
                          </a:solidFill>
                        </a:rPr>
                        <a:t>11</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Обогащает знаниями </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12</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Разнообразная по содержанию работа</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13</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Романтичность, благородство профессии</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14</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Творческий характер труда, возможность делать открытия </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15</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Трудная, сложная профессия</a:t>
                      </a:r>
                      <a:endParaRPr lang="ru-RU" sz="2000" b="1" dirty="0">
                        <a:solidFill>
                          <a:schemeClr val="tx1"/>
                        </a:solidFill>
                      </a:endParaRPr>
                    </a:p>
                  </a:txBody>
                  <a:tcPr>
                    <a:solidFill>
                      <a:srgbClr val="FFFF99"/>
                    </a:solidFill>
                  </a:tcPr>
                </a:tc>
              </a:tr>
              <a:tr h="693077">
                <a:tc>
                  <a:txBody>
                    <a:bodyPr/>
                    <a:lstStyle/>
                    <a:p>
                      <a:pPr algn="ctr"/>
                      <a:r>
                        <a:rPr lang="ru-RU" sz="2000" b="1" dirty="0" smtClean="0">
                          <a:solidFill>
                            <a:schemeClr val="tx1"/>
                          </a:solidFill>
                        </a:rPr>
                        <a:t>16</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Чистая, легкая, спокойная работа</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lstStyle/>
          <a:p>
            <a:pPr marL="4763" indent="536575" algn="just">
              <a:buNone/>
            </a:pPr>
            <a:endParaRPr lang="ru-RU" sz="2800" dirty="0" smtClean="0"/>
          </a:p>
          <a:p>
            <a:pPr marL="4763" indent="536575" algn="just">
              <a:buNone/>
            </a:pPr>
            <a:r>
              <a:rPr lang="ru-RU" sz="2800" dirty="0" smtClean="0"/>
              <a:t>Итак, сначала выберем предпочтительный мотив в каждой паре и запишем номер «победителя» в колонке 1/8. Далее сведем в очном поединке мотивы-победители и получим четыре главных мотива выбора профессии. Затем устроим полуфинал и, наконец, финал. </a:t>
            </a:r>
          </a:p>
          <a:p>
            <a:pPr marL="4763" indent="536575" algn="just">
              <a:buNone/>
            </a:pPr>
            <a:r>
              <a:rPr lang="ru-RU" sz="2800" dirty="0" smtClean="0"/>
              <a:t>В заключение попробуйте теперь определить три первых места –  три своих главных мотива выбора профессии».</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a:solidFill>
            <a:srgbClr val="FFFF99"/>
          </a:solidFill>
        </p:spPr>
        <p:txBody>
          <a:bodyPr>
            <a:normAutofit/>
          </a:bodyPr>
          <a:lstStyle/>
          <a:p>
            <a:r>
              <a:rPr lang="ru-RU" sz="2400" b="1" dirty="0" smtClean="0"/>
              <a:t>Результаты занесите в таблицу:</a:t>
            </a:r>
            <a:endParaRPr lang="ru-RU" sz="2400" b="1" dirty="0"/>
          </a:p>
        </p:txBody>
      </p:sp>
      <p:graphicFrame>
        <p:nvGraphicFramePr>
          <p:cNvPr id="4" name="Содержимое 3"/>
          <p:cNvGraphicFramePr>
            <a:graphicFrameLocks noGrp="1"/>
          </p:cNvGraphicFramePr>
          <p:nvPr>
            <p:ph idx="1"/>
          </p:nvPr>
        </p:nvGraphicFramePr>
        <p:xfrm>
          <a:off x="457200" y="1052732"/>
          <a:ext cx="8229600" cy="525659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525659">
                <a:tc>
                  <a:txBody>
                    <a:bodyPr/>
                    <a:lstStyle/>
                    <a:p>
                      <a:pPr algn="ctr"/>
                      <a:r>
                        <a:rPr lang="ru-RU" sz="2000" b="1" dirty="0" smtClean="0">
                          <a:solidFill>
                            <a:schemeClr val="tx1"/>
                          </a:solidFill>
                        </a:rPr>
                        <a:t>№ мотива</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1</a:t>
                      </a:r>
                      <a:r>
                        <a:rPr lang="en-US" sz="2000" b="1" dirty="0" smtClean="0">
                          <a:solidFill>
                            <a:schemeClr val="tx1"/>
                          </a:solidFill>
                        </a:rPr>
                        <a:t>/8</a:t>
                      </a:r>
                      <a:endParaRPr lang="ru-RU" sz="2000" b="1" dirty="0">
                        <a:solidFill>
                          <a:schemeClr val="tx1"/>
                        </a:solidFill>
                      </a:endParaRPr>
                    </a:p>
                  </a:txBody>
                  <a:tcPr>
                    <a:solidFill>
                      <a:srgbClr val="FFFF99"/>
                    </a:solidFill>
                  </a:tcPr>
                </a:tc>
                <a:tc>
                  <a:txBody>
                    <a:bodyPr/>
                    <a:lstStyle/>
                    <a:p>
                      <a:pPr algn="ctr"/>
                      <a:r>
                        <a:rPr lang="en-US" sz="2000" b="1" dirty="0" smtClean="0">
                          <a:solidFill>
                            <a:schemeClr val="tx1"/>
                          </a:solidFill>
                        </a:rPr>
                        <a:t>1/4</a:t>
                      </a:r>
                      <a:endParaRPr lang="ru-RU" sz="2000" b="1" dirty="0">
                        <a:solidFill>
                          <a:schemeClr val="tx1"/>
                        </a:solidFill>
                      </a:endParaRPr>
                    </a:p>
                  </a:txBody>
                  <a:tcPr>
                    <a:solidFill>
                      <a:srgbClr val="FFFF99"/>
                    </a:solidFill>
                  </a:tcPr>
                </a:tc>
                <a:tc>
                  <a:txBody>
                    <a:bodyPr/>
                    <a:lstStyle/>
                    <a:p>
                      <a:pPr algn="ctr"/>
                      <a:r>
                        <a:rPr lang="en-US" sz="2000" b="1" dirty="0" smtClean="0">
                          <a:solidFill>
                            <a:schemeClr val="tx1"/>
                          </a:solidFill>
                        </a:rPr>
                        <a:t>1/2</a:t>
                      </a:r>
                      <a:endParaRPr lang="ru-RU" sz="2000" b="1" dirty="0">
                        <a:solidFill>
                          <a:schemeClr val="tx1"/>
                        </a:solidFill>
                      </a:endParaRPr>
                    </a:p>
                  </a:txBody>
                  <a:tcPr>
                    <a:solidFill>
                      <a:srgbClr val="FFFF99"/>
                    </a:solidFill>
                  </a:tcPr>
                </a:tc>
                <a:tc>
                  <a:txBody>
                    <a:bodyPr/>
                    <a:lstStyle/>
                    <a:p>
                      <a:pPr algn="ctr"/>
                      <a:r>
                        <a:rPr lang="ru-RU" sz="2000" b="1" dirty="0" smtClean="0">
                          <a:solidFill>
                            <a:schemeClr val="tx1"/>
                          </a:solidFill>
                        </a:rPr>
                        <a:t>финал</a:t>
                      </a:r>
                      <a:endParaRPr lang="ru-RU" sz="2000" b="1" dirty="0">
                        <a:solidFill>
                          <a:schemeClr val="tx1"/>
                        </a:solidFill>
                      </a:endParaRPr>
                    </a:p>
                  </a:txBody>
                  <a:tcPr>
                    <a:solidFill>
                      <a:srgbClr val="FFFF99"/>
                    </a:solidFill>
                  </a:tcPr>
                </a:tc>
              </a:tr>
              <a:tr h="525659">
                <a:tc>
                  <a:txBody>
                    <a:bodyPr/>
                    <a:lstStyle/>
                    <a:p>
                      <a:pPr algn="just"/>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just"/>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just"/>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just"/>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endParaRPr lang="ru-RU" sz="2000" b="1" dirty="0">
                        <a:solidFill>
                          <a:schemeClr val="tx1"/>
                        </a:solidFill>
                      </a:endParaRPr>
                    </a:p>
                  </a:txBody>
                  <a:tcPr>
                    <a:solidFill>
                      <a:srgbClr val="FFFF99"/>
                    </a:solidFill>
                  </a:tcPr>
                </a:tc>
              </a:tr>
              <a:tr h="525659">
                <a:tc>
                  <a:txBody>
                    <a:bodyPr/>
                    <a:lstStyle/>
                    <a:p>
                      <a:pPr algn="just"/>
                      <a:r>
                        <a:rPr lang="ru-RU" sz="2000" b="1" dirty="0" smtClean="0"/>
                        <a:t>2</a:t>
                      </a:r>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r>
                        <a:rPr lang="ru-RU" sz="2000" b="1" dirty="0" smtClean="0"/>
                        <a:t>3</a:t>
                      </a:r>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a:p>
                  </a:txBody>
                  <a:tcPr>
                    <a:solidFill>
                      <a:srgbClr val="FFFF99"/>
                    </a:solidFill>
                  </a:tcPr>
                </a:tc>
                <a:tc>
                  <a:txBody>
                    <a:bodyPr/>
                    <a:lstStyle/>
                    <a:p>
                      <a:pPr algn="just"/>
                      <a:r>
                        <a:rPr lang="ru-RU" sz="2000" b="1" dirty="0" smtClean="0"/>
                        <a:t>2</a:t>
                      </a:r>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r>
                        <a:rPr lang="ru-RU" sz="2000" b="1" dirty="0" smtClean="0"/>
                        <a:t>…</a:t>
                      </a:r>
                      <a:endParaRPr lang="ru-RU" sz="2000" b="1" dirty="0"/>
                    </a:p>
                  </a:txBody>
                  <a:tcPr>
                    <a:solidFill>
                      <a:srgbClr val="FFFF99"/>
                    </a:solidFill>
                  </a:tcPr>
                </a:tc>
                <a:tc>
                  <a:txBody>
                    <a:bodyPr/>
                    <a:lstStyle/>
                    <a:p>
                      <a:pPr algn="just"/>
                      <a:r>
                        <a:rPr lang="ru-RU" sz="2000" b="1" dirty="0" smtClean="0"/>
                        <a:t>…</a:t>
                      </a:r>
                      <a:endParaRPr lang="ru-RU" sz="2000" b="1" dirty="0"/>
                    </a:p>
                  </a:txBody>
                  <a:tcPr>
                    <a:solidFill>
                      <a:srgbClr val="FFFF99"/>
                    </a:solidFill>
                  </a:tcPr>
                </a:tc>
                <a:tc>
                  <a:txBody>
                    <a:bodyPr/>
                    <a:lstStyle/>
                    <a:p>
                      <a:pPr algn="just"/>
                      <a:r>
                        <a:rPr lang="ru-RU" sz="2000" b="1" dirty="0" smtClean="0"/>
                        <a:t>…</a:t>
                      </a:r>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r>
                        <a:rPr lang="ru-RU" sz="2000" b="1" dirty="0" smtClean="0"/>
                        <a:t>4</a:t>
                      </a:r>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endParaRPr lang="ru-RU" sz="2000" b="1" dirty="0"/>
                    </a:p>
                  </a:txBody>
                  <a:tcPr>
                    <a:solidFill>
                      <a:srgbClr val="FFFF99"/>
                    </a:solidFill>
                  </a:tcPr>
                </a:tc>
                <a:tc>
                  <a:txBody>
                    <a:bodyPr/>
                    <a:lstStyle/>
                    <a:p>
                      <a:pPr algn="just"/>
                      <a:r>
                        <a:rPr lang="ru-RU" sz="2000" b="1" dirty="0" smtClean="0"/>
                        <a:t>8</a:t>
                      </a:r>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r h="525659">
                <a:tc>
                  <a:txBody>
                    <a:bodyPr/>
                    <a:lstStyle/>
                    <a:p>
                      <a:pPr algn="just"/>
                      <a:r>
                        <a:rPr lang="ru-RU" sz="2000" b="1" dirty="0" smtClean="0"/>
                        <a:t>16</a:t>
                      </a:r>
                      <a:endParaRPr lang="ru-RU" sz="2000" b="1" dirty="0"/>
                    </a:p>
                  </a:txBody>
                  <a:tcPr>
                    <a:solidFill>
                      <a:srgbClr val="FFFF99"/>
                    </a:solidFill>
                  </a:tcPr>
                </a:tc>
                <a:tc>
                  <a:txBody>
                    <a:bodyPr/>
                    <a:lstStyle/>
                    <a:p>
                      <a:pPr algn="just"/>
                      <a:endParaRPr lang="ru-RU" sz="2000" b="1"/>
                    </a:p>
                  </a:txBody>
                  <a:tcPr>
                    <a:solidFill>
                      <a:srgbClr val="FFFF99"/>
                    </a:solidFill>
                  </a:tcPr>
                </a:tc>
                <a:tc>
                  <a:txBody>
                    <a:bodyPr/>
                    <a:lstStyle/>
                    <a:p>
                      <a:pPr algn="just"/>
                      <a:endParaRPr lang="ru-RU" sz="2000" b="1" dirty="0"/>
                    </a:p>
                  </a:txBody>
                  <a:tcPr>
                    <a:solidFill>
                      <a:srgbClr val="FFFF99"/>
                    </a:solidFill>
                  </a:tcPr>
                </a:tc>
                <a:tc>
                  <a:txBody>
                    <a:bodyPr/>
                    <a:lstStyle/>
                    <a:p>
                      <a:pPr algn="just"/>
                      <a:endParaRPr lang="ru-RU" sz="2000" b="1" dirty="0"/>
                    </a:p>
                  </a:txBody>
                  <a:tcPr>
                    <a:solidFill>
                      <a:srgbClr val="FFFF99"/>
                    </a:solidFill>
                  </a:tcPr>
                </a:tc>
                <a:tc>
                  <a:txBody>
                    <a:bodyPr/>
                    <a:lstStyle/>
                    <a:p>
                      <a:endParaRPr lang="ru-RU" dirty="0"/>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Autofit/>
          </a:bodyPr>
          <a:lstStyle/>
          <a:p>
            <a:r>
              <a:rPr lang="ru-RU" sz="3200" b="1" dirty="0" smtClean="0"/>
              <a:t/>
            </a:r>
            <a:br>
              <a:rPr lang="ru-RU" sz="3200" b="1" dirty="0" smtClean="0"/>
            </a:br>
            <a:r>
              <a:rPr lang="ru-RU" sz="3200" b="1" dirty="0" smtClean="0"/>
              <a:t>Упражнение </a:t>
            </a:r>
            <a:r>
              <a:rPr lang="ru-RU" sz="3200" b="1" dirty="0" smtClean="0"/>
              <a:t>«Мои профессиональные желания» </a:t>
            </a:r>
            <a:r>
              <a:rPr lang="ru-RU" sz="3200" dirty="0" smtClean="0"/>
              <a:t/>
            </a:r>
            <a:br>
              <a:rPr lang="ru-RU" sz="3200" dirty="0" smtClean="0"/>
            </a:br>
            <a:endParaRPr lang="ru-RU" sz="3200" dirty="0"/>
          </a:p>
        </p:txBody>
      </p:sp>
      <p:sp>
        <p:nvSpPr>
          <p:cNvPr id="3" name="Содержимое 2"/>
          <p:cNvSpPr>
            <a:spLocks noGrp="1"/>
          </p:cNvSpPr>
          <p:nvPr>
            <p:ph idx="1"/>
          </p:nvPr>
        </p:nvSpPr>
        <p:spPr>
          <a:solidFill>
            <a:srgbClr val="FFFF99"/>
          </a:solidFill>
        </p:spPr>
        <p:txBody>
          <a:bodyPr>
            <a:normAutofit/>
          </a:bodyPr>
          <a:lstStyle/>
          <a:p>
            <a:pPr marL="1588" indent="620713" algn="just">
              <a:buNone/>
            </a:pPr>
            <a:endParaRPr lang="ru-RU" sz="2800" b="1" dirty="0" smtClean="0"/>
          </a:p>
          <a:p>
            <a:pPr marL="1588" indent="620713" algn="just">
              <a:buNone/>
            </a:pPr>
            <a:r>
              <a:rPr lang="ru-RU" sz="2800" b="1" dirty="0" smtClean="0"/>
              <a:t>Цель</a:t>
            </a:r>
            <a:r>
              <a:rPr lang="ru-RU" sz="2800" b="1" dirty="0" smtClean="0"/>
              <a:t>:</a:t>
            </a:r>
            <a:r>
              <a:rPr lang="ru-RU" sz="2800" dirty="0" smtClean="0"/>
              <a:t> осознание своих профессиональных желаний;  установление связи своих профессиональных желаний с предполагаемыми местами работы; овладение инструментом </a:t>
            </a:r>
            <a:r>
              <a:rPr lang="ru-RU" sz="2800" dirty="0" smtClean="0"/>
              <a:t>самосознания </a:t>
            </a:r>
            <a:r>
              <a:rPr lang="ru-RU" sz="2800" dirty="0" smtClean="0"/>
              <a:t>и самодиагностики. </a:t>
            </a: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normAutofit/>
          </a:bodyPr>
          <a:lstStyle/>
          <a:p>
            <a:pPr marL="1588" indent="534988" algn="just">
              <a:buNone/>
            </a:pPr>
            <a:endParaRPr lang="ru-RU" sz="2800" b="1" dirty="0" smtClean="0"/>
          </a:p>
          <a:p>
            <a:pPr marL="1588" indent="534988" algn="just">
              <a:buNone/>
            </a:pPr>
            <a:endParaRPr lang="ru-RU" sz="2800" b="1" dirty="0" smtClean="0"/>
          </a:p>
          <a:p>
            <a:pPr marL="1588" indent="534988" algn="just">
              <a:buNone/>
            </a:pPr>
            <a:r>
              <a:rPr lang="ru-RU" sz="2800" b="1" dirty="0" smtClean="0"/>
              <a:t>Цель: </a:t>
            </a:r>
            <a:r>
              <a:rPr lang="ru-RU" sz="2800" dirty="0" smtClean="0"/>
              <a:t>сформировать умение осознавать целеполагание, мотивацию выбора профессии, профессиональные желания; развивать анализ, рефлексию; воспитывать интерес и желание обрести профессиональный и личный успех.</a:t>
            </a:r>
            <a:endParaRPr lang="ru-RU"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a:solidFill>
            <a:srgbClr val="FFFF99"/>
          </a:solidFill>
        </p:spPr>
        <p:txBody>
          <a:bodyPr/>
          <a:lstStyle/>
          <a:p>
            <a:pPr marL="1588" indent="534988" algn="just">
              <a:buNone/>
            </a:pPr>
            <a:endParaRPr lang="ru-RU" sz="2800" b="1" dirty="0" smtClean="0"/>
          </a:p>
          <a:p>
            <a:pPr marL="1588" indent="534988" algn="just">
              <a:buNone/>
            </a:pPr>
            <a:r>
              <a:rPr lang="ru-RU" sz="2800" b="1" dirty="0" smtClean="0"/>
              <a:t>Инструкция</a:t>
            </a:r>
            <a:r>
              <a:rPr lang="ru-RU" sz="2800" b="1" dirty="0" smtClean="0"/>
              <a:t>: </a:t>
            </a:r>
          </a:p>
          <a:p>
            <a:pPr marL="1588" indent="534988" algn="just">
              <a:buNone/>
            </a:pPr>
            <a:r>
              <a:rPr lang="ru-RU" sz="2800" dirty="0" smtClean="0"/>
              <a:t>1. Вам предлагается  21 незаконченное предложение. Нужно выбрать из списка любые 5 и закончить предложения прямо сейчас. </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2800" b="1" dirty="0" smtClean="0"/>
              <a:t/>
            </a:r>
            <a:br>
              <a:rPr lang="ru-RU" sz="2800" b="1" dirty="0" smtClean="0"/>
            </a:br>
            <a:r>
              <a:rPr lang="ru-RU" sz="2800" b="1" dirty="0" smtClean="0"/>
              <a:t>МОИ </a:t>
            </a:r>
            <a:r>
              <a:rPr lang="ru-RU" sz="2800" b="1" dirty="0" smtClean="0"/>
              <a:t>ПРОФЕССИОНАЛЬНЫЕ ЖЕЛАНИЯ </a:t>
            </a:r>
            <a:r>
              <a:rPr lang="ru-RU" sz="2800" dirty="0" smtClean="0"/>
              <a:t/>
            </a:r>
            <a:br>
              <a:rPr lang="ru-RU" sz="2800" dirty="0" smtClean="0"/>
            </a:br>
            <a:endParaRPr lang="ru-RU" sz="2800" dirty="0"/>
          </a:p>
        </p:txBody>
      </p:sp>
      <p:graphicFrame>
        <p:nvGraphicFramePr>
          <p:cNvPr id="4" name="Содержимое 3"/>
          <p:cNvGraphicFramePr>
            <a:graphicFrameLocks noGrp="1"/>
          </p:cNvGraphicFramePr>
          <p:nvPr>
            <p:ph idx="1"/>
          </p:nvPr>
        </p:nvGraphicFramePr>
        <p:xfrm>
          <a:off x="457200" y="1600200"/>
          <a:ext cx="8229600" cy="4709120"/>
        </p:xfrm>
        <a:graphic>
          <a:graphicData uri="http://schemas.openxmlformats.org/drawingml/2006/table">
            <a:tbl>
              <a:tblPr firstRow="1" bandRow="1">
                <a:tableStyleId>{5C22544A-7EE6-4342-B048-85BDC9FD1C3A}</a:tableStyleId>
              </a:tblPr>
              <a:tblGrid>
                <a:gridCol w="1306488"/>
                <a:gridCol w="6923112"/>
              </a:tblGrid>
              <a:tr h="588640">
                <a:tc>
                  <a:txBody>
                    <a:bodyPr/>
                    <a:lstStyle/>
                    <a:p>
                      <a:pPr algn="ctr"/>
                      <a:r>
                        <a:rPr lang="ru-RU" sz="2000" b="1" dirty="0" smtClean="0">
                          <a:solidFill>
                            <a:schemeClr val="tx1"/>
                          </a:solidFill>
                        </a:rPr>
                        <a:t>1</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собираюсь…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2</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вижу свою профессиональную цель в том, что…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3</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стремлюсь…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4</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могу достичь успеха в…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5</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У меня подходящий возраст для…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6</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абсолютно убежден, что я хочу…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7</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Мой успех связан… </a:t>
                      </a:r>
                      <a:endParaRPr lang="ru-RU" sz="2000" b="1" dirty="0">
                        <a:solidFill>
                          <a:schemeClr val="tx1"/>
                        </a:solidFill>
                      </a:endParaRPr>
                    </a:p>
                  </a:txBody>
                  <a:tcPr>
                    <a:solidFill>
                      <a:srgbClr val="FFFF99"/>
                    </a:solidFill>
                  </a:tcPr>
                </a:tc>
              </a:tr>
              <a:tr h="588640">
                <a:tc>
                  <a:txBody>
                    <a:bodyPr/>
                    <a:lstStyle/>
                    <a:p>
                      <a:pPr algn="ctr"/>
                      <a:r>
                        <a:rPr lang="ru-RU" sz="2000" b="1" dirty="0" smtClean="0">
                          <a:solidFill>
                            <a:schemeClr val="tx1"/>
                          </a:solidFill>
                        </a:rPr>
                        <a:t>8</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У меня есть то, что требуется для… </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692694"/>
          <a:ext cx="8229600" cy="5757600"/>
        </p:xfrm>
        <a:graphic>
          <a:graphicData uri="http://schemas.openxmlformats.org/drawingml/2006/table">
            <a:tbl>
              <a:tblPr firstRow="1" bandRow="1">
                <a:tableStyleId>{5C22544A-7EE6-4342-B048-85BDC9FD1C3A}</a:tableStyleId>
              </a:tblPr>
              <a:tblGrid>
                <a:gridCol w="1522512"/>
                <a:gridCol w="6707088"/>
              </a:tblGrid>
              <a:tr h="632070">
                <a:tc>
                  <a:txBody>
                    <a:bodyPr/>
                    <a:lstStyle/>
                    <a:p>
                      <a:pPr algn="ctr"/>
                      <a:r>
                        <a:rPr lang="ru-RU" sz="2000" b="1" dirty="0" smtClean="0">
                          <a:solidFill>
                            <a:schemeClr val="tx1"/>
                          </a:solidFill>
                        </a:rPr>
                        <a:t>9</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знаю, что я буду… </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10</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совершенно уверен… </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11</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Мне хорошо иметь… </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12</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Мне хорошо быть… </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13</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В работе я удовлетворю свое желание…</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14</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У меня есть естественное стремление… </a:t>
                      </a:r>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15</a:t>
                      </a:r>
                      <a:endParaRPr lang="ru-RU" sz="2000" b="1" dirty="0">
                        <a:solidFill>
                          <a:schemeClr val="tx1"/>
                        </a:solidFill>
                      </a:endParaRPr>
                    </a:p>
                  </a:txBody>
                  <a:tcPr>
                    <a:solidFill>
                      <a:srgbClr val="FF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2000" b="1" kern="1200" dirty="0" smtClean="0">
                          <a:solidFill>
                            <a:schemeClr val="tx1"/>
                          </a:solidFill>
                          <a:latin typeface="+mn-lt"/>
                          <a:ea typeface="+mn-ea"/>
                          <a:cs typeface="+mn-cs"/>
                        </a:rPr>
                        <a:t>Моя учеба или работа позволяет мне… </a:t>
                      </a:r>
                    </a:p>
                    <a:p>
                      <a:pPr algn="just"/>
                      <a:endParaRPr lang="ru-RU" sz="2000" b="1" dirty="0">
                        <a:solidFill>
                          <a:schemeClr val="tx1"/>
                        </a:solidFill>
                      </a:endParaRPr>
                    </a:p>
                  </a:txBody>
                  <a:tcPr>
                    <a:solidFill>
                      <a:srgbClr val="FFFF99"/>
                    </a:solidFill>
                  </a:tcPr>
                </a:tc>
              </a:tr>
              <a:tr h="632070">
                <a:tc>
                  <a:txBody>
                    <a:bodyPr/>
                    <a:lstStyle/>
                    <a:p>
                      <a:pPr algn="ctr"/>
                      <a:r>
                        <a:rPr lang="ru-RU" sz="2000" b="1" dirty="0" smtClean="0">
                          <a:solidFill>
                            <a:schemeClr val="tx1"/>
                          </a:solidFill>
                        </a:rPr>
                        <a:t>16</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Для меня удобно и выгодно… </a:t>
                      </a:r>
                      <a:endParaRPr lang="ru-RU" sz="2000" b="1" kern="1200" dirty="0">
                        <a:solidFill>
                          <a:schemeClr val="tx1"/>
                        </a:solidFill>
                        <a:latin typeface="+mn-lt"/>
                        <a:ea typeface="+mn-ea"/>
                        <a:cs typeface="+mn-cs"/>
                      </a:endParaRPr>
                    </a:p>
                  </a:txBody>
                  <a:tcPr>
                    <a:solidFill>
                      <a:srgbClr val="FFFF99"/>
                    </a:solidFill>
                  </a:tcPr>
                </a:tc>
              </a:tr>
              <a:tr h="632070">
                <a:tc>
                  <a:txBody>
                    <a:bodyPr/>
                    <a:lstStyle/>
                    <a:p>
                      <a:pPr algn="ctr"/>
                      <a:r>
                        <a:rPr lang="ru-RU" sz="2000" b="1" dirty="0" smtClean="0">
                          <a:solidFill>
                            <a:schemeClr val="tx1"/>
                          </a:solidFill>
                        </a:rPr>
                        <a:t>17</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У меня есть способности для… </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600200"/>
          <a:ext cx="8229600" cy="4061048"/>
        </p:xfrm>
        <a:graphic>
          <a:graphicData uri="http://schemas.openxmlformats.org/drawingml/2006/table">
            <a:tbl>
              <a:tblPr firstRow="1" bandRow="1">
                <a:tableStyleId>{5C22544A-7EE6-4342-B048-85BDC9FD1C3A}</a:tableStyleId>
              </a:tblPr>
              <a:tblGrid>
                <a:gridCol w="1090464"/>
                <a:gridCol w="7139136"/>
              </a:tblGrid>
              <a:tr h="1015262">
                <a:tc>
                  <a:txBody>
                    <a:bodyPr/>
                    <a:lstStyle/>
                    <a:p>
                      <a:pPr algn="ctr"/>
                      <a:r>
                        <a:rPr lang="ru-RU" sz="2000" b="1" dirty="0" smtClean="0">
                          <a:solidFill>
                            <a:schemeClr val="tx1"/>
                          </a:solidFill>
                        </a:rPr>
                        <a:t>18</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Я мечтаю… </a:t>
                      </a:r>
                      <a:endParaRPr lang="ru-RU" sz="2000" b="1" dirty="0">
                        <a:solidFill>
                          <a:schemeClr val="tx1"/>
                        </a:solidFill>
                      </a:endParaRPr>
                    </a:p>
                  </a:txBody>
                  <a:tcPr>
                    <a:solidFill>
                      <a:srgbClr val="FFFF99"/>
                    </a:solidFill>
                  </a:tcPr>
                </a:tc>
              </a:tr>
              <a:tr h="1015262">
                <a:tc>
                  <a:txBody>
                    <a:bodyPr/>
                    <a:lstStyle/>
                    <a:p>
                      <a:pPr algn="ctr"/>
                      <a:r>
                        <a:rPr lang="ru-RU" sz="2000" b="1" dirty="0" smtClean="0">
                          <a:solidFill>
                            <a:schemeClr val="tx1"/>
                          </a:solidFill>
                        </a:rPr>
                        <a:t>19</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Мой профессиональный интерес направлен…</a:t>
                      </a:r>
                      <a:endParaRPr lang="ru-RU" sz="2000" b="1" kern="1200" dirty="0">
                        <a:solidFill>
                          <a:schemeClr val="tx1"/>
                        </a:solidFill>
                        <a:latin typeface="+mn-lt"/>
                        <a:ea typeface="+mn-ea"/>
                        <a:cs typeface="+mn-cs"/>
                      </a:endParaRPr>
                    </a:p>
                  </a:txBody>
                  <a:tcPr>
                    <a:solidFill>
                      <a:srgbClr val="FFFF99"/>
                    </a:solidFill>
                  </a:tcPr>
                </a:tc>
              </a:tr>
              <a:tr h="1015262">
                <a:tc>
                  <a:txBody>
                    <a:bodyPr/>
                    <a:lstStyle/>
                    <a:p>
                      <a:pPr algn="ctr"/>
                      <a:r>
                        <a:rPr lang="ru-RU" sz="2000" b="1" dirty="0" smtClean="0">
                          <a:solidFill>
                            <a:schemeClr val="tx1"/>
                          </a:solidFill>
                        </a:rPr>
                        <a:t>20</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У меня достаточно сил и желания… </a:t>
                      </a:r>
                      <a:endParaRPr lang="ru-RU" sz="2000" b="1" dirty="0">
                        <a:solidFill>
                          <a:schemeClr val="tx1"/>
                        </a:solidFill>
                      </a:endParaRPr>
                    </a:p>
                  </a:txBody>
                  <a:tcPr>
                    <a:solidFill>
                      <a:srgbClr val="FFFF99"/>
                    </a:solidFill>
                  </a:tcPr>
                </a:tc>
              </a:tr>
              <a:tr h="1015262">
                <a:tc>
                  <a:txBody>
                    <a:bodyPr/>
                    <a:lstStyle/>
                    <a:p>
                      <a:pPr algn="ctr"/>
                      <a:r>
                        <a:rPr lang="ru-RU" sz="2000" b="1" dirty="0" smtClean="0">
                          <a:solidFill>
                            <a:schemeClr val="tx1"/>
                          </a:solidFill>
                        </a:rPr>
                        <a:t>21</a:t>
                      </a:r>
                      <a:endParaRPr lang="ru-RU" sz="2000" b="1" dirty="0">
                        <a:solidFill>
                          <a:schemeClr val="tx1"/>
                        </a:solidFill>
                      </a:endParaRPr>
                    </a:p>
                  </a:txBody>
                  <a:tcPr>
                    <a:solidFill>
                      <a:srgbClr val="FFFF99"/>
                    </a:solidFill>
                  </a:tcPr>
                </a:tc>
                <a:tc>
                  <a:txBody>
                    <a:bodyPr/>
                    <a:lstStyle/>
                    <a:p>
                      <a:pPr algn="just"/>
                      <a:r>
                        <a:rPr lang="ru-RU" sz="2000" b="1" kern="1200" dirty="0" smtClean="0">
                          <a:solidFill>
                            <a:schemeClr val="tx1"/>
                          </a:solidFill>
                          <a:latin typeface="+mn-lt"/>
                          <a:ea typeface="+mn-ea"/>
                          <a:cs typeface="+mn-cs"/>
                        </a:rPr>
                        <a:t>Мое сегодняшнее положение позволяет… </a:t>
                      </a:r>
                      <a:endParaRPr lang="ru-RU" sz="2000" b="1" dirty="0">
                        <a:solidFill>
                          <a:schemeClr val="tx1"/>
                        </a:solidFill>
                      </a:endParaRPr>
                    </a:p>
                  </a:txBody>
                  <a:tcPr>
                    <a:solidFill>
                      <a:srgbClr val="FFFF99"/>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a:solidFill>
            <a:srgbClr val="FFFF99"/>
          </a:solidFill>
        </p:spPr>
        <p:txBody>
          <a:bodyPr/>
          <a:lstStyle/>
          <a:p>
            <a:pPr marL="1588" indent="534988" algn="just">
              <a:buNone/>
            </a:pPr>
            <a:endParaRPr lang="ru-RU" sz="2800" dirty="0" smtClean="0"/>
          </a:p>
          <a:p>
            <a:pPr marL="1588" indent="534988" algn="just">
              <a:buNone/>
            </a:pPr>
            <a:r>
              <a:rPr lang="ru-RU" sz="2800" dirty="0" smtClean="0"/>
              <a:t>2</a:t>
            </a:r>
            <a:r>
              <a:rPr lang="ru-RU" sz="2800" dirty="0" smtClean="0"/>
              <a:t>. Теперь обратите внимание на три дополнительных вопроса </a:t>
            </a:r>
            <a:r>
              <a:rPr lang="ru-RU" sz="2800" dirty="0" smtClean="0"/>
              <a:t>на следующем слайде. </a:t>
            </a:r>
            <a:r>
              <a:rPr lang="ru-RU" sz="2800" dirty="0" smtClean="0"/>
              <a:t>Чтобы ответить на эти вопросы, у вас должны быть предполагаемые места работы. Если таковые отсутствуют (так получилось), то придумайте прямо сейчас хоть что-нибудь  –  сделайте это в учебных целях.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a:solidFill>
            <a:srgbClr val="FFFF99"/>
          </a:solidFill>
        </p:spPr>
        <p:txBody>
          <a:bodyPr>
            <a:normAutofit fontScale="90000"/>
          </a:bodyPr>
          <a:lstStyle/>
          <a:p>
            <a:r>
              <a:rPr lang="ru-RU" sz="2800" b="1" dirty="0" smtClean="0"/>
              <a:t/>
            </a:r>
            <a:br>
              <a:rPr lang="ru-RU" sz="2800" b="1" dirty="0" smtClean="0"/>
            </a:br>
            <a:r>
              <a:rPr lang="ru-RU" sz="2800" b="1" dirty="0" smtClean="0"/>
              <a:t>Три </a:t>
            </a:r>
            <a:r>
              <a:rPr lang="ru-RU" sz="2800" b="1" dirty="0" smtClean="0"/>
              <a:t>вопроса: </a:t>
            </a:r>
            <a:br>
              <a:rPr lang="ru-RU" sz="2800" b="1" dirty="0" smtClean="0"/>
            </a:br>
            <a:endParaRPr lang="ru-RU" sz="2800" b="1" dirty="0"/>
          </a:p>
        </p:txBody>
      </p:sp>
      <p:sp>
        <p:nvSpPr>
          <p:cNvPr id="3" name="Содержимое 2"/>
          <p:cNvSpPr>
            <a:spLocks noGrp="1"/>
          </p:cNvSpPr>
          <p:nvPr>
            <p:ph idx="1"/>
          </p:nvPr>
        </p:nvSpPr>
        <p:spPr>
          <a:solidFill>
            <a:srgbClr val="FFFF99"/>
          </a:solidFill>
        </p:spPr>
        <p:txBody>
          <a:bodyPr>
            <a:normAutofit fontScale="92500"/>
          </a:bodyPr>
          <a:lstStyle/>
          <a:p>
            <a:pPr marL="1588" indent="534988" algn="just">
              <a:buNone/>
            </a:pPr>
            <a:r>
              <a:rPr lang="ru-RU" sz="3000" dirty="0" smtClean="0"/>
              <a:t>1. Связаны ли мои профессиональные желания с предполагаемыми местами работы или учебы? </a:t>
            </a:r>
          </a:p>
          <a:p>
            <a:pPr marL="1588" indent="534988" algn="just">
              <a:buNone/>
            </a:pPr>
            <a:r>
              <a:rPr lang="ru-RU" sz="3000" dirty="0" smtClean="0"/>
              <a:t>2. Существуют ли иные возможности профессиональной карьеры, иные места работы и учебы, которые более полно удовлетворяют мои желания? </a:t>
            </a:r>
          </a:p>
          <a:p>
            <a:pPr marL="1588" indent="534988" algn="just">
              <a:buNone/>
            </a:pPr>
            <a:r>
              <a:rPr lang="ru-RU" sz="3000" dirty="0" smtClean="0"/>
              <a:t>3. Достаточно ли  хорошо я осведомлен о том, как будут удовлетворяться мои желания в тех местах работы, которые я себе предварительно наметил.  </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3200" b="1" dirty="0" smtClean="0"/>
              <a:t>Упражнение «Выбор»</a:t>
            </a:r>
            <a:r>
              <a:rPr lang="ru-RU" sz="3200" dirty="0" smtClean="0"/>
              <a:t> </a:t>
            </a:r>
            <a:endParaRPr lang="ru-RU" sz="3200" dirty="0"/>
          </a:p>
        </p:txBody>
      </p:sp>
      <p:sp>
        <p:nvSpPr>
          <p:cNvPr id="3" name="Содержимое 2"/>
          <p:cNvSpPr>
            <a:spLocks noGrp="1"/>
          </p:cNvSpPr>
          <p:nvPr>
            <p:ph idx="1"/>
          </p:nvPr>
        </p:nvSpPr>
        <p:spPr>
          <a:solidFill>
            <a:srgbClr val="FFFF99"/>
          </a:solidFill>
        </p:spPr>
        <p:txBody>
          <a:bodyPr>
            <a:normAutofit/>
          </a:bodyPr>
          <a:lstStyle/>
          <a:p>
            <a:pPr marL="1588" indent="534988" algn="just">
              <a:buNone/>
            </a:pPr>
            <a:endParaRPr lang="ru-RU" sz="2800" dirty="0" smtClean="0"/>
          </a:p>
          <a:p>
            <a:pPr marL="1588" indent="534988" algn="just">
              <a:buNone/>
            </a:pPr>
            <a:r>
              <a:rPr lang="ru-RU" sz="2800" dirty="0" smtClean="0"/>
              <a:t>Вы </a:t>
            </a:r>
            <a:r>
              <a:rPr lang="ru-RU" sz="2800" dirty="0" smtClean="0"/>
              <a:t>заходите в </a:t>
            </a:r>
            <a:r>
              <a:rPr lang="ru-RU" sz="2800" dirty="0" smtClean="0"/>
              <a:t>кондитерский магазин </a:t>
            </a:r>
            <a:r>
              <a:rPr lang="ru-RU" sz="2800" dirty="0" smtClean="0"/>
              <a:t>и покупаете пончик с повидлом. Но когда Вы приходите домой и надкусываете его, то обнаруживаете, что отсутствует один существенный ингредиент – повидло внутри. Ваша реакция на эту мелкую неудачу? </a:t>
            </a:r>
            <a:endParaRPr lang="ru-RU"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lstStyle/>
          <a:p>
            <a:pPr marL="1588" indent="534988" algn="just">
              <a:buNone/>
            </a:pPr>
            <a:endParaRPr lang="ru-RU" sz="2800" dirty="0" smtClean="0"/>
          </a:p>
          <a:p>
            <a:pPr marL="355600" indent="-1588" algn="just">
              <a:buAutoNum type="arabicPeriod"/>
            </a:pPr>
            <a:r>
              <a:rPr lang="ru-RU" sz="2800" dirty="0" smtClean="0"/>
              <a:t>Относите </a:t>
            </a:r>
            <a:r>
              <a:rPr lang="ru-RU" sz="2800" dirty="0" smtClean="0"/>
              <a:t>бракованный пончик назад в булочную и требуете взамен новый. </a:t>
            </a:r>
            <a:endParaRPr lang="ru-RU" sz="2800" dirty="0" smtClean="0"/>
          </a:p>
          <a:p>
            <a:pPr marL="355600" indent="-1588" algn="just">
              <a:buAutoNum type="arabicPeriod"/>
            </a:pPr>
            <a:r>
              <a:rPr lang="ru-RU" sz="2800" dirty="0" smtClean="0"/>
              <a:t>Говорите </a:t>
            </a:r>
            <a:r>
              <a:rPr lang="ru-RU" sz="2800" dirty="0" smtClean="0"/>
              <a:t>себе: «Бывает» — и съедаете пустой пончик. </a:t>
            </a:r>
            <a:endParaRPr lang="ru-RU" sz="2800" dirty="0" smtClean="0"/>
          </a:p>
          <a:p>
            <a:pPr marL="355600" indent="-1588" algn="just">
              <a:buAutoNum type="arabicPeriod"/>
            </a:pPr>
            <a:r>
              <a:rPr lang="ru-RU" sz="2800" dirty="0" smtClean="0"/>
              <a:t>Съедаете </a:t>
            </a:r>
            <a:r>
              <a:rPr lang="ru-RU" sz="2800" dirty="0" smtClean="0"/>
              <a:t>что-то другое. </a:t>
            </a:r>
          </a:p>
          <a:p>
            <a:pPr marL="355600" indent="-1588" algn="just">
              <a:buNone/>
            </a:pPr>
            <a:r>
              <a:rPr lang="ru-RU" sz="2800" dirty="0" smtClean="0"/>
              <a:t>4.Намазываете </a:t>
            </a:r>
            <a:r>
              <a:rPr lang="ru-RU" sz="2800" dirty="0" smtClean="0"/>
              <a:t>маслом или вареньем, чтобы был вкуснее. </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3200" b="1" dirty="0" smtClean="0"/>
              <a:t>Комментарий:</a:t>
            </a:r>
            <a:endParaRPr lang="ru-RU" sz="3200" b="1" dirty="0"/>
          </a:p>
        </p:txBody>
      </p:sp>
      <p:sp>
        <p:nvSpPr>
          <p:cNvPr id="3" name="Содержимое 2"/>
          <p:cNvSpPr>
            <a:spLocks noGrp="1"/>
          </p:cNvSpPr>
          <p:nvPr>
            <p:ph idx="1"/>
          </p:nvPr>
        </p:nvSpPr>
        <p:spPr>
          <a:xfrm>
            <a:off x="457200" y="1600200"/>
            <a:ext cx="8229600" cy="4997152"/>
          </a:xfrm>
          <a:solidFill>
            <a:srgbClr val="FFFF99"/>
          </a:solidFill>
        </p:spPr>
        <p:txBody>
          <a:bodyPr>
            <a:noAutofit/>
          </a:bodyPr>
          <a:lstStyle/>
          <a:p>
            <a:pPr marL="1588" indent="534988" algn="just">
              <a:buNone/>
            </a:pPr>
            <a:r>
              <a:rPr lang="ru-RU" sz="2800" dirty="0" smtClean="0"/>
              <a:t>Если вы выбрали </a:t>
            </a:r>
            <a:r>
              <a:rPr lang="ru-RU" sz="2800" b="1" dirty="0" smtClean="0"/>
              <a:t>первый вариант, </a:t>
            </a:r>
            <a:r>
              <a:rPr lang="ru-RU" sz="2800" dirty="0" smtClean="0"/>
              <a:t>то вы – человек, не поддающийся панике, знающий, что к вашим советам чаще прислушиваются. </a:t>
            </a:r>
            <a:endParaRPr lang="ru-RU" sz="2800" dirty="0" smtClean="0"/>
          </a:p>
          <a:p>
            <a:pPr marL="1588" indent="534988" algn="just">
              <a:buNone/>
            </a:pPr>
            <a:r>
              <a:rPr lang="ru-RU" sz="2800" dirty="0" smtClean="0"/>
              <a:t>Вы </a:t>
            </a:r>
            <a:r>
              <a:rPr lang="ru-RU" sz="2800" dirty="0" smtClean="0"/>
              <a:t>оцениваете себя как рассудительную, организованную личность. Как правило, люди, выбирающие первый вариант ответа, не рвутся в лидеры, но, если их выбирают на командную должность, стараются оправдать доверие. Иногда вы относитесь к коллегам с некоторым чувством превосходства – уж вы-то не позволите застать себя врасплох. </a:t>
            </a:r>
            <a:endParaRPr lang="ru-RU"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a:solidFill>
            <a:srgbClr val="FFFF99"/>
          </a:solidFill>
        </p:spPr>
        <p:txBody>
          <a:bodyPr>
            <a:normAutofit/>
          </a:bodyPr>
          <a:lstStyle/>
          <a:p>
            <a:pPr marL="1588" indent="534988" algn="just">
              <a:buNone/>
            </a:pPr>
            <a:endParaRPr lang="ru-RU" sz="2800" dirty="0" smtClean="0"/>
          </a:p>
          <a:p>
            <a:pPr marL="1588" indent="534988" algn="just">
              <a:buNone/>
            </a:pPr>
            <a:r>
              <a:rPr lang="ru-RU" sz="2800" dirty="0" smtClean="0"/>
              <a:t>Если </a:t>
            </a:r>
            <a:r>
              <a:rPr lang="ru-RU" sz="2800" dirty="0" smtClean="0"/>
              <a:t>вы выбрали </a:t>
            </a:r>
            <a:r>
              <a:rPr lang="ru-RU" sz="2800" b="1" dirty="0" smtClean="0"/>
              <a:t>второй вариант</a:t>
            </a:r>
            <a:r>
              <a:rPr lang="ru-RU" sz="2800" dirty="0" smtClean="0"/>
              <a:t>, то вы – мягкий, терпимый и гибкий человек. С вами легко ладить и коллеги всегда могут найти у вас утешение и поддержку. </a:t>
            </a:r>
            <a:endParaRPr lang="ru-RU" sz="2800" dirty="0" smtClean="0"/>
          </a:p>
          <a:p>
            <a:pPr marL="1588" indent="534988" algn="just">
              <a:buNone/>
            </a:pPr>
            <a:r>
              <a:rPr lang="ru-RU" sz="2800" dirty="0" smtClean="0"/>
              <a:t>Вы </a:t>
            </a:r>
            <a:r>
              <a:rPr lang="ru-RU" sz="2800" dirty="0" smtClean="0"/>
              <a:t>не любите шума и суеты, готовы уступить главную роль и оказать поддержку лидеру. Вы всегда оказываетесь в нужное время в нужном месте. Иногда вы кажетесь нерешительным, но вы способны отстаивать убеждения, в которых твердо уверены. </a:t>
            </a:r>
            <a:endParaRPr lang="ru-RU"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normAutofit/>
          </a:bodyPr>
          <a:lstStyle/>
          <a:p>
            <a:pPr algn="r">
              <a:buNone/>
            </a:pPr>
            <a:endParaRPr lang="ru-RU" sz="2800" b="1" dirty="0" smtClean="0"/>
          </a:p>
          <a:p>
            <a:pPr algn="r">
              <a:buNone/>
            </a:pPr>
            <a:endParaRPr lang="ru-RU" sz="2800" b="1" dirty="0" smtClean="0"/>
          </a:p>
          <a:p>
            <a:pPr algn="r">
              <a:buNone/>
            </a:pPr>
            <a:r>
              <a:rPr lang="ru-RU" sz="2800" b="1" dirty="0" smtClean="0"/>
              <a:t>Истинное назначение человека – жить, а не существовать (Д.Лондон) </a:t>
            </a:r>
            <a:endParaRPr lang="ru-RU" sz="28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0" indent="622300" algn="just">
              <a:buNone/>
            </a:pPr>
            <a:endParaRPr lang="ru-RU" sz="3000" dirty="0" smtClean="0"/>
          </a:p>
          <a:p>
            <a:pPr marL="0" indent="622300" algn="just">
              <a:buNone/>
            </a:pPr>
            <a:r>
              <a:rPr lang="ru-RU" sz="3000" dirty="0" smtClean="0"/>
              <a:t>Если </a:t>
            </a:r>
            <a:r>
              <a:rPr lang="ru-RU" sz="3000" dirty="0" smtClean="0"/>
              <a:t>вы выбрали </a:t>
            </a:r>
            <a:r>
              <a:rPr lang="ru-RU" sz="3000" b="1" dirty="0" smtClean="0"/>
              <a:t>третий вариант</a:t>
            </a:r>
            <a:r>
              <a:rPr lang="ru-RU" sz="3000" dirty="0" smtClean="0"/>
              <a:t>, то вы умеете быстро принимать решения и быстро (хотя и не всегда правильно) действовать. Вы авторитарный человек, готовы принять на себя главную роль в любом деле. </a:t>
            </a:r>
            <a:endParaRPr lang="ru-RU" sz="3000" dirty="0" smtClean="0"/>
          </a:p>
          <a:p>
            <a:pPr marL="0" indent="622300" algn="just">
              <a:buNone/>
            </a:pPr>
            <a:r>
              <a:rPr lang="ru-RU" sz="3000" dirty="0" smtClean="0"/>
              <a:t>В </a:t>
            </a:r>
            <a:r>
              <a:rPr lang="ru-RU" sz="3000" dirty="0" smtClean="0"/>
              <a:t>подготовке и проведении серьезных мероприятий возможны конфликты, так как в отношениях с коллегами вы можете быть настойчивыми и резкими, требуете четкости и ответственности. </a:t>
            </a:r>
          </a:p>
          <a:p>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a:solidFill>
            <a:srgbClr val="FFFF99"/>
          </a:solidFill>
        </p:spPr>
        <p:txBody>
          <a:bodyPr/>
          <a:lstStyle/>
          <a:p>
            <a:pPr marL="1588" indent="534988" algn="just">
              <a:buNone/>
            </a:pPr>
            <a:endParaRPr lang="ru-RU" sz="2800" dirty="0" smtClean="0"/>
          </a:p>
          <a:p>
            <a:pPr marL="1588" indent="534988" algn="just">
              <a:buNone/>
            </a:pPr>
            <a:endParaRPr lang="ru-RU" sz="2800" dirty="0" smtClean="0"/>
          </a:p>
          <a:p>
            <a:pPr marL="1588" indent="534988" algn="just">
              <a:buNone/>
            </a:pPr>
            <a:r>
              <a:rPr lang="ru-RU" sz="2800" dirty="0" smtClean="0"/>
              <a:t>Если </a:t>
            </a:r>
            <a:r>
              <a:rPr lang="ru-RU" sz="2800" dirty="0" smtClean="0"/>
              <a:t>вы выбрали </a:t>
            </a:r>
            <a:r>
              <a:rPr lang="ru-RU" sz="2800" b="1" dirty="0" smtClean="0"/>
              <a:t>четвертый вариант</a:t>
            </a:r>
            <a:r>
              <a:rPr lang="ru-RU" sz="2800" dirty="0" smtClean="0"/>
              <a:t>, то вы человек, способный к нестандартному мышлению, новаторским идеям, некоторой эксцентричности. </a:t>
            </a:r>
            <a:endParaRPr lang="ru-RU" sz="2800" dirty="0" smtClean="0"/>
          </a:p>
          <a:p>
            <a:pPr marL="1588" indent="534988" algn="just">
              <a:buNone/>
            </a:pPr>
            <a:r>
              <a:rPr lang="ru-RU" sz="2800" dirty="0" smtClean="0"/>
              <a:t>К </a:t>
            </a:r>
            <a:r>
              <a:rPr lang="ru-RU" sz="2800" dirty="0" smtClean="0"/>
              <a:t>коллегам вы относитесь как к партнерам по игре и можете обидеться, если они играют не по вашим правилам. Вы всегда готовы предложить несколько оригинальных идей для решения той или иной проблемы. </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3200" b="1" dirty="0" smtClean="0"/>
              <a:t>Упражнение "Пять этажей</a:t>
            </a:r>
            <a:r>
              <a:rPr lang="ru-RU" sz="3200" b="1" dirty="0" smtClean="0"/>
              <a:t>"  </a:t>
            </a:r>
            <a:endParaRPr lang="ru-RU" sz="3200" dirty="0"/>
          </a:p>
        </p:txBody>
      </p:sp>
      <p:sp>
        <p:nvSpPr>
          <p:cNvPr id="3" name="Содержимое 2"/>
          <p:cNvSpPr>
            <a:spLocks noGrp="1"/>
          </p:cNvSpPr>
          <p:nvPr>
            <p:ph idx="1"/>
          </p:nvPr>
        </p:nvSpPr>
        <p:spPr>
          <a:solidFill>
            <a:srgbClr val="FFFF99"/>
          </a:solidFill>
        </p:spPr>
        <p:txBody>
          <a:bodyPr/>
          <a:lstStyle/>
          <a:p>
            <a:pPr marL="1588" indent="620713" algn="just">
              <a:buNone/>
            </a:pPr>
            <a:endParaRPr lang="ru-RU" sz="2800" b="1" dirty="0" smtClean="0"/>
          </a:p>
          <a:p>
            <a:pPr marL="1588" indent="620713" algn="just">
              <a:buNone/>
            </a:pPr>
            <a:r>
              <a:rPr lang="ru-RU" sz="2800" b="1" dirty="0" smtClean="0"/>
              <a:t>Цели</a:t>
            </a:r>
            <a:r>
              <a:rPr lang="ru-RU" sz="2800" b="1" dirty="0" smtClean="0"/>
              <a:t>:</a:t>
            </a:r>
            <a:r>
              <a:rPr lang="ru-RU" sz="2800" dirty="0" smtClean="0"/>
              <a:t> сменить обстановку, никуда не выходя. Упражнение поможет отдохнуть и за короткий промежуток времени восстановить свои силы. После него можно заняться деятельностью, требующей сосредоточения. </a:t>
            </a:r>
            <a:endParaRPr lang="ru-RU"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616624"/>
          </a:xfrm>
          <a:solidFill>
            <a:srgbClr val="FFFF99"/>
          </a:solidFill>
        </p:spPr>
        <p:txBody>
          <a:bodyPr>
            <a:normAutofit fontScale="85000" lnSpcReduction="20000"/>
          </a:bodyPr>
          <a:lstStyle/>
          <a:p>
            <a:pPr marL="1588" indent="534988" algn="just">
              <a:buNone/>
            </a:pPr>
            <a:endParaRPr lang="ru-RU" b="1" dirty="0" smtClean="0"/>
          </a:p>
          <a:p>
            <a:pPr marL="1588" indent="534988" algn="just">
              <a:buNone/>
            </a:pPr>
            <a:r>
              <a:rPr lang="ru-RU" b="1" dirty="0" smtClean="0"/>
              <a:t>Инструкция</a:t>
            </a:r>
            <a:r>
              <a:rPr lang="ru-RU" b="1" dirty="0" smtClean="0"/>
              <a:t>:</a:t>
            </a:r>
            <a:r>
              <a:rPr lang="ru-RU" dirty="0" smtClean="0"/>
              <a:t> Сядьте поудобнее, закройте глаза.  Сделайте три глубоких вдоха и выдоха... Теперь представь себе, что Вы стоите перед дверью лифта. Вы нажимаете на кнопку и вызываете лифт... Дверь открывается, и Вы в него заходите. Рядом с кнопками Вы обнаруживаете </a:t>
            </a:r>
            <a:r>
              <a:rPr lang="ru-RU" b="1" dirty="0" smtClean="0"/>
              <a:t>5 табличек. </a:t>
            </a:r>
            <a:endParaRPr lang="ru-RU" b="1" dirty="0" smtClean="0"/>
          </a:p>
          <a:p>
            <a:pPr marL="1588" indent="534988" algn="just">
              <a:buNone/>
            </a:pPr>
            <a:r>
              <a:rPr lang="ru-RU" dirty="0" smtClean="0"/>
              <a:t>На </a:t>
            </a:r>
            <a:r>
              <a:rPr lang="ru-RU" dirty="0" smtClean="0"/>
              <a:t>первой из них написано </a:t>
            </a:r>
            <a:r>
              <a:rPr lang="ru-RU" b="1" dirty="0" smtClean="0"/>
              <a:t>"Игровая </a:t>
            </a:r>
            <a:r>
              <a:rPr lang="ru-RU" b="1" dirty="0" smtClean="0"/>
              <a:t>комната» (аудитория)</a:t>
            </a:r>
            <a:r>
              <a:rPr lang="ru-RU" dirty="0" smtClean="0"/>
              <a:t>, </a:t>
            </a:r>
            <a:r>
              <a:rPr lang="ru-RU" dirty="0" smtClean="0"/>
              <a:t>на второй – </a:t>
            </a:r>
            <a:r>
              <a:rPr lang="ru-RU" b="1" dirty="0" smtClean="0"/>
              <a:t>"Чудесное спокойное место"</a:t>
            </a:r>
            <a:r>
              <a:rPr lang="ru-RU" dirty="0" smtClean="0"/>
              <a:t>, на третьей – </a:t>
            </a:r>
            <a:r>
              <a:rPr lang="ru-RU" b="1" dirty="0" smtClean="0"/>
              <a:t>"Приятный умный человек, с которым можно хорошо поговорить". </a:t>
            </a:r>
            <a:r>
              <a:rPr lang="ru-RU" dirty="0" smtClean="0"/>
              <a:t>На четвертой табличке написано </a:t>
            </a:r>
            <a:r>
              <a:rPr lang="ru-RU" b="1" dirty="0" smtClean="0"/>
              <a:t>"Потрясающее приключение"</a:t>
            </a:r>
            <a:r>
              <a:rPr lang="ru-RU" dirty="0" smtClean="0"/>
              <a:t>, на пятой – </a:t>
            </a:r>
            <a:r>
              <a:rPr lang="ru-RU" b="1" dirty="0" smtClean="0"/>
              <a:t>"Встреча с другом, которого Вы давно не видели".</a:t>
            </a:r>
            <a:r>
              <a:rPr lang="ru-RU" dirty="0" smtClean="0"/>
              <a:t> </a:t>
            </a:r>
            <a:endParaRPr lang="ru-RU" dirty="0" smtClean="0"/>
          </a:p>
          <a:p>
            <a:pPr marL="1588" indent="534988" algn="just">
              <a:buNone/>
            </a:pPr>
            <a:r>
              <a:rPr lang="ru-RU" dirty="0" smtClean="0"/>
              <a:t>Выберите </a:t>
            </a:r>
            <a:r>
              <a:rPr lang="ru-RU" dirty="0" smtClean="0"/>
              <a:t>этаж, на который Вам больше всего хочется попасть, и нажмите на кнопку. </a:t>
            </a: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a:bodyPr>
          <a:lstStyle/>
          <a:p>
            <a:pPr marL="1588" indent="620713" algn="just">
              <a:buNone/>
            </a:pPr>
            <a:endParaRPr lang="ru-RU" sz="2800" dirty="0" smtClean="0"/>
          </a:p>
          <a:p>
            <a:pPr marL="1588" indent="620713" algn="just">
              <a:buNone/>
            </a:pPr>
            <a:r>
              <a:rPr lang="ru-RU" sz="2800" dirty="0" smtClean="0"/>
              <a:t>Следите </a:t>
            </a:r>
            <a:r>
              <a:rPr lang="ru-RU" sz="2800" dirty="0" smtClean="0"/>
              <a:t>за тем, как медленно закрывается дверь лифта, и постарайся ощутить, как медленно лифт  едет к выбранному Вами этажу. Вот Вы  уже приехали, и дверь медленно открывается. Выйдите из лифта и осмотрись вокруг. </a:t>
            </a:r>
            <a:endParaRPr lang="ru-RU" sz="2800" dirty="0" smtClean="0"/>
          </a:p>
          <a:p>
            <a:pPr marL="1588" indent="620713" algn="just">
              <a:buNone/>
            </a:pPr>
            <a:r>
              <a:rPr lang="ru-RU" sz="2800" dirty="0" smtClean="0"/>
              <a:t>Делайте </a:t>
            </a:r>
            <a:r>
              <a:rPr lang="ru-RU" sz="2800" dirty="0" smtClean="0"/>
              <a:t>то, что Вам  хочется здесь делать. У Вас есть около минуты, но в Вашем воображении за эту минуту пройдет гораздо больше времени. Его будет достаточно для того, чтобы Вы успели сделать там все, что Вам нужно. (1-2 минуты.) </a:t>
            </a:r>
            <a:endParaRPr lang="ru-RU"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a:solidFill>
            <a:srgbClr val="FFFF99"/>
          </a:solidFill>
        </p:spPr>
        <p:txBody>
          <a:bodyPr>
            <a:noAutofit/>
          </a:bodyPr>
          <a:lstStyle/>
          <a:p>
            <a:pPr marL="1588" indent="534988" algn="just">
              <a:buNone/>
            </a:pPr>
            <a:endParaRPr lang="ru-RU" sz="2800" dirty="0" smtClean="0"/>
          </a:p>
          <a:p>
            <a:pPr marL="1588" indent="534988" algn="just">
              <a:buNone/>
            </a:pPr>
            <a:r>
              <a:rPr lang="ru-RU" sz="2800" dirty="0" smtClean="0"/>
              <a:t>Теперь </a:t>
            </a:r>
            <a:r>
              <a:rPr lang="ru-RU" sz="2800" dirty="0" smtClean="0"/>
              <a:t>приходит время возвращаться назад. Попрощайтесь с этим местом и со всеми, кого Вы там встретили. Дверь лифта осталась для Вас открытой. Зайдите в кабину и из нее еще раз взгляните на место, где Вы были. Теперь нажмите на кнопку, около которой написано </a:t>
            </a:r>
            <a:r>
              <a:rPr lang="ru-RU" sz="2800" b="1" dirty="0" smtClean="0"/>
              <a:t>"Игровая комната". </a:t>
            </a:r>
            <a:r>
              <a:rPr lang="ru-RU" sz="2800" dirty="0" smtClean="0"/>
              <a:t>Смотрите, как закрывается дверь, и почувствуйте, как лифт медленно опускается вниз. После того, как дверца откроется, откройте глаза, потянись, выпрямитесь.</a:t>
            </a:r>
          </a:p>
          <a:p>
            <a:pPr marL="1588" indent="534988" algn="just">
              <a:buNone/>
            </a:pPr>
            <a:r>
              <a:rPr lang="ru-RU" sz="2800" dirty="0" smtClean="0"/>
              <a:t> </a:t>
            </a:r>
            <a:endParaRPr lang="ru-RU"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fontScale="90000"/>
          </a:bodyPr>
          <a:lstStyle/>
          <a:p>
            <a:r>
              <a:rPr lang="ru-RU" sz="2800" b="1" dirty="0" smtClean="0"/>
              <a:t/>
            </a:r>
            <a:br>
              <a:rPr lang="ru-RU" sz="2800" b="1" dirty="0" smtClean="0"/>
            </a:br>
            <a:r>
              <a:rPr lang="ru-RU" sz="2800" b="1" dirty="0" smtClean="0"/>
              <a:t>Притча </a:t>
            </a:r>
            <a:r>
              <a:rPr lang="ru-RU" sz="2800" b="1" dirty="0" smtClean="0"/>
              <a:t>"Не забывайте опустить стакан" </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457200" y="1600200"/>
            <a:ext cx="8229600" cy="4853136"/>
          </a:xfrm>
          <a:solidFill>
            <a:srgbClr val="FFFF99"/>
          </a:solidFill>
        </p:spPr>
        <p:txBody>
          <a:bodyPr>
            <a:normAutofit fontScale="77500" lnSpcReduction="20000"/>
          </a:bodyPr>
          <a:lstStyle/>
          <a:p>
            <a:pPr marL="0" indent="536575" algn="just">
              <a:buNone/>
            </a:pPr>
            <a:r>
              <a:rPr lang="ru-RU" dirty="0" smtClean="0"/>
              <a:t>В начале урока профессор поднял стакан с небольшим количеством воды. Он держал этот стакан, пока все студенты не обратили на него внимания, а затем спросил: "Сколько, по-вашему, весит этот стакан?". "50 грамм!" "100 грамм!" "125 грамм!" –  предполагали студенты. </a:t>
            </a:r>
            <a:endParaRPr lang="ru-RU" dirty="0" smtClean="0"/>
          </a:p>
          <a:p>
            <a:pPr marL="0" indent="536575" algn="just">
              <a:buNone/>
            </a:pPr>
            <a:r>
              <a:rPr lang="ru-RU" dirty="0" smtClean="0"/>
              <a:t>– </a:t>
            </a:r>
            <a:r>
              <a:rPr lang="ru-RU" dirty="0" smtClean="0"/>
              <a:t>Я и сам не знаю, – продолжил профессор, – чтобы узнать это, нужно его взвесить. </a:t>
            </a:r>
            <a:endParaRPr lang="ru-RU" dirty="0" smtClean="0"/>
          </a:p>
          <a:p>
            <a:pPr marL="0" indent="536575" algn="just">
              <a:buNone/>
            </a:pPr>
            <a:r>
              <a:rPr lang="ru-RU" dirty="0" smtClean="0"/>
              <a:t>Но </a:t>
            </a:r>
            <a:r>
              <a:rPr lang="ru-RU" dirty="0" smtClean="0"/>
              <a:t>вопрос в другом: что будет, если я подержу так стакан в течение нескольких минут</a:t>
            </a:r>
            <a:r>
              <a:rPr lang="ru-RU" dirty="0" smtClean="0"/>
              <a:t>?</a:t>
            </a:r>
          </a:p>
          <a:p>
            <a:pPr marL="0" indent="536575" algn="just">
              <a:buNone/>
            </a:pPr>
            <a:r>
              <a:rPr lang="ru-RU" dirty="0" smtClean="0"/>
              <a:t> </a:t>
            </a:r>
            <a:r>
              <a:rPr lang="ru-RU" dirty="0" smtClean="0"/>
              <a:t>– Ничего, – ответили студенты</a:t>
            </a:r>
            <a:r>
              <a:rPr lang="ru-RU" dirty="0" smtClean="0"/>
              <a:t>.</a:t>
            </a:r>
          </a:p>
          <a:p>
            <a:pPr marL="0" indent="536575" algn="just">
              <a:buNone/>
            </a:pPr>
            <a:r>
              <a:rPr lang="ru-RU" dirty="0" smtClean="0"/>
              <a:t> </a:t>
            </a:r>
            <a:r>
              <a:rPr lang="ru-RU" dirty="0" smtClean="0"/>
              <a:t>– Хорошо. А что будет, если я подержу этот стакан в течение часа? – снова спросил профессор. – У вас заболит рука, – ответил один из студентов. </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688632"/>
          </a:xfrm>
          <a:solidFill>
            <a:srgbClr val="FFFF99"/>
          </a:solidFill>
        </p:spPr>
        <p:txBody>
          <a:bodyPr>
            <a:normAutofit fontScale="92500" lnSpcReduction="10000"/>
          </a:bodyPr>
          <a:lstStyle/>
          <a:p>
            <a:pPr marL="1588" indent="534988" algn="just">
              <a:buNone/>
            </a:pPr>
            <a:r>
              <a:rPr lang="ru-RU" dirty="0" smtClean="0"/>
              <a:t>– </a:t>
            </a:r>
            <a:r>
              <a:rPr lang="ru-RU" sz="3000" dirty="0" smtClean="0"/>
              <a:t>Так. А что будет, если я, таким образом, продержу стакан целый день? </a:t>
            </a:r>
            <a:endParaRPr lang="ru-RU" sz="3000" dirty="0" smtClean="0"/>
          </a:p>
          <a:p>
            <a:pPr marL="1588" indent="534988" algn="just">
              <a:buNone/>
            </a:pPr>
            <a:r>
              <a:rPr lang="ru-RU" sz="3000" dirty="0" smtClean="0"/>
              <a:t>– </a:t>
            </a:r>
            <a:r>
              <a:rPr lang="ru-RU" sz="3000" dirty="0" smtClean="0"/>
              <a:t>Ваша рука окаменеет, вы почувствуете сильное напряжение в мышцах, и даже Вам может парализовать руку, и придется отправить Вас в больницу, – сказал студент под всеобщий смех аудитории. </a:t>
            </a:r>
            <a:endParaRPr lang="ru-RU" sz="3000" dirty="0" smtClean="0"/>
          </a:p>
          <a:p>
            <a:pPr marL="1588" indent="534988" algn="just">
              <a:buNone/>
            </a:pPr>
            <a:r>
              <a:rPr lang="ru-RU" sz="3000" dirty="0" smtClean="0"/>
              <a:t>– </a:t>
            </a:r>
            <a:r>
              <a:rPr lang="ru-RU" sz="3000" dirty="0" smtClean="0"/>
              <a:t>Очень хорошо, – невозмутимо продолжал профессор, – однако изменился ли вес стакана в течение этого времени? </a:t>
            </a:r>
            <a:endParaRPr lang="ru-RU" sz="3000" dirty="0" smtClean="0"/>
          </a:p>
          <a:p>
            <a:pPr marL="1588" indent="534988" algn="just">
              <a:buNone/>
            </a:pPr>
            <a:r>
              <a:rPr lang="ru-RU" sz="3000" dirty="0" smtClean="0"/>
              <a:t>– </a:t>
            </a:r>
            <a:r>
              <a:rPr lang="ru-RU" sz="3000" dirty="0" smtClean="0"/>
              <a:t>Нет, – был ответ. – Тогда откуда появилась боль в плече и напряжение в мышцах? Студенты были удивлены и обескуражены. </a:t>
            </a:r>
            <a:endParaRPr lang="ru-RU"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a:solidFill>
            <a:srgbClr val="FFFF99"/>
          </a:solidFill>
        </p:spPr>
        <p:txBody>
          <a:bodyPr>
            <a:normAutofit fontScale="92500" lnSpcReduction="20000"/>
          </a:bodyPr>
          <a:lstStyle/>
          <a:p>
            <a:pPr marL="1588" indent="534988" algn="just">
              <a:buNone/>
            </a:pPr>
            <a:r>
              <a:rPr lang="ru-RU" dirty="0" smtClean="0"/>
              <a:t>– </a:t>
            </a:r>
            <a:r>
              <a:rPr lang="ru-RU" sz="3000" dirty="0" smtClean="0"/>
              <a:t>Что мне нужно сделать, чтобы избавиться от боли? – спросил профессор. </a:t>
            </a:r>
            <a:endParaRPr lang="ru-RU" sz="3000" dirty="0" smtClean="0"/>
          </a:p>
          <a:p>
            <a:pPr marL="1588" indent="534988" algn="just">
              <a:buNone/>
            </a:pPr>
            <a:r>
              <a:rPr lang="ru-RU" sz="3000" dirty="0" smtClean="0"/>
              <a:t>– </a:t>
            </a:r>
            <a:r>
              <a:rPr lang="ru-RU" sz="3000" dirty="0" smtClean="0"/>
              <a:t>Опустить стакан, – последовал ответ из аудитории. </a:t>
            </a:r>
            <a:endParaRPr lang="ru-RU" sz="3000" dirty="0" smtClean="0"/>
          </a:p>
          <a:p>
            <a:pPr marL="1588" indent="534988" algn="just">
              <a:buNone/>
            </a:pPr>
            <a:r>
              <a:rPr lang="ru-RU" sz="3000" dirty="0" smtClean="0"/>
              <a:t>– </a:t>
            </a:r>
            <a:r>
              <a:rPr lang="ru-RU" sz="3000" dirty="0" smtClean="0"/>
              <a:t>Вот, – воскликнул профессор, – точно так же происходит и с жизненными проблемами и неудачами. Будете держать их в голове несколько минут – это нормально. Будете думать о них много времени – начнете испытывать боль. </a:t>
            </a:r>
            <a:endParaRPr lang="ru-RU" sz="3000" dirty="0" smtClean="0"/>
          </a:p>
          <a:p>
            <a:pPr marL="1588" indent="534988" algn="just">
              <a:buNone/>
            </a:pPr>
            <a:r>
              <a:rPr lang="ru-RU" sz="3000" dirty="0" smtClean="0"/>
              <a:t>А </a:t>
            </a:r>
            <a:r>
              <a:rPr lang="ru-RU" sz="3000" dirty="0" smtClean="0"/>
              <a:t>если будет продолжать думать об этом долгое, продолжительное время, то это начнет парализовать вас, т.е. вы не сможете ничем другим заниматься.</a:t>
            </a:r>
            <a:endParaRPr lang="ru-RU" sz="3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lnSpcReduction="10000"/>
          </a:bodyPr>
          <a:lstStyle/>
          <a:p>
            <a:pPr marL="1588" indent="534988" algn="just">
              <a:buNone/>
            </a:pPr>
            <a:endParaRPr lang="ru-RU" sz="2800" dirty="0" smtClean="0"/>
          </a:p>
          <a:p>
            <a:pPr marL="1588" indent="534988" algn="just">
              <a:buNone/>
            </a:pPr>
            <a:r>
              <a:rPr lang="ru-RU" sz="2800" dirty="0" smtClean="0"/>
              <a:t>Важно </a:t>
            </a:r>
            <a:r>
              <a:rPr lang="ru-RU" sz="2800" dirty="0" smtClean="0"/>
              <a:t>обдумать ситуацию и сделать выводы, но еще важнее отпустить эти проблемы от себя в конце каждого дня, перед тем как вы идете спать. </a:t>
            </a:r>
            <a:endParaRPr lang="ru-RU" sz="2800" dirty="0" smtClean="0"/>
          </a:p>
          <a:p>
            <a:pPr marL="1588" indent="534988" algn="just">
              <a:buNone/>
            </a:pPr>
            <a:r>
              <a:rPr lang="ru-RU" sz="2800" dirty="0" smtClean="0"/>
              <a:t>И</a:t>
            </a:r>
            <a:r>
              <a:rPr lang="ru-RU" sz="2800" dirty="0" smtClean="0"/>
              <a:t>, таким образом, вы без напряжения каждое утро сможете просыпаться свежими бодрыми и готовыми справиться с новыми жизненными ситуациями. </a:t>
            </a:r>
            <a:endParaRPr lang="ru-RU" sz="2800" dirty="0" smtClean="0"/>
          </a:p>
          <a:p>
            <a:pPr marL="1588" indent="534988" algn="just">
              <a:buNone/>
            </a:pPr>
            <a:r>
              <a:rPr lang="ru-RU" sz="2800" dirty="0" smtClean="0"/>
              <a:t>ВАЖНО </a:t>
            </a:r>
            <a:r>
              <a:rPr lang="ru-RU" sz="2800" dirty="0" smtClean="0"/>
              <a:t>НАУЧИТЬ СЕБЯ "опустить стакан в конце каждого дня!" </a:t>
            </a:r>
          </a:p>
          <a:p>
            <a:pPr marL="1588" indent="534988" algn="just">
              <a:buNone/>
            </a:pPr>
            <a:r>
              <a:rPr lang="ru-RU" sz="2800" dirty="0" smtClean="0"/>
              <a:t> На этой позитивной ноте мы и завершаем нашу встречу.</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3200" b="1" dirty="0" smtClean="0"/>
              <a:t>Методика «Цели» </a:t>
            </a:r>
            <a:endParaRPr lang="ru-RU" sz="3200" b="1" dirty="0"/>
          </a:p>
        </p:txBody>
      </p:sp>
      <p:sp>
        <p:nvSpPr>
          <p:cNvPr id="3" name="Содержимое 2"/>
          <p:cNvSpPr>
            <a:spLocks noGrp="1"/>
          </p:cNvSpPr>
          <p:nvPr>
            <p:ph idx="1"/>
          </p:nvPr>
        </p:nvSpPr>
        <p:spPr>
          <a:solidFill>
            <a:srgbClr val="FFFF99"/>
          </a:solidFill>
        </p:spPr>
        <p:txBody>
          <a:bodyPr>
            <a:normAutofit/>
          </a:bodyPr>
          <a:lstStyle/>
          <a:p>
            <a:pPr marL="3175" indent="539750" algn="just">
              <a:buNone/>
            </a:pPr>
            <a:endParaRPr lang="ru-RU" sz="2800" b="1" dirty="0" smtClean="0"/>
          </a:p>
          <a:p>
            <a:pPr marL="3175" indent="539750" algn="just">
              <a:buNone/>
            </a:pPr>
            <a:endParaRPr lang="ru-RU" sz="2800" b="1" dirty="0" smtClean="0"/>
          </a:p>
          <a:p>
            <a:pPr marL="3175" indent="539750" algn="just">
              <a:buNone/>
            </a:pPr>
            <a:r>
              <a:rPr lang="ru-RU" sz="2800" b="1" dirty="0" smtClean="0"/>
              <a:t>Цель: </a:t>
            </a:r>
            <a:r>
              <a:rPr lang="ru-RU" sz="2800" dirty="0" smtClean="0"/>
              <a:t>содействовать осознанию целей своей жизни, развитию способности целеполагания. </a:t>
            </a:r>
            <a:endParaRPr lang="ru-RU"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99"/>
          </a:solidFill>
        </p:spPr>
        <p:txBody>
          <a:bodyPr>
            <a:normAutofit/>
          </a:bodyPr>
          <a:lstStyle/>
          <a:p>
            <a:r>
              <a:rPr lang="ru-RU" sz="2800" b="1" dirty="0" smtClean="0"/>
              <a:t>Упражнение на рефлексию</a:t>
            </a:r>
            <a:endParaRPr lang="ru-RU" sz="2800" b="1" dirty="0"/>
          </a:p>
        </p:txBody>
      </p:sp>
      <p:sp>
        <p:nvSpPr>
          <p:cNvPr id="3" name="Содержимое 2"/>
          <p:cNvSpPr>
            <a:spLocks noGrp="1"/>
          </p:cNvSpPr>
          <p:nvPr>
            <p:ph idx="1"/>
          </p:nvPr>
        </p:nvSpPr>
        <p:spPr>
          <a:solidFill>
            <a:srgbClr val="FFFF99"/>
          </a:solidFill>
        </p:spPr>
        <p:txBody>
          <a:bodyPr/>
          <a:lstStyle/>
          <a:p>
            <a:pPr>
              <a:buNone/>
            </a:pPr>
            <a:r>
              <a:rPr lang="ru-RU" dirty="0" smtClean="0"/>
              <a:t> </a:t>
            </a:r>
          </a:p>
          <a:p>
            <a:pPr indent="11113" algn="just">
              <a:buNone/>
            </a:pPr>
            <a:r>
              <a:rPr lang="ru-RU" sz="2800" dirty="0" smtClean="0"/>
              <a:t>1. Что я чувствовал (а)? </a:t>
            </a:r>
          </a:p>
          <a:p>
            <a:pPr indent="11113" algn="just">
              <a:buNone/>
            </a:pPr>
            <a:r>
              <a:rPr lang="ru-RU" sz="2800" dirty="0" smtClean="0"/>
              <a:t>2. Что было открытием для меня? </a:t>
            </a:r>
          </a:p>
          <a:p>
            <a:pPr indent="11113" algn="just">
              <a:buNone/>
            </a:pPr>
            <a:r>
              <a:rPr lang="ru-RU" sz="2800" dirty="0" smtClean="0"/>
              <a:t>3. Я понял (а), что я… </a:t>
            </a:r>
          </a:p>
          <a:p>
            <a:pPr indent="11113" algn="just">
              <a:buNone/>
            </a:pPr>
            <a:r>
              <a:rPr lang="ru-RU" sz="2800" dirty="0" smtClean="0"/>
              <a:t>4. Я был (а) удивлен (а), обнаружив…</a:t>
            </a:r>
          </a:p>
          <a:p>
            <a:pPr indent="11113" algn="just">
              <a:buNone/>
            </a:pPr>
            <a:r>
              <a:rPr lang="ru-RU" sz="2800" dirty="0" smtClean="0"/>
              <a:t> </a:t>
            </a:r>
            <a:r>
              <a:rPr lang="ru-RU" sz="2800" dirty="0" smtClean="0"/>
              <a:t>5.Я </a:t>
            </a:r>
            <a:r>
              <a:rPr lang="ru-RU" sz="2800" dirty="0" smtClean="0"/>
              <a:t>испытал (а) сильную агрессию (раздражение), когда… </a:t>
            </a:r>
            <a:endParaRPr lang="ru-RU"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rgbClr val="FFFF99"/>
          </a:solidFill>
        </p:spPr>
        <p:txBody>
          <a:bodyPr>
            <a:normAutofit/>
          </a:bodyPr>
          <a:lstStyle/>
          <a:p>
            <a:pPr algn="ctr">
              <a:buNone/>
            </a:pPr>
            <a:endParaRPr lang="ru-RU" sz="2800" b="1" dirty="0" smtClean="0"/>
          </a:p>
          <a:p>
            <a:pPr algn="ctr">
              <a:buNone/>
            </a:pPr>
            <a:endParaRPr lang="ru-RU" sz="2800" b="1" dirty="0" smtClean="0"/>
          </a:p>
          <a:p>
            <a:pPr algn="ctr">
              <a:buNone/>
            </a:pPr>
            <a:endParaRPr lang="ru-RU" sz="2800" b="1" dirty="0" smtClean="0"/>
          </a:p>
          <a:p>
            <a:pPr algn="ctr">
              <a:buNone/>
            </a:pPr>
            <a:endParaRPr lang="ru-RU" sz="2800" b="1" dirty="0" smtClean="0"/>
          </a:p>
          <a:p>
            <a:pPr algn="ctr">
              <a:buNone/>
            </a:pPr>
            <a:r>
              <a:rPr lang="ru-RU" sz="2800" b="1" dirty="0" smtClean="0"/>
              <a:t>Спасибо за внимание!!!</a:t>
            </a:r>
            <a:endParaRPr lang="ru-RU"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08720"/>
            <a:ext cx="8229600" cy="5217443"/>
          </a:xfrm>
          <a:solidFill>
            <a:srgbClr val="FFFF99"/>
          </a:solidFill>
        </p:spPr>
        <p:txBody>
          <a:bodyPr>
            <a:normAutofit fontScale="85000" lnSpcReduction="10000"/>
          </a:bodyPr>
          <a:lstStyle/>
          <a:p>
            <a:pPr marL="3175" indent="539750" algn="just">
              <a:buNone/>
            </a:pPr>
            <a:r>
              <a:rPr lang="ru-RU" dirty="0" smtClean="0"/>
              <a:t> </a:t>
            </a:r>
            <a:r>
              <a:rPr lang="ru-RU" b="1" dirty="0" smtClean="0"/>
              <a:t>Инструкция. </a:t>
            </a:r>
            <a:r>
              <a:rPr lang="ru-RU" dirty="0" smtClean="0"/>
              <a:t>Возьмите четыре листа бумаги и ручку. На одном листе напишите: </a:t>
            </a:r>
          </a:p>
          <a:p>
            <a:pPr marL="3175" indent="539750" algn="just">
              <a:buNone/>
            </a:pPr>
            <a:r>
              <a:rPr lang="ru-RU" b="1" dirty="0" smtClean="0"/>
              <a:t>Каковы мои жизненные цели?</a:t>
            </a:r>
            <a:r>
              <a:rPr lang="ru-RU" dirty="0" smtClean="0"/>
              <a:t> </a:t>
            </a:r>
          </a:p>
          <a:p>
            <a:pPr marL="3175" indent="539750" algn="just">
              <a:buNone/>
            </a:pPr>
            <a:r>
              <a:rPr lang="ru-RU" dirty="0" smtClean="0"/>
              <a:t>В течение двух минут ответьте на этот вопрос.   Записывайте все, что приходит в голову, независимо от того, насколько это Вам покажется общим, или абстрактным, или тривиальным. </a:t>
            </a:r>
          </a:p>
          <a:p>
            <a:pPr marL="3175" indent="539750" algn="just">
              <a:buNone/>
            </a:pPr>
            <a:r>
              <a:rPr lang="ru-RU" dirty="0" smtClean="0"/>
              <a:t>Вы можете записать личные, семейные, профессиональные </a:t>
            </a:r>
            <a:r>
              <a:rPr lang="ru-RU" dirty="0" smtClean="0"/>
              <a:t>социальные, </a:t>
            </a:r>
            <a:r>
              <a:rPr lang="ru-RU" dirty="0" smtClean="0"/>
              <a:t>общественные или духовные цели и пр. Дайте себе еще две минуты, чтобы проверить Ваш список, дополнить или исправить что-то. Затем отложите этот лист в сторону.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800" dirty="0" smtClean="0"/>
          </a:p>
          <a:p>
            <a:pPr marL="3175" indent="539750" algn="just">
              <a:buNone/>
            </a:pPr>
            <a:r>
              <a:rPr lang="ru-RU" sz="2800" dirty="0" smtClean="0"/>
              <a:t>Возьмите второй лист и напишите сверху: </a:t>
            </a:r>
          </a:p>
          <a:p>
            <a:pPr marL="3175" indent="539750" algn="just">
              <a:buNone/>
            </a:pPr>
            <a:r>
              <a:rPr lang="ru-RU" sz="2800" b="1" dirty="0" smtClean="0"/>
              <a:t>Как я хотел бы провести ближайшие три года?</a:t>
            </a:r>
            <a:r>
              <a:rPr lang="ru-RU" sz="2800" dirty="0" smtClean="0"/>
              <a:t> </a:t>
            </a:r>
          </a:p>
          <a:p>
            <a:pPr marL="3175" indent="539750" algn="just">
              <a:buNone/>
            </a:pPr>
            <a:r>
              <a:rPr lang="ru-RU" sz="2800" dirty="0" smtClean="0"/>
              <a:t>Потратьте две минуты на ответ, потом в течение двух минут просмотрите, проверьте, дополните список. Это поможет Вам уточнить Ваши цели, наметить их более определенно, чем в первом вопросе. Отложите и этот лист. </a:t>
            </a:r>
            <a:endParaRPr lang="ru-RU"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normAutofit/>
          </a:bodyPr>
          <a:lstStyle/>
          <a:p>
            <a:pPr marL="3175" indent="539750" algn="just">
              <a:buNone/>
            </a:pPr>
            <a:endParaRPr lang="ru-RU" sz="2800" dirty="0" smtClean="0"/>
          </a:p>
          <a:p>
            <a:pPr marL="3175" indent="539750" algn="just">
              <a:buNone/>
            </a:pPr>
            <a:endParaRPr lang="ru-RU" sz="2800" dirty="0" smtClean="0"/>
          </a:p>
          <a:p>
            <a:pPr marL="3175" indent="539750" algn="just">
              <a:buNone/>
            </a:pPr>
            <a:r>
              <a:rPr lang="ru-RU" sz="2800" dirty="0" smtClean="0"/>
              <a:t>Чтобы увидеть свои цели под другим углом, напишите на третьем листе: </a:t>
            </a:r>
          </a:p>
          <a:p>
            <a:pPr marL="3175" indent="539750" algn="just">
              <a:buNone/>
            </a:pPr>
            <a:r>
              <a:rPr lang="ru-RU" sz="2800" b="1" dirty="0" smtClean="0"/>
              <a:t>Если бы я узнал, что мне осталось жить шесть месяцев с сегодняшнего дня, как бы я прожил их?</a:t>
            </a:r>
            <a:r>
              <a:rPr lang="ru-RU" sz="2800" dirty="0" smtClean="0"/>
              <a:t> </a:t>
            </a:r>
            <a:r>
              <a:rPr lang="ru-RU" sz="2800" b="1" dirty="0" smtClean="0"/>
              <a:t>Цель этого вопроса </a:t>
            </a:r>
            <a:r>
              <a:rPr lang="ru-RU" sz="2800" dirty="0" smtClean="0"/>
              <a:t>— выяснить, нет ли чего-нибудь, что важно для Вас, но чего Вы не делаете и о чем даже не задумываетесь. Пишите также в течение двух минут и возьмите еще две минуты на просмотр. Затем отложите и этот лист.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lstStyle/>
          <a:p>
            <a:pPr marL="3175" indent="539750" algn="just">
              <a:buNone/>
            </a:pPr>
            <a:r>
              <a:rPr lang="ru-RU" dirty="0" smtClean="0"/>
              <a:t> </a:t>
            </a:r>
          </a:p>
          <a:p>
            <a:pPr marL="3175" indent="539750" algn="just">
              <a:buNone/>
            </a:pPr>
            <a:endParaRPr lang="ru-RU" sz="2800" b="1" dirty="0" smtClean="0"/>
          </a:p>
          <a:p>
            <a:pPr marL="3175" indent="539750" algn="just">
              <a:buNone/>
            </a:pPr>
            <a:r>
              <a:rPr lang="ru-RU" sz="2800" b="1" dirty="0" smtClean="0"/>
              <a:t>На четвертом листе выпишите три цели, которые кажутся Вам наиболее важными из всех, ранее записанных. </a:t>
            </a:r>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a:solidFill>
            <a:srgbClr val="FFFF99"/>
          </a:solidFill>
        </p:spPr>
        <p:txBody>
          <a:bodyPr/>
          <a:lstStyle/>
          <a:p>
            <a:pPr marL="3175" indent="539750" algn="just">
              <a:buNone/>
            </a:pPr>
            <a:endParaRPr lang="ru-RU" sz="2800" dirty="0" smtClean="0"/>
          </a:p>
          <a:p>
            <a:pPr marL="3175" indent="539750" algn="just">
              <a:buNone/>
            </a:pPr>
            <a:r>
              <a:rPr lang="ru-RU" sz="2800" dirty="0" smtClean="0"/>
              <a:t>Сравните Ваши листы. Есть ли какие-нибудь темы, проходящие через различные названные Вами цели? </a:t>
            </a:r>
          </a:p>
          <a:p>
            <a:pPr marL="3175" indent="539750" algn="just">
              <a:buNone/>
            </a:pPr>
            <a:r>
              <a:rPr lang="ru-RU" sz="2800" dirty="0" smtClean="0"/>
              <a:t>Относятся ли все Ваши цели к какой-нибудь определенной категории, например, к личным или социальным? </a:t>
            </a:r>
          </a:p>
          <a:p>
            <a:pPr marL="3175" indent="539750" algn="just">
              <a:buNone/>
            </a:pPr>
            <a:r>
              <a:rPr lang="ru-RU" sz="2800" dirty="0" smtClean="0"/>
              <a:t>Есть ли одинаковые цели на первых трех листах? Отличаются ли чем-нибудь от всех других три цели, которые Вы выбрали в качестве наиболее важных? </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2321</Words>
  <Application>Microsoft Office PowerPoint</Application>
  <PresentationFormat>Экран (4:3)</PresentationFormat>
  <Paragraphs>232</Paragraphs>
  <Slides>41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Психология профессионального и личного успеха</vt:lpstr>
      <vt:lpstr>Слайд 2</vt:lpstr>
      <vt:lpstr>Слайд 3</vt:lpstr>
      <vt:lpstr>Методика «Цели» </vt:lpstr>
      <vt:lpstr>Слайд 5</vt:lpstr>
      <vt:lpstr>Слайд 6</vt:lpstr>
      <vt:lpstr>Слайд 7</vt:lpstr>
      <vt:lpstr>Слайд 8</vt:lpstr>
      <vt:lpstr>Слайд 9</vt:lpstr>
      <vt:lpstr>Слайд 10</vt:lpstr>
      <vt:lpstr>Упражнение "Дуэль мудрецов" </vt:lpstr>
      <vt:lpstr>Слайд 12</vt:lpstr>
      <vt:lpstr>Слайд 13</vt:lpstr>
      <vt:lpstr> Упражнение «Состязание мотивов» </vt:lpstr>
      <vt:lpstr>Список мотивов </vt:lpstr>
      <vt:lpstr>Слайд 16</vt:lpstr>
      <vt:lpstr>Слайд 17</vt:lpstr>
      <vt:lpstr>Результаты занесите в таблицу:</vt:lpstr>
      <vt:lpstr> Упражнение «Мои профессиональные желания»  </vt:lpstr>
      <vt:lpstr>Слайд 20</vt:lpstr>
      <vt:lpstr> МОИ ПРОФЕССИОНАЛЬНЫЕ ЖЕЛАНИЯ  </vt:lpstr>
      <vt:lpstr>Слайд 22</vt:lpstr>
      <vt:lpstr>Слайд 23</vt:lpstr>
      <vt:lpstr>Слайд 24</vt:lpstr>
      <vt:lpstr> Три вопроса:  </vt:lpstr>
      <vt:lpstr>Упражнение «Выбор» </vt:lpstr>
      <vt:lpstr>Слайд 27</vt:lpstr>
      <vt:lpstr>Комментарий:</vt:lpstr>
      <vt:lpstr>Слайд 29</vt:lpstr>
      <vt:lpstr>Слайд 30</vt:lpstr>
      <vt:lpstr>Слайд 31</vt:lpstr>
      <vt:lpstr>Упражнение "Пять этажей"  </vt:lpstr>
      <vt:lpstr>Слайд 33</vt:lpstr>
      <vt:lpstr>Слайд 34</vt:lpstr>
      <vt:lpstr>Слайд 35</vt:lpstr>
      <vt:lpstr> Притча "Не забывайте опустить стакан"  </vt:lpstr>
      <vt:lpstr>Слайд 37</vt:lpstr>
      <vt:lpstr>Слайд 38</vt:lpstr>
      <vt:lpstr>Слайд 39</vt:lpstr>
      <vt:lpstr>Упражнение на рефлексию</vt:lpstr>
      <vt:lpstr>Слайд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 профессионального и личного успеха</dc:title>
  <dc:creator>Талгат</dc:creator>
  <cp:lastModifiedBy>Талгат</cp:lastModifiedBy>
  <cp:revision>9</cp:revision>
  <dcterms:created xsi:type="dcterms:W3CDTF">2020-01-28T07:26:32Z</dcterms:created>
  <dcterms:modified xsi:type="dcterms:W3CDTF">2020-01-28T10:46:50Z</dcterms:modified>
</cp:coreProperties>
</file>