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59" r:id="rId9"/>
    <p:sldId id="263" r:id="rId10"/>
    <p:sldId id="262" r:id="rId11"/>
    <p:sldId id="264" r:id="rId12"/>
    <p:sldId id="291" r:id="rId13"/>
    <p:sldId id="265" r:id="rId14"/>
    <p:sldId id="290" r:id="rId15"/>
    <p:sldId id="266" r:id="rId16"/>
    <p:sldId id="292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2" r:id="rId29"/>
    <p:sldId id="283" r:id="rId30"/>
    <p:sldId id="284" r:id="rId31"/>
    <p:sldId id="285" r:id="rId32"/>
    <p:sldId id="278" r:id="rId33"/>
    <p:sldId id="279" r:id="rId34"/>
    <p:sldId id="280" r:id="rId35"/>
    <p:sldId id="281" r:id="rId36"/>
    <p:sldId id="29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58" autoAdjust="0"/>
  </p:normalViewPr>
  <p:slideViewPr>
    <p:cSldViewPr>
      <p:cViewPr>
        <p:scale>
          <a:sx n="74" d="100"/>
          <a:sy n="74" d="100"/>
        </p:scale>
        <p:origin x="-96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Негативные эмоции и здоровье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374441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r>
              <a:rPr lang="ru-RU" sz="28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8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800" dirty="0" smtClean="0">
                <a:solidFill>
                  <a:schemeClr val="tx1"/>
                </a:solidFill>
              </a:rPr>
              <a:t>E-mail  - natashazykova36@mail.ru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МЕТОДИКА «ДУШЕВНОЕ РАВНОВЕСИЕ»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b="1" i="1" dirty="0" smtClean="0"/>
          </a:p>
          <a:p>
            <a:pPr marL="3175" indent="539750" algn="just">
              <a:buNone/>
            </a:pPr>
            <a:r>
              <a:rPr lang="ru-RU" sz="2400" b="1" i="1" dirty="0" smtClean="0"/>
              <a:t>Инструкция. </a:t>
            </a:r>
            <a:r>
              <a:rPr lang="ru-RU" sz="2400" dirty="0" smtClean="0"/>
              <a:t>Вам предлагается ответить на 7 вопросов и выбрать тот вариант ответа, который в наибольшей степени соответствует вашим чувствам и вашему поведению. Выбранный вариант ответа отметьте в ответном листе.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lvl="2" indent="0">
              <a:buNone/>
            </a:pPr>
            <a:endParaRPr lang="ru-RU" sz="2900" b="1" dirty="0" smtClean="0"/>
          </a:p>
          <a:p>
            <a:pPr marL="0" lvl="2" indent="0" algn="just">
              <a:buNone/>
            </a:pPr>
            <a:r>
              <a:rPr lang="ru-RU" sz="2900" b="1" dirty="0" smtClean="0"/>
              <a:t>1. </a:t>
            </a:r>
            <a:r>
              <a:rPr lang="ru-RU" sz="3200" b="1" dirty="0" smtClean="0"/>
              <a:t>Злитесь ли вы иногда из-за глупости или неловкости другого человека?</a:t>
            </a:r>
            <a:endParaRPr lang="ru-RU" sz="3200" dirty="0" smtClean="0"/>
          </a:p>
          <a:p>
            <a:pPr lvl="0" algn="just">
              <a:buNone/>
            </a:pPr>
            <a:r>
              <a:rPr lang="ru-RU" dirty="0" smtClean="0"/>
              <a:t>а) Да, довольно </a:t>
            </a:r>
            <a:r>
              <a:rPr lang="ru-RU" dirty="0" smtClean="0"/>
              <a:t>часто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б) Нечасто. Стараюсь по возможности терпимее относиться к другим </a:t>
            </a:r>
            <a:r>
              <a:rPr lang="ru-RU" dirty="0" smtClean="0"/>
              <a:t>людям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в) Почти никогда. Злость неблагоприятно сказывается на цвете лица, а я отношусь к жизни почти с буддистским терпением</a:t>
            </a:r>
          </a:p>
          <a:p>
            <a:pPr algn="just">
              <a:buNone/>
            </a:pPr>
            <a:r>
              <a:rPr lang="ru-RU" b="1" dirty="0" smtClean="0"/>
              <a:t>2.   </a:t>
            </a:r>
            <a:r>
              <a:rPr lang="ru-RU" b="1" dirty="0" smtClean="0"/>
              <a:t>Иногда вы просыпаетесь посреди ночи с сильным сердцебиением?</a:t>
            </a: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а)	Нет, ни </a:t>
            </a:r>
            <a:r>
              <a:rPr lang="ru-RU" dirty="0" smtClean="0"/>
              <a:t>разу</a:t>
            </a: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б)	Да, если меня беспокоят какие-нибудь </a:t>
            </a:r>
            <a:r>
              <a:rPr lang="ru-RU" dirty="0" smtClean="0"/>
              <a:t>проблемы</a:t>
            </a: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в)	Очень часто. Я давно уже не сплю так хорошо, как </a:t>
            </a:r>
            <a:r>
              <a:rPr lang="ru-RU" dirty="0" smtClean="0"/>
              <a:t>раньше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0" indent="360363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360363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360363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400" b="1" dirty="0" smtClean="0"/>
              <a:t>3.	Можете ли вы прибегнуть к силе своего голоса, чтобы отстоять свою точку зрения?</a:t>
            </a:r>
            <a:endParaRPr lang="ru-RU" sz="2400" dirty="0" smtClean="0"/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400" dirty="0" smtClean="0"/>
              <a:t>а</a:t>
            </a:r>
            <a:r>
              <a:rPr lang="ru-RU" sz="2400" dirty="0" smtClean="0"/>
              <a:t>)</a:t>
            </a:r>
            <a:r>
              <a:rPr lang="ru-RU" sz="2400" dirty="0" smtClean="0"/>
              <a:t>	Могу, но пользуюсь этим очень </a:t>
            </a:r>
            <a:r>
              <a:rPr lang="ru-RU" sz="2400" dirty="0" smtClean="0"/>
              <a:t>редко</a:t>
            </a:r>
            <a:endParaRPr lang="ru-RU" sz="2400" dirty="0" smtClean="0"/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400" dirty="0" smtClean="0"/>
              <a:t>б</a:t>
            </a:r>
            <a:r>
              <a:rPr lang="ru-RU" sz="2400" dirty="0" smtClean="0"/>
              <a:t>)</a:t>
            </a:r>
            <a:r>
              <a:rPr lang="ru-RU" sz="2400" dirty="0" smtClean="0"/>
              <a:t>	Нет, хотя сдерживаться иногда бывает </a:t>
            </a:r>
            <a:r>
              <a:rPr lang="ru-RU" sz="2400" dirty="0" smtClean="0"/>
              <a:t>трудно</a:t>
            </a:r>
            <a:endParaRPr lang="ru-RU" sz="2400" dirty="0" smtClean="0"/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400" dirty="0" smtClean="0"/>
              <a:t>в</a:t>
            </a:r>
            <a:r>
              <a:rPr lang="ru-RU" sz="2400" dirty="0" smtClean="0"/>
              <a:t>)</a:t>
            </a:r>
            <a:r>
              <a:rPr lang="ru-RU" sz="2400" dirty="0" smtClean="0"/>
              <a:t>	Ясное дело, могу. Время от времени такой окрик помогает человеку сбросить всю накопившуюся в нем </a:t>
            </a:r>
            <a:r>
              <a:rPr lang="ru-RU" sz="2400" dirty="0" smtClean="0"/>
              <a:t>злость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  <a:solidFill>
            <a:srgbClr val="FFFF99"/>
          </a:solidFill>
        </p:spPr>
        <p:txBody>
          <a:bodyPr>
            <a:normAutofit fontScale="32500" lnSpcReduction="20000"/>
          </a:bodyPr>
          <a:lstStyle/>
          <a:p>
            <a:pPr marL="3175" indent="539750" algn="just">
              <a:buNone/>
            </a:pPr>
            <a:endParaRPr lang="ru-RU" sz="5000" b="1" dirty="0" smtClean="0"/>
          </a:p>
          <a:p>
            <a:pPr marL="3175" indent="358775" algn="just">
              <a:buNone/>
            </a:pPr>
            <a:endParaRPr lang="ru-RU" sz="7200" b="1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b="1" dirty="0" smtClean="0"/>
              <a:t>4.	Вы довольны своей фигурой?</a:t>
            </a:r>
            <a:endParaRPr lang="ru-RU" sz="7400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а)	Нет, раньше она мне нравилась </a:t>
            </a:r>
            <a:r>
              <a:rPr lang="ru-RU" sz="7400" dirty="0" smtClean="0"/>
              <a:t>больше</a:t>
            </a:r>
            <a:endParaRPr lang="ru-RU" sz="7400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б)	В общем, да, за исключением некоторых </a:t>
            </a:r>
            <a:r>
              <a:rPr lang="ru-RU" sz="7400" dirty="0" smtClean="0"/>
              <a:t>деталей</a:t>
            </a:r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 в</a:t>
            </a:r>
            <a:r>
              <a:rPr lang="ru-RU" sz="7400" dirty="0" smtClean="0"/>
              <a:t>)	Да, мне не хотелось бы ничего </a:t>
            </a:r>
            <a:r>
              <a:rPr lang="ru-RU" sz="7400" dirty="0" smtClean="0"/>
              <a:t>менять</a:t>
            </a:r>
            <a:endParaRPr lang="ru-RU" sz="7400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b="1" dirty="0" smtClean="0"/>
              <a:t>5. Если ваши отношения с партнером потерпят крах, у вас есть свободный выбор среди нескольких новых кандидатов? (Если вы одиноки в данный момент, был бы у вас выбор среди кандидатур, если бы вы стремились к новому партнерству?)</a:t>
            </a:r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а)	Нет, мне требуется довольно длительное время, чтобы познако­миться с подходящим </a:t>
            </a:r>
            <a:r>
              <a:rPr lang="ru-RU" sz="7400" dirty="0" smtClean="0"/>
              <a:t>человеком</a:t>
            </a:r>
            <a:endParaRPr lang="ru-RU" sz="7400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б)	Есть некоторые знакомства, но они меня не </a:t>
            </a:r>
            <a:r>
              <a:rPr lang="ru-RU" sz="7400" dirty="0" smtClean="0"/>
              <a:t>устраивают</a:t>
            </a:r>
            <a:endParaRPr lang="ru-RU" sz="7400" dirty="0" smtClean="0"/>
          </a:p>
          <a:p>
            <a:pPr marL="317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/>
              <a:t>в)	Огромный </a:t>
            </a:r>
            <a:r>
              <a:rPr lang="ru-RU" sz="7400" dirty="0" smtClean="0"/>
              <a:t>выбор</a:t>
            </a:r>
            <a:endParaRPr lang="ru-RU" sz="7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358775" algn="just">
              <a:buNone/>
            </a:pPr>
            <a:endParaRPr lang="ru-RU" sz="2400" b="1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b="1" dirty="0" smtClean="0"/>
              <a:t>6.	Как часто вам снятся страшные сны?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а</a:t>
            </a:r>
            <a:r>
              <a:rPr lang="ru-RU" sz="2400" dirty="0" smtClean="0"/>
              <a:t>)</a:t>
            </a:r>
            <a:r>
              <a:rPr lang="ru-RU" sz="2400" dirty="0" smtClean="0"/>
              <a:t>	Почти </a:t>
            </a:r>
            <a:r>
              <a:rPr lang="ru-RU" sz="2400" dirty="0" smtClean="0"/>
              <a:t>никогда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б</a:t>
            </a:r>
            <a:r>
              <a:rPr lang="ru-RU" sz="2400" dirty="0" smtClean="0"/>
              <a:t>)</a:t>
            </a:r>
            <a:r>
              <a:rPr lang="ru-RU" sz="2400" dirty="0" smtClean="0"/>
              <a:t>	</a:t>
            </a:r>
            <a:r>
              <a:rPr lang="ru-RU" sz="2400" dirty="0" smtClean="0"/>
              <a:t>Иногда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в</a:t>
            </a:r>
            <a:r>
              <a:rPr lang="ru-RU" sz="2400" dirty="0" smtClean="0"/>
              <a:t>)</a:t>
            </a:r>
            <a:r>
              <a:rPr lang="ru-RU" sz="2400" dirty="0" smtClean="0"/>
              <a:t>	Не менее одного раза в </a:t>
            </a:r>
            <a:r>
              <a:rPr lang="ru-RU" sz="2400" dirty="0" smtClean="0"/>
              <a:t>месяц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b="1" dirty="0" smtClean="0"/>
              <a:t>7.	У вас есть надежный круг хороших друзей?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а)  Да, </a:t>
            </a:r>
            <a:r>
              <a:rPr lang="ru-RU" sz="2400" dirty="0" smtClean="0"/>
              <a:t>безусловно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б) В основном </a:t>
            </a:r>
            <a:r>
              <a:rPr lang="ru-RU" sz="2400" dirty="0" smtClean="0"/>
              <a:t>приятели</a:t>
            </a:r>
            <a:endParaRPr lang="ru-RU" sz="2400" dirty="0" smtClean="0"/>
          </a:p>
          <a:p>
            <a:pPr marL="3175" indent="358775" algn="just">
              <a:spcBef>
                <a:spcPts val="0"/>
              </a:spcBef>
              <a:buNone/>
            </a:pPr>
            <a:r>
              <a:rPr lang="ru-RU" sz="2400" dirty="0" smtClean="0"/>
              <a:t>в)  Нет, я стремлюсь полагаться только на самого </a:t>
            </a:r>
            <a:r>
              <a:rPr lang="ru-RU" sz="2400" dirty="0" smtClean="0"/>
              <a:t>себя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361950" algn="just">
              <a:buNone/>
            </a:pPr>
            <a:endParaRPr lang="ru-RU" sz="2000" b="1" dirty="0" smtClean="0"/>
          </a:p>
          <a:p>
            <a:pPr marL="0" indent="361950" algn="just">
              <a:buNone/>
            </a:pPr>
            <a:r>
              <a:rPr lang="ru-RU" sz="2400" b="1" dirty="0" smtClean="0"/>
              <a:t>Обработка и интерпретация результатов. </a:t>
            </a:r>
            <a:r>
              <a:rPr lang="ru-RU" sz="2400" dirty="0" smtClean="0"/>
              <a:t>Подсчитывается набранное количество баллов в соответствии с «ключом»:</a:t>
            </a:r>
          </a:p>
          <a:p>
            <a:pPr marL="0" lvl="0" indent="542925" algn="just">
              <a:buNone/>
            </a:pPr>
            <a:r>
              <a:rPr lang="ru-RU" sz="2400" b="1" dirty="0" smtClean="0"/>
              <a:t>0-17 баллов: </a:t>
            </a:r>
            <a:r>
              <a:rPr lang="ru-RU" sz="2400" dirty="0" smtClean="0"/>
              <a:t>вы очень спокойный, уравновешенный человек, обладаете внутренней гармонией, к которой другие люди стремятся всю свою сознательную жизнь. Не теряйте своего хорошего душевного и физического состояния, продолжая и дальше уделять достаточно внимания своему организму.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18-35 баллов: </a:t>
            </a:r>
            <a:r>
              <a:rPr lang="ru-RU" sz="2400" dirty="0" smtClean="0"/>
              <a:t>что-то незаметно подтачивает ваше душевное </a:t>
            </a:r>
            <a:r>
              <a:rPr lang="ru-RU" sz="2400" dirty="0" smtClean="0"/>
              <a:t>благополучие</a:t>
            </a:r>
            <a:r>
              <a:rPr lang="ru-RU" sz="2400" dirty="0" smtClean="0"/>
              <a:t>. Хотя вы еще сохраняете психический баланс, все же постарайтесь разобраться, что угнетает вашу душу. Только тогда вы обретете внутреннюю гармонию.</a:t>
            </a:r>
          </a:p>
          <a:p>
            <a:pPr marL="0" lvl="0" indent="361950" algn="just"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541338" algn="just">
              <a:buNone/>
            </a:pPr>
            <a:endParaRPr lang="ru-RU" sz="2400" b="1" dirty="0" smtClean="0"/>
          </a:p>
          <a:p>
            <a:pPr marL="0" lvl="0" indent="541338" algn="just">
              <a:buNone/>
            </a:pPr>
            <a:endParaRPr lang="ru-RU" sz="2400" b="1" dirty="0" smtClean="0"/>
          </a:p>
          <a:p>
            <a:pPr marL="0" lvl="0" indent="541338" algn="just">
              <a:buNone/>
            </a:pPr>
            <a:r>
              <a:rPr lang="ru-RU" sz="2400" b="1" dirty="0" smtClean="0"/>
              <a:t>36-50 баллов: </a:t>
            </a:r>
            <a:r>
              <a:rPr lang="ru-RU" sz="2400" dirty="0" smtClean="0"/>
              <a:t>вы подобны огнедышащему вулкану, готовому вот-вот разверзнуться. Для вас имеет особое значение продуманная программа оздоровления организма, его физического и психиче­ского состояния. Вы злитесь по пустякам, принимая близко к сердцу все малоприятные моменты стрессовых будней. Не упустите возможность привести свою нервную систему в порядок, иначе может быть поздно.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«Ключ»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3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47056"/>
                <a:gridCol w="2067744"/>
                <a:gridCol w="2057400"/>
              </a:tblGrid>
              <a:tr h="5905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Вопросы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635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15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667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3396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0989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18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1089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</a:t>
            </a:r>
            <a:r>
              <a:rPr lang="ru-RU" sz="3100" dirty="0" smtClean="0"/>
              <a:t> </a:t>
            </a:r>
            <a:r>
              <a:rPr lang="ru-RU" sz="3100" b="1" dirty="0" smtClean="0"/>
              <a:t>«</a:t>
            </a:r>
            <a:r>
              <a:rPr lang="ru-RU" sz="3100" b="1" dirty="0" smtClean="0"/>
              <a:t>Эмоциональный термометр</a:t>
            </a:r>
            <a:r>
              <a:rPr lang="ru-RU" sz="3100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600" b="1" dirty="0" smtClean="0"/>
          </a:p>
          <a:p>
            <a:pPr marL="4763" indent="536575" algn="just">
              <a:buNone/>
            </a:pPr>
            <a:r>
              <a:rPr lang="ru-RU" sz="2600" b="1" dirty="0" smtClean="0"/>
              <a:t>Цель:</a:t>
            </a:r>
            <a:r>
              <a:rPr lang="ru-RU" sz="2600" dirty="0" smtClean="0"/>
              <a:t> научить определять эмоциональный уровень и умело регулировать их.</a:t>
            </a:r>
          </a:p>
          <a:p>
            <a:pPr marL="4763" indent="536575" algn="just">
              <a:buNone/>
            </a:pPr>
            <a:r>
              <a:rPr lang="ru-RU" sz="2600" b="1" dirty="0" smtClean="0"/>
              <a:t>Правила игры: </a:t>
            </a:r>
            <a:r>
              <a:rPr lang="ru-RU" sz="2600" dirty="0" smtClean="0"/>
              <a:t>На игровом бланке попробуйте составить эмоциональный портрет своего вчерашнего дня. Оценивайте события дня с момента вашего пробуждения. Поставьте кружок (крестик) в зону, соответствующему вашему самочувствию УТРОМ, ДНЕМ И ВЕЧЕРОМ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692697"/>
          <a:ext cx="8712970" cy="547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337291"/>
                <a:gridCol w="1244710"/>
                <a:gridCol w="1244710"/>
                <a:gridCol w="1244710"/>
                <a:gridCol w="1244710"/>
                <a:gridCol w="1244710"/>
              </a:tblGrid>
              <a:tr h="18242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суток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Утро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День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Вечер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4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Положительные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Отрицательные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Положительные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Отрицательные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Положительные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Отрицательные эмоции 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824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800" b="1" dirty="0" smtClean="0"/>
          </a:p>
          <a:p>
            <a:pPr marL="3175" indent="539750" algn="just">
              <a:buNone/>
            </a:pPr>
            <a:r>
              <a:rPr lang="ru-RU" sz="2800" b="1" dirty="0" smtClean="0"/>
              <a:t>Цель: сформировать представления о своем физическом и психическом  здоровье; развивать умение оценивать свое здоровье, определять свой эмоциональный фон, находить положительные моменты в любых ситуациях, регулировать свое настроение; воспитывать интерес к проявлениям психики и связи физического и психического состояния.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439738" algn="just">
              <a:buNone/>
            </a:pPr>
            <a:endParaRPr lang="ru-RU" sz="2800" b="1" dirty="0" smtClean="0"/>
          </a:p>
          <a:p>
            <a:pPr marL="4763" indent="439738" algn="just">
              <a:buNone/>
            </a:pPr>
            <a:r>
              <a:rPr lang="ru-RU" sz="2400" b="1" dirty="0" smtClean="0"/>
              <a:t>Например, УТРОМ: </a:t>
            </a:r>
          </a:p>
          <a:p>
            <a:pPr marL="4763" indent="439738" algn="just">
              <a:buNone/>
            </a:pPr>
            <a:r>
              <a:rPr lang="ru-RU" sz="2400" b="1" dirty="0" smtClean="0"/>
              <a:t>– Когда вы проснулись, ваше настроение было…</a:t>
            </a:r>
          </a:p>
          <a:p>
            <a:pPr marL="4763" indent="439738" algn="just">
              <a:buNone/>
            </a:pPr>
            <a:r>
              <a:rPr lang="ru-RU" sz="2400" b="1" dirty="0" smtClean="0"/>
              <a:t>– Когда вы завтракали или одевались на работу, учебу  вы чувствовали …</a:t>
            </a:r>
          </a:p>
          <a:p>
            <a:pPr marL="4763" indent="439738" algn="just">
              <a:buNone/>
            </a:pPr>
            <a:r>
              <a:rPr lang="ru-RU" sz="2400" b="1" dirty="0" smtClean="0"/>
              <a:t>– Вечером ваше настроение….</a:t>
            </a:r>
          </a:p>
          <a:p>
            <a:pPr marL="4763" indent="439738" algn="just">
              <a:buNone/>
            </a:pPr>
            <a:r>
              <a:rPr lang="ru-RU" sz="2400" b="1" dirty="0" smtClean="0"/>
              <a:t>Продолжите анализ вашего эмоционального самочувствия ДНЕМ и ВЕЧЕРОМ.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Проанализируйте свои эмоциональные графики: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541338" algn="just">
              <a:buNone/>
            </a:pPr>
            <a:endParaRPr lang="ru-RU" sz="3100" dirty="0" smtClean="0"/>
          </a:p>
          <a:p>
            <a:pPr marL="0" indent="541338" algn="just">
              <a:buNone/>
            </a:pPr>
            <a:r>
              <a:rPr lang="ru-RU" sz="3100" dirty="0" smtClean="0"/>
              <a:t>– Посмотрите на свои эмоциональные портреты. Как часто у вас менялось настроение? Или наоборот оно было устойчиво и менялось редко? </a:t>
            </a:r>
          </a:p>
          <a:p>
            <a:pPr marL="0" indent="541338" algn="just">
              <a:buNone/>
            </a:pPr>
            <a:r>
              <a:rPr lang="ru-RU" sz="3100" dirty="0" smtClean="0"/>
              <a:t>– Посмотрите все эмоциональные события дня и обведите в кружок те настроения, которые были вызваны ДРУГИМИ ЛЮДЬМИ.</a:t>
            </a:r>
          </a:p>
          <a:p>
            <a:pPr marL="0" indent="541338" algn="just">
              <a:buNone/>
            </a:pPr>
            <a:r>
              <a:rPr lang="ru-RU" sz="3100" dirty="0" smtClean="0"/>
              <a:t>– Посмотрите на обведенные кружки. Если всё эмоциональное самочувствие выразить в %, то сколько % настроений оказалось зависимыми от других людей? Как вы думаете, почему? Какое преимущество вы имеете, если ваше настроение зависит или не зависит от настроения другого человека?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/>
          <a:lstStyle/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spcBef>
                <a:spcPts val="0"/>
              </a:spcBef>
              <a:buNone/>
            </a:pPr>
            <a:r>
              <a:rPr lang="ru-RU" sz="2800" dirty="0" smtClean="0"/>
              <a:t>– «Крайние» настроения – очень плохое и очень хорошее, также больше зависят от других людей, чем среднее настроение. Склонны ли вы к «крайним» настроениям?</a:t>
            </a:r>
          </a:p>
          <a:p>
            <a:pPr marL="0" indent="541338" algn="just">
              <a:spcBef>
                <a:spcPts val="0"/>
              </a:spcBef>
              <a:buNone/>
            </a:pPr>
            <a:r>
              <a:rPr lang="ru-RU" sz="2800" dirty="0" smtClean="0"/>
              <a:t>– Посмотрите, отличается ли по настроению начало дня от середины дня? Почему? Подумайте, что можно сделать, чтобы улучшить ваше самочувствие?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Вывод: </a:t>
            </a:r>
            <a:r>
              <a:rPr lang="ru-RU" sz="2400" dirty="0" smtClean="0"/>
              <a:t>Люди резко отличаются по устойчивости настроений, по зависимости настроений от поведения других людей. Чтобы ладить с людьми, надо учитывать особенности их эмоциональной жизни.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000" dirty="0" smtClean="0"/>
          </a:p>
          <a:p>
            <a:pPr marL="0" indent="541338" algn="just">
              <a:buNone/>
            </a:pPr>
            <a:r>
              <a:rPr lang="ru-RU" sz="2000" b="1" dirty="0" smtClean="0"/>
              <a:t>Первым шагом в управлении своим эмоциональным состоянием является его осознание. Затем вспомнить способы, которые помогут вам избавиться от неприятного настроения, перейти в активное рабочее состояние.</a:t>
            </a:r>
          </a:p>
          <a:p>
            <a:pPr marL="0" indent="541338" algn="just">
              <a:buNone/>
            </a:pPr>
            <a:r>
              <a:rPr lang="ru-RU" sz="2000" b="1" dirty="0" smtClean="0"/>
              <a:t>– заняться эмоциональной приятной деятельностью;</a:t>
            </a:r>
          </a:p>
          <a:p>
            <a:pPr marL="0" indent="541338" algn="just">
              <a:buNone/>
            </a:pPr>
            <a:r>
              <a:rPr lang="ru-RU" sz="2000" b="1" dirty="0" smtClean="0"/>
              <a:t>– заняться аутотренингом;</a:t>
            </a:r>
          </a:p>
          <a:p>
            <a:pPr marL="0" indent="541338" algn="just">
              <a:buNone/>
            </a:pPr>
            <a:r>
              <a:rPr lang="ru-RU" sz="2000" b="1" dirty="0" smtClean="0"/>
              <a:t>– заняться спортом;</a:t>
            </a:r>
          </a:p>
          <a:p>
            <a:pPr marL="0" indent="541338" algn="just">
              <a:buNone/>
            </a:pPr>
            <a:r>
              <a:rPr lang="ru-RU" sz="2000" b="1" dirty="0" smtClean="0"/>
              <a:t>– пойти в гости, в горы.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Упражнение. «Ловец блага»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4763" indent="536575" algn="just">
              <a:buNone/>
            </a:pPr>
            <a:endParaRPr lang="ru-RU" sz="2400" b="1" dirty="0" smtClean="0"/>
          </a:p>
          <a:p>
            <a:pPr marL="4763" indent="536575" algn="just">
              <a:buNone/>
            </a:pPr>
            <a:r>
              <a:rPr lang="ru-RU" sz="2400" b="1" dirty="0" smtClean="0"/>
              <a:t>Инструкция.</a:t>
            </a:r>
          </a:p>
          <a:p>
            <a:pPr marL="4763" indent="536575" algn="just">
              <a:buNone/>
            </a:pPr>
            <a:r>
              <a:rPr lang="ru-RU" sz="2400" dirty="0" smtClean="0"/>
              <a:t>Чтобы с вами не случилось, во всем старайтесь находить положительные стороны. Давайте потренируемся. Найдите и запишите, пожалуйста, положительные моменты в следующих ситуациях: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0" indent="541338" algn="just">
              <a:buNone/>
            </a:pPr>
            <a:endParaRPr lang="ru-RU" sz="2400" dirty="0" smtClean="0"/>
          </a:p>
          <a:p>
            <a:pPr marL="0" indent="541338" algn="just">
              <a:buNone/>
            </a:pPr>
            <a:r>
              <a:rPr lang="ru-RU" sz="2400" dirty="0" smtClean="0"/>
              <a:t>1. Вы собираетесь </a:t>
            </a:r>
            <a:r>
              <a:rPr lang="ru-RU" sz="2400" dirty="0" smtClean="0"/>
              <a:t>на учебу, </a:t>
            </a:r>
            <a:r>
              <a:rPr lang="ru-RU" sz="2400" dirty="0" smtClean="0"/>
              <a:t>погода встречает вас проливным дождем.</a:t>
            </a:r>
          </a:p>
          <a:p>
            <a:pPr marL="0" indent="541338" algn="just">
              <a:buNone/>
            </a:pPr>
            <a:r>
              <a:rPr lang="ru-RU" sz="2400" dirty="0" smtClean="0"/>
              <a:t>2. Вы опоздали на </a:t>
            </a:r>
            <a:r>
              <a:rPr lang="ru-RU" sz="2400" dirty="0" smtClean="0"/>
              <a:t>автобус, метро</a:t>
            </a:r>
            <a:endParaRPr lang="ru-RU" sz="2400" dirty="0" smtClean="0"/>
          </a:p>
          <a:p>
            <a:pPr marL="0" indent="541338" algn="just">
              <a:buNone/>
            </a:pPr>
            <a:r>
              <a:rPr lang="ru-RU" sz="2400" dirty="0" smtClean="0"/>
              <a:t>3. У вас нет денег, чтобы уехать куда-нибудь в отпуск.</a:t>
            </a:r>
          </a:p>
          <a:p>
            <a:pPr marL="4763" indent="536575" algn="just">
              <a:buNone/>
            </a:pPr>
            <a:endParaRPr lang="ru-RU" sz="2400" dirty="0" smtClean="0"/>
          </a:p>
          <a:p>
            <a:pPr marL="4763" indent="536575" algn="just">
              <a:buNone/>
            </a:pPr>
            <a:r>
              <a:rPr lang="ru-RU" sz="2400" dirty="0" smtClean="0"/>
              <a:t>Каждый</a:t>
            </a:r>
            <a:r>
              <a:rPr lang="ru-RU" sz="2400" dirty="0" smtClean="0"/>
              <a:t>, кто указал </a:t>
            </a:r>
            <a:r>
              <a:rPr lang="ru-RU" sz="2400" dirty="0" smtClean="0"/>
              <a:t>более 5 положительных моментов в каждой предложенной ситуации, считается «ловцом блага».</a:t>
            </a:r>
          </a:p>
          <a:p>
            <a:pPr algn="just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Упражнение «Прощай, плохое настроение»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r>
              <a:rPr lang="ru-RU" sz="2600" dirty="0" smtClean="0"/>
              <a:t>Возьмите лист бумаги и цветные карандаши, фломастеры или краски. Расслабленной рукой рисуйте линии, фигуры и пятна на листе, отображая цветом ваше настроение. После того как весь лист будет изрисован, переверните его на другую сторону и напишите, не задумываясь, 8-10 слов, характеризующих ваше настроение. Переверните рисунок, всмотритесь в «портрет» вашего настроения, затем перечитайте его описание.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/>
          <a:lstStyle/>
          <a:p>
            <a:pPr marL="0" indent="444500" algn="just">
              <a:buNone/>
            </a:pPr>
            <a:endParaRPr lang="ru-RU" sz="2400" dirty="0" smtClean="0"/>
          </a:p>
          <a:p>
            <a:pPr marL="0" indent="444500" algn="just">
              <a:buNone/>
            </a:pPr>
            <a:endParaRPr lang="ru-RU" sz="2400" dirty="0" smtClean="0"/>
          </a:p>
          <a:p>
            <a:pPr marL="0" indent="444500" algn="just">
              <a:buNone/>
            </a:pPr>
            <a:r>
              <a:rPr lang="ru-RU" sz="2400" dirty="0" smtClean="0"/>
              <a:t>После этого разорвите лист (и вместе с ним – ваше настроение) на мелкие кусочки, скомкайте и выбросьте в корзину. Больше у вас нет плохого настроения, а хорошее – не заставит себя долго ждать.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«Порой я балую себя»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4763" indent="439738" algn="just"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Познакомить с приемами снятия нервного напряжения.</a:t>
            </a:r>
          </a:p>
          <a:p>
            <a:pPr marL="4763" indent="439738" algn="just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Инструкция:</a:t>
            </a:r>
            <a:r>
              <a:rPr lang="ru-RU" sz="2400" dirty="0" smtClean="0"/>
              <a:t> «Возьмите лист бумаги. Вспомните и составьте список дел, которые Вы выполняете с целью доставить себе удовольствие, позаботиться о своем душевном здоровье и немного побаловать себя. Когда список будет  готов, укажите, как часто вы делаете это, что написано на листе».</a:t>
            </a:r>
          </a:p>
          <a:p>
            <a:pPr marL="4763" indent="439738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Рекомендации по профилактике эмоционального выгорания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1. Сделай себе небольшой подарок (букет цветов, билет в театр или на спортивное соревнование, поужинайте в ресторане).</a:t>
            </a:r>
          </a:p>
          <a:p>
            <a:pPr algn="just">
              <a:buNone/>
            </a:pPr>
            <a:r>
              <a:rPr lang="ru-RU" sz="2400" dirty="0" smtClean="0"/>
              <a:t>2. Разрешите себе побыть некоторое время в одиночестве.</a:t>
            </a:r>
          </a:p>
          <a:p>
            <a:pPr algn="just">
              <a:buNone/>
            </a:pPr>
            <a:r>
              <a:rPr lang="ru-RU" sz="2400" dirty="0" smtClean="0"/>
              <a:t>3. Найдите время с удовольствием заняться своим любимым делом.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Задание. Самооценка физического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Порядок работы. </a:t>
            </a:r>
            <a:r>
              <a:rPr lang="ru-RU" sz="2400" dirty="0" smtClean="0"/>
              <a:t>Вам предлагается оценить свое физическое здоровье по ряду наиболее важных показателей.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600" dirty="0" smtClean="0"/>
          </a:p>
          <a:p>
            <a:pPr marL="0" indent="541338" algn="just">
              <a:buNone/>
            </a:pPr>
            <a:endParaRPr lang="ru-RU" sz="2600" dirty="0" smtClean="0"/>
          </a:p>
          <a:p>
            <a:pPr marL="0" indent="541338" algn="just">
              <a:buNone/>
            </a:pPr>
            <a:r>
              <a:rPr lang="ru-RU" sz="2600" dirty="0" smtClean="0"/>
              <a:t>4. Позвольте себе полдня провести за «ничегонеделанием».</a:t>
            </a:r>
          </a:p>
          <a:p>
            <a:pPr marL="0" indent="541338" algn="just">
              <a:buNone/>
            </a:pPr>
            <a:r>
              <a:rPr lang="ru-RU" sz="2600" dirty="0" smtClean="0"/>
              <a:t>5. Займитесь тем, чем вы давно уже хотели заняться, но на что никогда не хватало времени.</a:t>
            </a:r>
          </a:p>
          <a:p>
            <a:pPr marL="0" indent="541338" algn="just">
              <a:buNone/>
            </a:pPr>
            <a:r>
              <a:rPr lang="ru-RU" sz="2600" dirty="0" smtClean="0"/>
              <a:t>6. В выходной позвольте себе подольше поспать.</a:t>
            </a:r>
          </a:p>
          <a:p>
            <a:pPr marL="0" indent="541338" algn="just">
              <a:buNone/>
            </a:pPr>
            <a:r>
              <a:rPr lang="ru-RU" sz="2600" dirty="0" smtClean="0"/>
              <a:t>7. Похвастайтесь перед другом или родственниками своими достижениями.</a:t>
            </a:r>
          </a:p>
          <a:p>
            <a:pPr marL="0" indent="541338" algn="just">
              <a:buNone/>
            </a:pPr>
            <a:r>
              <a:rPr lang="ru-RU" sz="2600" dirty="0" smtClean="0"/>
              <a:t>8. Потратьте некоторую сумму из своих сбережений и купите себе какую-нибудь безделушку.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buNone/>
            </a:pPr>
            <a:r>
              <a:rPr lang="ru-RU" sz="2400" dirty="0" smtClean="0"/>
              <a:t>9. Каждый вечер вставайте под душ и «смывайте» события прошедшего дня, т.к. вода издавна является мощным универсальным проводником.</a:t>
            </a:r>
          </a:p>
          <a:p>
            <a:pPr marL="0" indent="541338" algn="just">
              <a:buNone/>
            </a:pPr>
            <a:r>
              <a:rPr lang="ru-RU" sz="2400" dirty="0" smtClean="0"/>
              <a:t>10. Если у Вас имеются нарушения со сном, читайте на ночь стихи, а не прозу. Так как стихи ближе к ритму человеческого организма и действуют успокаивающе.</a:t>
            </a:r>
          </a:p>
          <a:p>
            <a:pPr marL="0" indent="541338" algn="just">
              <a:buNone/>
            </a:pPr>
            <a:r>
              <a:rPr lang="ru-RU" sz="2400" dirty="0" smtClean="0"/>
              <a:t>11. Высыпайтесь. Здоровый сон составляет 5-6 часов. Перед сном обязательно проветривайте помещение. Это способствует улучшению сна.</a:t>
            </a:r>
          </a:p>
          <a:p>
            <a:pPr marL="0" indent="541338" algn="just">
              <a:buNone/>
            </a:pPr>
            <a:r>
              <a:rPr lang="ru-RU" sz="2400" dirty="0" smtClean="0"/>
              <a:t>12. Чаще совершайте прогулки. Особенно прогулки полезны вечером.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Притча «Зерна кофе»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0" indent="541338" algn="just">
              <a:buNone/>
            </a:pPr>
            <a:r>
              <a:rPr lang="ru-RU" sz="2400" dirty="0" smtClean="0"/>
              <a:t>Дочь одного из мудрейших пришла и задала вопрос:</a:t>
            </a:r>
          </a:p>
          <a:p>
            <a:pPr marL="0" indent="541338" algn="just">
              <a:buNone/>
            </a:pPr>
            <a:r>
              <a:rPr lang="ru-RU" sz="2400" dirty="0" smtClean="0"/>
              <a:t>—Отец, я устала, у меня такая тяжелая жизнь, такие трудности и проблемы, я все время плыву против течения, у меня нет больше сил… что мне делать?</a:t>
            </a:r>
          </a:p>
          <a:p>
            <a:pPr marL="0" indent="541338" algn="just">
              <a:buNone/>
            </a:pPr>
            <a:r>
              <a:rPr lang="ru-RU" sz="2400" dirty="0" smtClean="0"/>
              <a:t>Отец вместо ответа поставил на огонь 3 одинаковых кастрюли с водой,</a:t>
            </a:r>
          </a:p>
          <a:p>
            <a:pPr lvl="1" algn="just">
              <a:buNone/>
            </a:pPr>
            <a:r>
              <a:rPr lang="ru-RU" sz="2400" dirty="0" smtClean="0"/>
              <a:t>в одну бросил морковь,</a:t>
            </a:r>
          </a:p>
          <a:p>
            <a:pPr lvl="1" algn="just">
              <a:buNone/>
            </a:pPr>
            <a:r>
              <a:rPr lang="ru-RU" sz="2400" dirty="0" smtClean="0"/>
              <a:t>в другую положил яйцо,</a:t>
            </a:r>
          </a:p>
          <a:p>
            <a:pPr lvl="1" algn="just">
              <a:buNone/>
            </a:pPr>
            <a:r>
              <a:rPr lang="ru-RU" sz="2400" dirty="0" smtClean="0"/>
              <a:t>а в третью насыпал зерна кофе.</a:t>
            </a:r>
          </a:p>
          <a:p>
            <a:pPr algn="just">
              <a:buNone/>
            </a:pPr>
            <a:r>
              <a:rPr lang="ru-RU" sz="2400" dirty="0" smtClean="0"/>
              <a:t>Через некоторое время он вынул из воды морковь и яйцо и налил в чашку кофе из 3 кастрюли.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buNone/>
            </a:pPr>
            <a:r>
              <a:rPr lang="ru-RU" sz="2400" dirty="0" smtClean="0"/>
              <a:t>—Что изменилось? —спросил он свою дочь.</a:t>
            </a:r>
          </a:p>
          <a:p>
            <a:pPr marL="0" indent="541338" algn="just">
              <a:buNone/>
            </a:pPr>
            <a:r>
              <a:rPr lang="ru-RU" sz="2400" dirty="0" smtClean="0"/>
              <a:t>—Яйцо и морковь сварились, а зерна кофе растворились в воде — ответила она.</a:t>
            </a:r>
          </a:p>
          <a:p>
            <a:pPr marL="0" indent="541338" algn="just">
              <a:buNone/>
            </a:pPr>
            <a:r>
              <a:rPr lang="ru-RU" sz="2400" dirty="0" smtClean="0"/>
              <a:t>—Нет, дочь моя, это лишь поверхностный взгляд на вещи.</a:t>
            </a:r>
          </a:p>
          <a:p>
            <a:pPr marL="0" indent="541338" algn="just">
              <a:buNone/>
            </a:pPr>
            <a:r>
              <a:rPr lang="ru-RU" sz="2400" dirty="0" smtClean="0"/>
              <a:t>Посмотри— твердая морковь, побывав в кипятке, стала мягкой и податливой.</a:t>
            </a:r>
          </a:p>
          <a:p>
            <a:pPr marL="0" indent="541338" algn="just">
              <a:buNone/>
            </a:pPr>
            <a:r>
              <a:rPr lang="ru-RU" sz="2400" dirty="0" smtClean="0"/>
              <a:t>Хрупкое и жидкое яйцо стало твердым.</a:t>
            </a:r>
          </a:p>
          <a:p>
            <a:pPr marL="0" indent="541338" algn="just">
              <a:buNone/>
            </a:pPr>
            <a:r>
              <a:rPr lang="ru-RU" sz="2400" dirty="0" smtClean="0"/>
              <a:t>Внешне они не изменились, они лишь изменили свою структуру под воздействием одинаковых </a:t>
            </a:r>
            <a:r>
              <a:rPr lang="ru-RU" sz="2400" b="1" dirty="0" smtClean="0"/>
              <a:t>неблагоприятных обстоятельств</a:t>
            </a:r>
            <a:r>
              <a:rPr lang="ru-RU" sz="2400" dirty="0" smtClean="0"/>
              <a:t>— кипятка.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4763" indent="536575" algn="just">
              <a:buNone/>
            </a:pPr>
            <a:r>
              <a:rPr lang="ru-RU" sz="2400" dirty="0" smtClean="0"/>
              <a:t>Так и люди — сильные внешне могут расклеиться и стать слабаками там, где хрупкие и нежные лишь затвердеют и окрепнут…</a:t>
            </a:r>
          </a:p>
          <a:p>
            <a:pPr marL="4763" indent="536575" algn="just">
              <a:buNone/>
            </a:pPr>
            <a:r>
              <a:rPr lang="ru-RU" sz="2400" dirty="0" smtClean="0"/>
              <a:t>—А кофе? —спросила дочь.</a:t>
            </a:r>
          </a:p>
          <a:p>
            <a:pPr marL="4763" indent="536575" algn="just">
              <a:buNone/>
            </a:pPr>
            <a:r>
              <a:rPr lang="ru-RU" sz="2400" dirty="0" smtClean="0"/>
              <a:t>—О! Это самое интересное!</a:t>
            </a:r>
          </a:p>
          <a:p>
            <a:pPr marL="4763" indent="536575" algn="just">
              <a:buNone/>
            </a:pPr>
            <a:r>
              <a:rPr lang="ru-RU" sz="2400" dirty="0" smtClean="0"/>
              <a:t>Зерна кофе полностью растворились в новой враждебной среде и изменили ее — превратили кипяток в великолепный ароматный напиток.</a:t>
            </a:r>
          </a:p>
          <a:p>
            <a:pPr marL="4763" indent="536575" algn="just">
              <a:buNone/>
            </a:pPr>
            <a:r>
              <a:rPr lang="ru-RU" sz="2400" dirty="0" smtClean="0"/>
              <a:t>Есть особые люди, которые не изменяются в силу обстоятельств — они изменяют сами обстоятельства и превращают их в нечто новое и прекрасное, извлекая пользу и знания из ситуации…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400" dirty="0" smtClean="0"/>
          </a:p>
          <a:p>
            <a:pPr marL="4763" indent="536575" algn="just">
              <a:buNone/>
            </a:pPr>
            <a:r>
              <a:rPr lang="ru-RU" sz="2400" dirty="0" smtClean="0"/>
              <a:t>Сегодня я узнал, что…</a:t>
            </a:r>
          </a:p>
          <a:p>
            <a:pPr marL="4763" indent="536575" algn="just">
              <a:buNone/>
            </a:pPr>
            <a:r>
              <a:rPr lang="ru-RU" sz="2400" dirty="0" smtClean="0"/>
              <a:t>Сегодня я был удивлен тем, что…</a:t>
            </a:r>
          </a:p>
          <a:p>
            <a:pPr marL="4763" indent="536575" algn="just">
              <a:buNone/>
            </a:pPr>
            <a:r>
              <a:rPr lang="ru-RU" sz="2400" dirty="0" smtClean="0"/>
              <a:t>Сегодня мне понравилось…</a:t>
            </a:r>
          </a:p>
          <a:p>
            <a:pPr marL="4763" indent="536575" algn="just">
              <a:buNone/>
            </a:pPr>
            <a:r>
              <a:rPr lang="ru-RU" sz="2400" dirty="0" smtClean="0"/>
              <a:t>Сегодня я был разочарован…</a:t>
            </a:r>
          </a:p>
          <a:p>
            <a:pPr marL="4763" indent="536575" algn="just">
              <a:buNone/>
            </a:pPr>
            <a:r>
              <a:rPr lang="ru-RU" sz="2400" dirty="0" smtClean="0"/>
              <a:t>Сегодня самым важным для меня было…</a:t>
            </a:r>
          </a:p>
          <a:p>
            <a:pPr marL="4763" indent="536575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620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Спасибо за внимание!!!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МЕТОДИКА «ФИЗИЧЕСКОЕ ЗДОРОВЬЕ» </a:t>
            </a:r>
            <a:br>
              <a:rPr lang="ru-RU" sz="2400" b="1" dirty="0" smtClean="0"/>
            </a:br>
            <a:r>
              <a:rPr lang="ru-RU" sz="2400" b="1" dirty="0" smtClean="0"/>
              <a:t>(ЭКСПРЕСС-АНАЛИЗ)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buNone/>
            </a:pPr>
            <a:r>
              <a:rPr lang="ru-RU" sz="2400" b="1" i="1" dirty="0" smtClean="0"/>
              <a:t>Инструкция. </a:t>
            </a:r>
            <a:r>
              <a:rPr lang="ru-RU" sz="2400" dirty="0" smtClean="0"/>
              <a:t>Попробуйте самостоятельно, без помощи врача, поставить себе хотя бы приблизительный диагноз, оценить свое физическое </a:t>
            </a:r>
            <a:r>
              <a:rPr lang="ru-RU" sz="2400" dirty="0" smtClean="0"/>
              <a:t>состояние </a:t>
            </a:r>
            <a:r>
              <a:rPr lang="ru-RU" sz="2400" dirty="0" smtClean="0"/>
              <a:t>по ряду важных показателей.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1. Возраст. </a:t>
            </a:r>
            <a:r>
              <a:rPr lang="ru-RU" sz="2400" dirty="0" smtClean="0"/>
              <a:t>Каждый год дает один балл. Если вам 40 лет, вы получаете 40 баллов.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2. Вес. </a:t>
            </a:r>
            <a:r>
              <a:rPr lang="ru-RU" sz="2400" dirty="0" smtClean="0"/>
              <a:t>Нормальный вес условно равен росту в сантиметрах минус 100. За каждый килограмм ниже нормы добавляется 5 баллов, за каждый килограмм выше нормы вычитается 5 баллов. Допустим, что при росте 176 см вы весите 85 кг, тогда по второму показателю вы имеете минус 45 баллов.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 marL="3175" lvl="0" indent="539750" algn="just">
              <a:buNone/>
            </a:pPr>
            <a:endParaRPr lang="ru-RU" b="1" dirty="0" smtClean="0"/>
          </a:p>
          <a:p>
            <a:pPr marL="3175" lvl="0" indent="539750" algn="just">
              <a:buNone/>
            </a:pPr>
            <a:r>
              <a:rPr lang="ru-RU" sz="3400" b="1" dirty="0" smtClean="0"/>
              <a:t>3. Курение. </a:t>
            </a:r>
            <a:r>
              <a:rPr lang="ru-RU" sz="3400" dirty="0" smtClean="0"/>
              <a:t>Некурящий получает плюс 30 баллов. За каждую выкуренную сигарету вычитается 1 балл. Если вы выкуриваете в день 20 сигарет, то ваш третий показатель составляет минус 20 баллов.</a:t>
            </a:r>
          </a:p>
          <a:p>
            <a:pPr marL="3175" lvl="0" indent="539750" algn="just">
              <a:buNone/>
            </a:pPr>
            <a:r>
              <a:rPr lang="ru-RU" sz="3400" b="1" dirty="0" smtClean="0"/>
              <a:t>4. Выносливость. </a:t>
            </a:r>
            <a:r>
              <a:rPr lang="ru-RU" sz="3400" dirty="0" smtClean="0"/>
              <a:t>Если вы ежедневно в течение не менее 12 мин выполняете упражнения на развитие выносливости (бегаете в равномерном темпе, плаваете, гребете, катаетесь на лыжах или на велосипеде, т. е. делаете упражнения, которые наиболее эффективно укрепляют </a:t>
            </a:r>
            <a:r>
              <a:rPr lang="ru-RU" sz="3400" dirty="0" err="1" smtClean="0"/>
              <a:t>сердечно-сосудистую</a:t>
            </a:r>
            <a:r>
              <a:rPr lang="ru-RU" sz="3400" dirty="0" smtClean="0"/>
              <a:t> систему), вы получаете 30 баллов. Упражняясь 5 раз в неделю, вы набираете 25 баллов, 4 раза — 20, 2 раза — 10 и один раз — 5 баллов. За другие упражнения (комплекс утренней гимнастики, прогулка, различные игры] в этом тесте баллы вам не начисляются. Если же вы вообще не занимаетесь физкультурой, то из общей суммы вычитается 10 баллов. Если к тому же вы ведете малоподвижный образ жизни, то теряете еще 20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lvl="0" indent="539750" algn="just">
              <a:buNone/>
            </a:pPr>
            <a:endParaRPr lang="ru-RU" sz="2400" b="1" dirty="0" smtClean="0"/>
          </a:p>
          <a:p>
            <a:pPr marL="3175" lvl="0" indent="539750" algn="just">
              <a:buNone/>
            </a:pPr>
            <a:r>
              <a:rPr lang="ru-RU" sz="2400" b="1" dirty="0" smtClean="0"/>
              <a:t>5. Пульс в состоянии покоя. </a:t>
            </a:r>
            <a:r>
              <a:rPr lang="ru-RU" sz="2400" dirty="0" smtClean="0"/>
              <a:t>Если число сердечных сокращений в состоянии покоя у вас меньше 90 уд./мин, то за каждый удар пульса из этой разницы вы получаете один балл. Например, при частоте пульса 72 уд./мин — 18 баллов.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6. Восстановление частоты пульса после нагрузки. </a:t>
            </a:r>
            <a:r>
              <a:rPr lang="ru-RU" sz="2400" dirty="0" smtClean="0"/>
              <a:t>После 2-минутного бега (можно на месте) отдохните 4 мин лежа. При частоте пульса, превышающей исходную цифру всего на 10 ударов, вы получаете 30 баллов, на 15 ударов — 15 баллов, а на 20 ударов и более баллы не насчитываются.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/>
          <a:lstStyle/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r>
              <a:rPr lang="ru-RU" sz="2400" b="1" dirty="0" smtClean="0"/>
              <a:t>Обработка и интерпретация результатов. </a:t>
            </a:r>
            <a:r>
              <a:rPr lang="ru-RU" sz="2400" dirty="0" smtClean="0"/>
              <a:t>Подсчитывается общая сумма баллов по всем показателям. Полученным результатам соответствуют следующие рекомендации: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lvl="0" indent="539750" algn="just">
              <a:buNone/>
            </a:pPr>
            <a:endParaRPr lang="ru-RU" sz="2400" b="1" dirty="0" smtClean="0"/>
          </a:p>
          <a:p>
            <a:pPr marL="3175" lvl="0" indent="539750" algn="just">
              <a:buNone/>
            </a:pPr>
            <a:r>
              <a:rPr lang="ru-RU" sz="2400" b="1" dirty="0" smtClean="0"/>
              <a:t>Не более 20 баллов: </a:t>
            </a:r>
            <a:r>
              <a:rPr lang="ru-RU" sz="2400" dirty="0" smtClean="0"/>
              <a:t>целесообразно обратиться к врачу, чтобы проверить свое здоровье, а также попытаться сбросить лишний вес, пересмотреть свои привычки, начать заниматься физическими упражнениями.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21-60 баллов: </a:t>
            </a:r>
            <a:r>
              <a:rPr lang="ru-RU" sz="2400" dirty="0" smtClean="0"/>
              <a:t>следует уделить серьезное внимание борьбе с имеющимися у вас факторами риска (лишним весом, курением, малой физической активностью).</a:t>
            </a:r>
          </a:p>
          <a:p>
            <a:pPr marL="3175" lvl="0" indent="539750" algn="just">
              <a:buNone/>
            </a:pPr>
            <a:r>
              <a:rPr lang="ru-RU" sz="2400" b="1" dirty="0" smtClean="0"/>
              <a:t>61-100 баллов: </a:t>
            </a:r>
            <a:r>
              <a:rPr lang="ru-RU" sz="2400" dirty="0" smtClean="0"/>
              <a:t>результат неплохой, не снижайте интенсивности, развивая выносливость.</a:t>
            </a:r>
          </a:p>
          <a:p>
            <a:pPr marL="3175" indent="539750" algn="just">
              <a:buNone/>
            </a:pPr>
            <a:r>
              <a:rPr lang="ru-RU" sz="2400" b="1" dirty="0" smtClean="0"/>
              <a:t>Свыше 100 баллов: </a:t>
            </a:r>
            <a:r>
              <a:rPr lang="ru-RU" sz="2400" dirty="0" smtClean="0"/>
              <a:t>ваше здоровье отличное, у вас хорошие резервы выносливости и сопротивляемости болезням. Продолжайте в том же духе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Задание. Самооценка психического здоровья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361950" algn="just">
              <a:buNone/>
            </a:pPr>
            <a:endParaRPr lang="ru-RU" sz="3100" b="1" dirty="0" smtClean="0"/>
          </a:p>
          <a:p>
            <a:pPr marL="0" indent="361950" algn="just">
              <a:buNone/>
            </a:pPr>
            <a:r>
              <a:rPr lang="ru-RU" sz="2400" b="1" dirty="0" smtClean="0"/>
              <a:t>Порядок работы. </a:t>
            </a:r>
            <a:r>
              <a:rPr lang="ru-RU" sz="2400" dirty="0" smtClean="0"/>
              <a:t>Вам предлагается определить степень своей уравновешенности, спокойствия и душевной гармонии, ответив на вопросы согласно инструкции.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1938</Words>
  <Application>Microsoft Office PowerPoint</Application>
  <PresentationFormat>Экран (4:3)</PresentationFormat>
  <Paragraphs>212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Негативные эмоции и здоровье</vt:lpstr>
      <vt:lpstr>Слайд 2</vt:lpstr>
      <vt:lpstr> Задание. Самооценка физического здоровья </vt:lpstr>
      <vt:lpstr>МЕТОДИКА «ФИЗИЧЕСКОЕ ЗДОРОВЬЕ»  (ЭКСПРЕСС-АНАЛИЗ)</vt:lpstr>
      <vt:lpstr>Слайд 5</vt:lpstr>
      <vt:lpstr>Слайд 6</vt:lpstr>
      <vt:lpstr>Слайд 7</vt:lpstr>
      <vt:lpstr>Слайд 8</vt:lpstr>
      <vt:lpstr> Задание. Самооценка психического здоровья </vt:lpstr>
      <vt:lpstr> МЕТОДИКА «ДУШЕВНОЕ РАВНОВЕСИЕ» </vt:lpstr>
      <vt:lpstr>Слайд 11</vt:lpstr>
      <vt:lpstr>Слайд 12</vt:lpstr>
      <vt:lpstr>Слайд 13</vt:lpstr>
      <vt:lpstr>Слайд 14</vt:lpstr>
      <vt:lpstr>Слайд 15</vt:lpstr>
      <vt:lpstr>Слайд 16</vt:lpstr>
      <vt:lpstr>«Ключ»</vt:lpstr>
      <vt:lpstr> Упражнение «Эмоциональный термометр» </vt:lpstr>
      <vt:lpstr>Слайд 19</vt:lpstr>
      <vt:lpstr>Слайд 20</vt:lpstr>
      <vt:lpstr>Проанализируйте свои эмоциональные графики: </vt:lpstr>
      <vt:lpstr>Слайд 22</vt:lpstr>
      <vt:lpstr>Вывод: Люди резко отличаются по устойчивости настроений, по зависимости настроений от поведения других людей. Чтобы ладить с людьми, надо учитывать особенности их эмоциональной жизни. </vt:lpstr>
      <vt:lpstr> Упражнение. «Ловец блага» </vt:lpstr>
      <vt:lpstr>Слайд 25</vt:lpstr>
      <vt:lpstr>Упражнение «Прощай, плохое настроение» </vt:lpstr>
      <vt:lpstr>Слайд 27</vt:lpstr>
      <vt:lpstr> Упражнение «Порой я балую себя» </vt:lpstr>
      <vt:lpstr>Рекомендации по профилактике эмоционального выгорания</vt:lpstr>
      <vt:lpstr>Слайд 30</vt:lpstr>
      <vt:lpstr>Слайд 31</vt:lpstr>
      <vt:lpstr> Притча «Зерна кофе» </vt:lpstr>
      <vt:lpstr>Слайд 33</vt:lpstr>
      <vt:lpstr>Слайд 34</vt:lpstr>
      <vt:lpstr>Упражнение на рефлексию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Негативные эмоции и здоровье</dc:title>
  <dc:creator>Талгат</dc:creator>
  <cp:lastModifiedBy>Талгат</cp:lastModifiedBy>
  <cp:revision>8</cp:revision>
  <dcterms:created xsi:type="dcterms:W3CDTF">2020-02-11T07:14:19Z</dcterms:created>
  <dcterms:modified xsi:type="dcterms:W3CDTF">2020-02-13T11:15:43Z</dcterms:modified>
</cp:coreProperties>
</file>