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6" r:id="rId20"/>
    <p:sldId id="274" r:id="rId21"/>
    <p:sldId id="277" r:id="rId22"/>
    <p:sldId id="278" r:id="rId23"/>
    <p:sldId id="275" r:id="rId24"/>
    <p:sldId id="279" r:id="rId25"/>
    <p:sldId id="282" r:id="rId26"/>
    <p:sldId id="283" r:id="rId27"/>
    <p:sldId id="284" r:id="rId28"/>
    <p:sldId id="280" r:id="rId29"/>
    <p:sldId id="281" r:id="rId30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7" d="100"/>
          <a:sy n="57" d="100"/>
        </p:scale>
        <p:origin x="438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26.11.2020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51520" y="260649"/>
            <a:ext cx="8568952" cy="1296144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2700" b="1" dirty="0" smtClean="0"/>
              <a:t/>
            </a:r>
            <a:br>
              <a:rPr lang="kk-KZ" sz="2700" b="1" dirty="0" smtClean="0"/>
            </a:br>
            <a:r>
              <a:rPr lang="kk-KZ" sz="3600" b="1" dirty="0" smtClean="0"/>
              <a:t>Эффекты межличностного восприятия</a:t>
            </a:r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395536" y="1988840"/>
            <a:ext cx="8352928" cy="4392488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42925" algn="just"/>
            <a:endParaRPr lang="ru-RU" sz="2400" b="1" dirty="0" smtClean="0">
              <a:solidFill>
                <a:schemeClr val="tx1"/>
              </a:solidFill>
            </a:endParaRPr>
          </a:p>
          <a:p>
            <a:pPr marL="3175" indent="542925" algn="just"/>
            <a:endParaRPr lang="ru-RU" sz="2400" b="1" dirty="0" smtClean="0">
              <a:solidFill>
                <a:schemeClr val="tx1"/>
              </a:solidFill>
            </a:endParaRPr>
          </a:p>
          <a:p>
            <a:pPr marL="3175" indent="542925" algn="just"/>
            <a:r>
              <a:rPr lang="ru-RU" sz="2400" b="1" dirty="0" smtClean="0">
                <a:solidFill>
                  <a:schemeClr val="tx1"/>
                </a:solidFill>
              </a:rPr>
              <a:t>Преподаватель: </a:t>
            </a:r>
            <a:r>
              <a:rPr lang="ru-RU" sz="2400" dirty="0" smtClean="0">
                <a:solidFill>
                  <a:schemeClr val="tx1"/>
                </a:solidFill>
              </a:rPr>
              <a:t>Зыкова Наталья Михайловна, ассоциированный профессор кафедры Общественных дисциплин, кандидат психологических наук.</a:t>
            </a:r>
          </a:p>
          <a:p>
            <a:pPr marL="3175" indent="542925" algn="just"/>
            <a:r>
              <a:rPr lang="ru-RU" sz="2400" dirty="0" smtClean="0">
                <a:solidFill>
                  <a:schemeClr val="tx1"/>
                </a:solidFill>
              </a:rPr>
              <a:t>	</a:t>
            </a:r>
            <a:endParaRPr lang="en-US" sz="2400" dirty="0" smtClean="0">
              <a:solidFill>
                <a:schemeClr val="tx1"/>
              </a:solidFill>
            </a:endParaRPr>
          </a:p>
          <a:p>
            <a:pPr marL="3175" indent="542925" algn="just"/>
            <a:r>
              <a:rPr lang="en-US" sz="2400" dirty="0" smtClean="0">
                <a:solidFill>
                  <a:schemeClr val="tx1"/>
                </a:solidFill>
              </a:rPr>
              <a:t>E-mail  - natashazykova36@mail.ru</a:t>
            </a:r>
            <a:endParaRPr lang="ru-RU" sz="2400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Прочитайте эпизод из поэмы Н. В. Гоголя «Мертвые души»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«Чичиков разглядывал себя в зеркале, примеряя новый фрак наваринского дыма с пламенем, который блестел, как шелк. "Поворотился направо – хорошо! Повернулся налево – еще лучше! Перегиб такой, как у камергера или у такого господина, который так и чешет по-французски, который, даже и рассердясь, выбраниться не умеет на русском языке, а распечет французским диалектом. Деликатность такая! Он попробовал, склоня голову несколько набок, принять позу, как бы адресовался к даме средних лет и последнего просвещения: выходила, просто картина»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Почему Чичиков придавал такое большое значение фраку и одежде в своих предприятиях? Какой из эффектов социальной перцепции ему должен был помочь в осуществлении его планов? </a:t>
            </a:r>
          </a:p>
          <a:p>
            <a:pPr algn="just">
              <a:buNone/>
            </a:pPr>
            <a:r>
              <a:rPr lang="ru-RU" sz="2400" dirty="0" smtClean="0"/>
              <a:t>         Найдите единственный правильный ответ: </a:t>
            </a:r>
          </a:p>
          <a:p>
            <a:pPr algn="just">
              <a:buNone/>
            </a:pPr>
            <a:r>
              <a:rPr lang="ru-RU" sz="2400" dirty="0" smtClean="0"/>
              <a:t>а) эффект ореола </a:t>
            </a:r>
          </a:p>
          <a:p>
            <a:pPr algn="just">
              <a:buNone/>
            </a:pPr>
            <a:r>
              <a:rPr lang="ru-RU" sz="2400" dirty="0" smtClean="0"/>
              <a:t>б) эффект новизны </a:t>
            </a:r>
          </a:p>
          <a:p>
            <a:pPr algn="just">
              <a:buNone/>
            </a:pPr>
            <a:r>
              <a:rPr lang="ru-RU" sz="2400" dirty="0" smtClean="0"/>
              <a:t>в) эффект стереотипизации.</a:t>
            </a:r>
          </a:p>
          <a:p>
            <a:pPr marL="3175" indent="539750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Тест М. </a:t>
            </a:r>
            <a:r>
              <a:rPr lang="ru-RU" sz="3100" b="1" dirty="0" err="1" smtClean="0"/>
              <a:t>Снайдера</a:t>
            </a:r>
            <a:r>
              <a:rPr lang="ru-RU" sz="3100" b="1" dirty="0" smtClean="0"/>
              <a:t> позволяет оценить самоконтроль в общении (Рогов Е. И., 1999)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Методика содержит 10 утверждений. </a:t>
            </a:r>
          </a:p>
          <a:p>
            <a:pPr marL="3175" indent="539750" algn="just">
              <a:buNone/>
            </a:pPr>
            <a:r>
              <a:rPr lang="ru-RU" sz="2400" b="1" dirty="0" smtClean="0"/>
              <a:t>Инструкция</a:t>
            </a:r>
            <a:r>
              <a:rPr lang="ru-RU" sz="2400" dirty="0" smtClean="0"/>
              <a:t>. Внимательно прочтите 10 предложений. Каждое из них вы должны оценить как верное или неверное применительно к себе. Если предложение кажется вам верным или преимущественно верным, поставьте рядом с порядковым номером букву </a:t>
            </a:r>
            <a:r>
              <a:rPr lang="ru-RU" sz="2400" b="1" dirty="0" smtClean="0"/>
              <a:t>«В», </a:t>
            </a:r>
            <a:r>
              <a:rPr lang="ru-RU" sz="2400" dirty="0" smtClean="0"/>
              <a:t>если неверным или преимущественно неверным – букву </a:t>
            </a:r>
            <a:r>
              <a:rPr lang="ru-RU" sz="2400" b="1" dirty="0" smtClean="0"/>
              <a:t>«Н».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5"/>
          <a:ext cx="8229600" cy="54006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2472"/>
                <a:gridCol w="7067128"/>
              </a:tblGrid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Мне кажется трудным искусство подражать повадкам других людей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бы, пожалуй, мог «свалять дурака», чтобы привлечь внимание или позабавить окружающих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Из меня мог бы выйти неплохой актер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Другим людям иногда кажется, что я переживаю что-то более глубоко, чем это есть на самом деле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80120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5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компании я редко оказываюсь в центре внимания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0"/>
          <a:ext cx="8229600" cy="51845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995120"/>
              </a:tblGrid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6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 разных ситуациях и в общении с разными людьми я часто веду себя совершенно по-разному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7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могу отстаивать только то, в чем искренне убежден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8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Чтобы преуспеть в делах и в отношениях с людьми, я стараюсь быть таким, каким меня ожидают видеть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9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могу быть дружелюбным с людьми, которых не выношу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6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10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Я не всегда такой, каким кажусь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b="1" dirty="0" smtClean="0"/>
              <a:t>Ключ. </a:t>
            </a:r>
            <a:r>
              <a:rPr lang="ru-RU" sz="2400" dirty="0" smtClean="0"/>
              <a:t>По 1 баллу начисляется за ответ </a:t>
            </a:r>
            <a:r>
              <a:rPr lang="ru-RU" sz="2400" b="1" dirty="0" smtClean="0"/>
              <a:t>«Н» </a:t>
            </a:r>
            <a:r>
              <a:rPr lang="ru-RU" sz="2400" dirty="0" smtClean="0"/>
              <a:t>на вопросы №№ 1, 5 и 7 и за ответ </a:t>
            </a:r>
            <a:r>
              <a:rPr lang="ru-RU" sz="2400" b="1" dirty="0" smtClean="0"/>
              <a:t>«В» </a:t>
            </a:r>
            <a:r>
              <a:rPr lang="ru-RU" sz="2400" dirty="0" smtClean="0"/>
              <a:t>на все остальные вопросы. Все баллы суммируются. Если вы искренне отвечали на вопросы, то о вас, по-видимому, можно сказать следующее.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457200" y="980728"/>
          <a:ext cx="8229600" cy="5040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26568"/>
                <a:gridCol w="6203032"/>
              </a:tblGrid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0–3 балла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вас низкий коммуникативный контроль. Ваше поведение устойчиво и вы не считаете нужным изменяться в зависимости от ситуации. Вы способны к искреннему самораскрытию в общении. Некоторые считают вас «неудобным» в общении по причине вашей прямолинейности.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520280">
                <a:tc>
                  <a:txBody>
                    <a:bodyPr/>
                    <a:lstStyle/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4–6 баллов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вас средний коммуникативный контроль, вы искренни, но не сдержаны в своих эмоциональных проявлениях. Принимаете во внимание особенности партнеров по взаимодействию. </a:t>
                      </a:r>
                    </a:p>
                    <a:p>
                      <a:pPr algn="just"/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908720"/>
          <a:ext cx="8229600" cy="53549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98576"/>
                <a:gridCol w="6131024"/>
              </a:tblGrid>
              <a:tr h="5354920">
                <a:tc>
                  <a:txBody>
                    <a:bodyPr/>
                    <a:lstStyle/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ctr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7–10 баллов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У вас высокий коммуникативный контроль. Вы легко входите в любую роль, гибко реагируете на изменение ситуации, хорошо чувствуете и даже в состоянии предвидеть впечатление, которое производите на окружающих. Люди с высоким самоконтролем в общении, по М.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Снайдеру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, постоянно следят за собой, хорошо знают, где и как себя вести, управляют выражением своих эмоций. Вместе с тем, у них затруднена спонтанность самовыражения, они не любят непрогнозируемых ситуаций. Их позиция: «Я такой, какой я есть в данный момент». Люди с низким коммуникативным контролем более непосредственны в проявлении эмоций, открыты, у них более устойчивое «Я», мало подверженное изменениям в различных ситуациях. </a:t>
                      </a:r>
                      <a:endParaRPr lang="ru-RU" sz="2000" b="1" kern="1200" dirty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Ситуация в приемном отделении больницы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997152"/>
          </a:xfrm>
          <a:solidFill>
            <a:srgbClr val="FFFF99"/>
          </a:solidFill>
        </p:spPr>
        <p:txBody>
          <a:bodyPr>
            <a:normAutofit fontScale="92500" lnSpcReduction="10000"/>
          </a:bodyPr>
          <a:lstStyle/>
          <a:p>
            <a:pPr marL="3175" indent="539750" algn="just">
              <a:buNone/>
            </a:pPr>
            <a:r>
              <a:rPr lang="ru-RU" sz="2800" dirty="0" smtClean="0"/>
              <a:t>В приемный покой больницы утром обратился человек, накануне пострадавший в драке. Врачу он сказал следующее: «Я много хорошего слышал о Вас, доктор, и о Вашей больнице. Здесь работают настоящие профессионалы. Вы – отличный специалист. Здесь, конечно, меня в два счета поставят на ноги. А вот в другой больнице (номер такой-то), куда я обращался вчера вечером, мне никакой помощи не оказали, а только всячески оскорбили меня и выставили меня за дверь».</a:t>
            </a:r>
          </a:p>
          <a:p>
            <a:pPr marL="3175" indent="539750" algn="just">
              <a:buNone/>
            </a:pPr>
            <a:r>
              <a:rPr lang="ru-RU" sz="2800" dirty="0" smtClean="0"/>
              <a:t>Какое впечатление должно сложиться у врача?</a:t>
            </a:r>
          </a:p>
          <a:p>
            <a:pPr marL="3175" indent="539750" algn="just">
              <a:buNone/>
            </a:pPr>
            <a:r>
              <a:rPr lang="ru-RU" sz="2800" dirty="0" smtClean="0"/>
              <a:t>Каковы должны быть его действия?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Упражнение «Эпитеты» </a:t>
            </a:r>
            <a:br>
              <a:rPr lang="ru-RU" sz="2800" b="1" dirty="0" smtClean="0"/>
            </a:br>
            <a:r>
              <a:rPr lang="ru-RU" sz="2800" b="1" dirty="0" smtClean="0"/>
              <a:t/>
            </a:r>
            <a:br>
              <a:rPr lang="ru-RU" sz="2800" b="1" dirty="0" smtClean="0"/>
            </a:b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Вам предлагается 2 фотографии с изображением людей, испытывающих различные эмоциональные состояния. Внимательно рассмотрите фотографии и охарактеризуйте их. Причем это должна быть характеристика не каких-то отдельных частей лица, а личности в целом. </a:t>
            </a:r>
          </a:p>
          <a:p>
            <a:pPr marL="3175" indent="539750" algn="just">
              <a:buNone/>
            </a:pPr>
            <a:r>
              <a:rPr lang="ru-RU" sz="2400" dirty="0" smtClean="0"/>
              <a:t>Подберите не менее семи эпитетов, раскрывающих характер человека и его эмоциональное состояние. Например: этот человек спокойный, уживчивый, слабый, бесхитростный, дружелюбный, покладистый, простой, веселый, радостный, беззаботный.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800" b="1" dirty="0" smtClean="0"/>
          </a:p>
          <a:p>
            <a:pPr marL="3175" indent="539750" algn="just">
              <a:buNone/>
            </a:pPr>
            <a:endParaRPr lang="ru-RU" sz="2800" b="1" dirty="0" smtClean="0"/>
          </a:p>
          <a:p>
            <a:pPr marL="3175" indent="539750" algn="just">
              <a:buNone/>
            </a:pPr>
            <a:r>
              <a:rPr lang="ru-RU" sz="2800" b="1" dirty="0" smtClean="0"/>
              <a:t>Цель: сформировать представления об эффектах межличностного восприятия; развивать умения анализировать ситуации общения; воспитывать интерес к вопросам социальной перцепции.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74638"/>
            <a:ext cx="8064896" cy="778098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Фото 1.</a:t>
            </a:r>
            <a:endParaRPr lang="ru-RU" sz="2800" b="1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484784"/>
            <a:ext cx="8064896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Фото 2.</a:t>
            </a:r>
            <a:endParaRPr lang="ru-RU" sz="2800" b="1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051720" y="1600200"/>
            <a:ext cx="4968552" cy="4853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«Анализ стереотипов в общении»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623888" algn="just">
              <a:buNone/>
            </a:pPr>
            <a:endParaRPr lang="ru-RU" sz="2400" dirty="0" smtClean="0"/>
          </a:p>
          <a:p>
            <a:pPr marL="3175" indent="623888" algn="just">
              <a:buNone/>
            </a:pPr>
            <a:r>
              <a:rPr lang="ru-RU" sz="2400" dirty="0" smtClean="0"/>
              <a:t>Какой образ возникает в вашем представлении, когда говорят о депутате Мажилиса; отечественном бизнесмене; преподавателе; бомже; сильном студенте, слабом студенте; друге; журналисте; пенсионере?</a:t>
            </a:r>
          </a:p>
          <a:p>
            <a:pPr marL="3175" indent="623888" algn="just">
              <a:buNone/>
            </a:pPr>
            <a:r>
              <a:rPr lang="ru-RU" sz="2400" dirty="0" smtClean="0"/>
              <a:t> Запишите, на ваш взгляд, наиболее характерные черты образа представителей данных профессий и групп. </a:t>
            </a:r>
          </a:p>
          <a:p>
            <a:pPr marL="3175" indent="623888" algn="just">
              <a:buNone/>
            </a:pPr>
            <a:r>
              <a:rPr lang="ru-RU" sz="2400" dirty="0" smtClean="0"/>
              <a:t>Подумайте, есть ли одинаковые стереотипы? Если нет, то почему? Если да, то почему? Как влияют стереотипы на того, кто верит в них? На других людей?  </a:t>
            </a:r>
          </a:p>
          <a:p>
            <a:pPr marL="3175" indent="623888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26170"/>
          </a:xfrm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«Выявление качеств, способствующих более точному межличностному восприятию и пониманию»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16832"/>
            <a:ext cx="8229600" cy="4536504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Лучшее понимание других людей, по Г. </a:t>
            </a:r>
            <a:r>
              <a:rPr lang="ru-RU" sz="2400" dirty="0" err="1" smtClean="0"/>
              <a:t>Олпорту</a:t>
            </a:r>
            <a:r>
              <a:rPr lang="ru-RU" sz="2400" dirty="0" smtClean="0"/>
              <a:t>, обеспечивают следующие  качества (выберите нужное): завышенная самооценка; хорошее знание себя; нонконформизм; умение отвлечься от деталей; отрешенность; знание психологии; интуиция; эмоциональная устойчивость; отзывчивость; терпимость; интеллект; порядочность; наблюдательность; жизненный опыт; эмпатия. </a:t>
            </a:r>
          </a:p>
          <a:p>
            <a:pPr marL="3175" indent="539750" algn="just">
              <a:buNone/>
            </a:pPr>
            <a:r>
              <a:rPr lang="ru-RU" sz="2400" dirty="0" smtClean="0"/>
              <a:t>Докажите правильность выбора качеств.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3100" b="1" dirty="0" smtClean="0"/>
              <a:t/>
            </a:r>
            <a:br>
              <a:rPr lang="ru-RU" sz="3100" b="1" dirty="0" smtClean="0"/>
            </a:br>
            <a:r>
              <a:rPr lang="ru-RU" sz="3100" b="1" dirty="0" smtClean="0"/>
              <a:t>Упражнение «Анализ национальных стереотипов»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В описании  человека казахской национальности вычеркните свойства, не соответствующие  стереотипу (должно остаться 5-7 свойств).</a:t>
            </a:r>
          </a:p>
          <a:p>
            <a:pPr marL="3175" indent="539750" algn="just">
              <a:buNone/>
            </a:pPr>
            <a:r>
              <a:rPr lang="ru-RU" sz="2400" dirty="0" smtClean="0"/>
              <a:t> Замкнутый, умный, добрый, наивный, жадный, эгоистичный, педантичный, утонченный, музыкальный, щеголь, фанатик, честный, обаятельный, терпеливый, безалаберный, ленивый, самовлюбленный, предприимчивый, патриот, с юмором, широта души, честолюбивый, хитрый, трудолюбивый.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 fontScale="90000"/>
          </a:bodyPr>
          <a:lstStyle/>
          <a:p>
            <a:r>
              <a:rPr lang="ru-RU" sz="2800" b="1" dirty="0" smtClean="0"/>
              <a:t/>
            </a:r>
            <a:br>
              <a:rPr lang="ru-RU" sz="2800" b="1" dirty="0" smtClean="0"/>
            </a:br>
            <a:r>
              <a:rPr lang="ru-RU" sz="2800" b="1" dirty="0" smtClean="0"/>
              <a:t>Упражнение «Анализ схем запуска эффекта ореола» </a:t>
            </a:r>
            <a:br>
              <a:rPr lang="ru-RU" sz="2800" b="1" dirty="0" smtClean="0"/>
            </a:b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Проанализируйте отрывки, представленные ниже, определите типовую схему запуска эффекта ореола, приводящую к ошибкам социального восприятия.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836712"/>
          <a:ext cx="8229600" cy="49685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995120"/>
              </a:tblGrid>
              <a:tr h="248427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1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«Удивительное дело, какая полная бывает иллюзия того, что красота есть добро. Красивая женщина говорит глупости, ты слушаешь и не слышишь глупости, а слышишь умное. Она говорит, делает гадости, а ты видишь что- то милое. Когда же она не говорит ни глупостей, ни гадостей, а красива, то сейчас  уверяешься, что она чудо как умна и нравственна» (Л.Н. Толстой «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Крейцерова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соната»). </a:t>
                      </a:r>
                      <a:endParaRPr lang="ru-RU" sz="2000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484276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2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«Красота производит совершенные чудеса. Все душевные недостатки в красавице вместо того, чтобы произвести отвращение, становятся как-то необыкновенно привлекательны» (Н.В.Гоголь. «Невский проспект»).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457200" y="692696"/>
          <a:ext cx="8229600" cy="56421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4480"/>
                <a:gridCol w="6995120"/>
              </a:tblGrid>
              <a:tr h="2952328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3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«На нем был черный фрак, побелевший уже по швам, панталоны летние… под истертым черным галстуком на желтоватой манишке блестел фальшивый алмаз, шершавая шляпа, казалось, видела и </a:t>
                      </a:r>
                      <a:r>
                        <a:rPr lang="ru-RU" sz="2000" b="1" kern="120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вѐдро и</a:t>
                      </a:r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ненастье. Встретясь с этим человеком в лесу, вы приняли бы его за разбойника; в обществе — за политического заговорщика; в передней — за шарлатана, торгующего эликсирами или мышьяком» (А.С.Пушкин. «Египетские ночи»). </a:t>
                      </a:r>
                    </a:p>
                    <a:p>
                      <a:endParaRPr lang="ru-RU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2689775">
                <a:tc>
                  <a:txBody>
                    <a:bodyPr/>
                    <a:lstStyle/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endParaRPr lang="ru-RU" sz="2000" b="1" dirty="0" smtClean="0">
                        <a:solidFill>
                          <a:schemeClr val="tx1"/>
                        </a:solidFill>
                      </a:endParaRPr>
                    </a:p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4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endParaRPr lang="ru-RU" sz="2000" b="1" kern="120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pPr algn="just"/>
                      <a:r>
                        <a:rPr lang="ru-RU" sz="2000" b="1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«Что приличествует Юпитеру, то не приличествует быку» (гласит древняя поговорка). 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Упражнение на рефлексию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/>
          <a:lstStyle/>
          <a:p>
            <a:pPr marL="4763" indent="536575" algn="just">
              <a:buNone/>
            </a:pPr>
            <a:endParaRPr lang="ru-RU" sz="2400" dirty="0" smtClean="0"/>
          </a:p>
          <a:p>
            <a:pPr marL="4763" indent="536575" algn="just">
              <a:buNone/>
            </a:pPr>
            <a:endParaRPr lang="ru-RU" sz="2400" dirty="0" smtClean="0"/>
          </a:p>
          <a:p>
            <a:pPr marL="4763" indent="536575" algn="just">
              <a:buNone/>
            </a:pPr>
            <a:r>
              <a:rPr lang="ru-RU" sz="2400" dirty="0" smtClean="0"/>
              <a:t>Сегодня я узнал, что…</a:t>
            </a:r>
          </a:p>
          <a:p>
            <a:pPr marL="4763" indent="536575" algn="just">
              <a:buNone/>
            </a:pPr>
            <a:r>
              <a:rPr lang="ru-RU" sz="2400" dirty="0" smtClean="0"/>
              <a:t>Сегодня я был удивлен тем, что…</a:t>
            </a:r>
          </a:p>
          <a:p>
            <a:pPr marL="4763" indent="536575" algn="just">
              <a:buNone/>
            </a:pPr>
            <a:r>
              <a:rPr lang="ru-RU" sz="2400" dirty="0" smtClean="0"/>
              <a:t>Сегодня мне понравилось…</a:t>
            </a:r>
          </a:p>
          <a:p>
            <a:pPr marL="4763" indent="536575" algn="just">
              <a:buNone/>
            </a:pPr>
            <a:r>
              <a:rPr lang="ru-RU" sz="2400" dirty="0" smtClean="0"/>
              <a:t>Сегодня я был разочарован…</a:t>
            </a:r>
          </a:p>
          <a:p>
            <a:pPr marL="4763" indent="536575" algn="just">
              <a:buNone/>
            </a:pPr>
            <a:r>
              <a:rPr lang="ru-RU" sz="2400" dirty="0" smtClean="0"/>
              <a:t>Сегодня самым важным для меня было…</a:t>
            </a:r>
          </a:p>
          <a:p>
            <a:pPr marL="4763" indent="536575" algn="just">
              <a:buNone/>
            </a:pP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endParaRPr lang="ru-RU" sz="2800" b="1" dirty="0" smtClean="0"/>
          </a:p>
          <a:p>
            <a:pPr algn="ctr">
              <a:buNone/>
            </a:pPr>
            <a:r>
              <a:rPr lang="ru-RU" sz="2800" b="1" dirty="0" smtClean="0"/>
              <a:t>Спасибо за внимание!!!</a:t>
            </a:r>
            <a:endParaRPr lang="ru-RU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476672"/>
            <a:ext cx="8229600" cy="5649491"/>
          </a:xfrm>
          <a:solidFill>
            <a:srgbClr val="FFFF99"/>
          </a:solidFill>
        </p:spPr>
        <p:txBody>
          <a:bodyPr>
            <a:normAutofit/>
          </a:bodyPr>
          <a:lstStyle/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endParaRPr lang="ru-RU" sz="2400" b="1" dirty="0" smtClean="0"/>
          </a:p>
          <a:p>
            <a:pPr algn="r">
              <a:buNone/>
            </a:pPr>
            <a:r>
              <a:rPr lang="ru-RU" sz="2400" b="1" dirty="0" smtClean="0"/>
              <a:t>Общение можно сравнить с огромным зонтиком, под которым скрыто все, что происходит между людьми </a:t>
            </a:r>
          </a:p>
          <a:p>
            <a:pPr algn="r">
              <a:buNone/>
            </a:pPr>
            <a:r>
              <a:rPr lang="ru-RU" sz="2400" b="1" dirty="0" smtClean="0"/>
              <a:t>В. Сатир</a:t>
            </a:r>
            <a:endParaRPr lang="ru-RU" sz="24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  <a:solidFill>
            <a:srgbClr val="FFFF99"/>
          </a:solidFill>
        </p:spPr>
        <p:txBody>
          <a:bodyPr>
            <a:noAutofit/>
          </a:bodyPr>
          <a:lstStyle/>
          <a:p>
            <a:pPr indent="542925" algn="just"/>
            <a:r>
              <a:rPr lang="ru-RU" sz="2800" b="1" dirty="0" smtClean="0"/>
              <a:t>Примером, какой фундаментальной ошибки каузальной атрибуции является следующий эксперимент.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752528"/>
          </a:xfrm>
          <a:solidFill>
            <a:srgbClr val="FFFF99"/>
          </a:solidFill>
        </p:spPr>
        <p:txBody>
          <a:bodyPr>
            <a:normAutofit fontScale="92500" lnSpcReduction="20000"/>
          </a:bodyPr>
          <a:lstStyle/>
          <a:p>
            <a:pPr marL="3175" indent="539750" algn="just">
              <a:buNone/>
            </a:pPr>
            <a:endParaRPr lang="ru-RU" sz="2800" dirty="0" smtClean="0"/>
          </a:p>
          <a:p>
            <a:pPr marL="3175" indent="539750" algn="just">
              <a:buNone/>
            </a:pPr>
            <a:r>
              <a:rPr lang="ru-RU" sz="2800" dirty="0" smtClean="0"/>
              <a:t>Представьте, что вам предложили за 1500 тенге в течение 2 часов ходить с рекламным плакатом «Кока-колы» по центральной улице вашего города. Согласились бы вы? А теперь предположим, что все население вашего города от 18 до 60 лет – это 100%. Сколько процентов из них, по-вашему, приняли бы аналогичное предложение? </a:t>
            </a:r>
          </a:p>
          <a:p>
            <a:pPr marL="3175" indent="539750" algn="just">
              <a:buNone/>
            </a:pPr>
            <a:r>
              <a:rPr lang="ru-RU" sz="2800" dirty="0" smtClean="0"/>
              <a:t>Посмотрите, отнесли ли вы себя к большинству (помните, что 50% – это большинство).  Опыт проведения данного эксперимента, показывает, что, за редким исключением, люди причисляют себя к большинству.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indent="542925" algn="just"/>
            <a:r>
              <a:rPr lang="ru-RU" sz="2800" b="1" dirty="0" smtClean="0"/>
              <a:t>К какому эффекту восприятия можно отнести описание данного эксперимента? 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Молодым людям было предложено оценить женский почерк, причем к тексту прилагался женский портрет. В одних группах испытуемых использовался портрет женщины с привлекательной внешностью, а в других – портрет «дурнушки». Более высокие оценки получил почерк красивой женщины.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218258"/>
          </a:xfrm>
          <a:solidFill>
            <a:srgbClr val="FFFF99"/>
          </a:solidFill>
        </p:spPr>
        <p:txBody>
          <a:bodyPr>
            <a:noAutofit/>
          </a:bodyPr>
          <a:lstStyle/>
          <a:p>
            <a:r>
              <a:rPr lang="ru-RU" sz="2800" b="1" dirty="0" smtClean="0"/>
              <a:t>О каком виде стереотипов идет речь в исследованиях американского ученого </a:t>
            </a:r>
            <a:r>
              <a:rPr lang="ru-RU" sz="2800" b="1" dirty="0" err="1" smtClean="0"/>
              <a:t>Secordа</a:t>
            </a:r>
            <a:r>
              <a:rPr lang="ru-RU" sz="2800" b="1" dirty="0" smtClean="0"/>
              <a:t>? Люди с похожими чертами лица действительно оказались похожими между собой и по личностным характеристикам.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542925" algn="just">
              <a:buNone/>
            </a:pPr>
            <a:endParaRPr lang="ru-RU" sz="2400" dirty="0" smtClean="0"/>
          </a:p>
          <a:p>
            <a:pPr marL="0" indent="542925" algn="just">
              <a:buNone/>
            </a:pPr>
            <a:endParaRPr lang="ru-RU" sz="2400" dirty="0" smtClean="0"/>
          </a:p>
          <a:p>
            <a:pPr marL="0" indent="542925" algn="just">
              <a:buNone/>
            </a:pPr>
            <a:r>
              <a:rPr lang="ru-RU" sz="2400" dirty="0" smtClean="0"/>
              <a:t>Вспомните из своей жизни случаи, когда первое впечатление о каком-либо человеке оказалось для вас ошибочным? Что вы испытывали, когда поняли это? Что способствовало созданию неправильного восприятия? Как вы осознали его ошибочность? О каких ошибках, возможно, шла речь? (приведите пример)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20688"/>
            <a:ext cx="8229600" cy="5505475"/>
          </a:xfrm>
          <a:solidFill>
            <a:srgbClr val="FFFF99"/>
          </a:solidFill>
        </p:spPr>
        <p:txBody>
          <a:bodyPr>
            <a:normAutofit/>
          </a:bodyPr>
          <a:lstStyle/>
          <a:p>
            <a:pPr marL="0" indent="542925" algn="just">
              <a:buNone/>
            </a:pPr>
            <a:endParaRPr lang="ru-RU" sz="2400" dirty="0" smtClean="0"/>
          </a:p>
          <a:p>
            <a:pPr marL="0" indent="542925" algn="just">
              <a:buNone/>
            </a:pPr>
            <a:endParaRPr lang="ru-RU" sz="2400" dirty="0" smtClean="0"/>
          </a:p>
          <a:p>
            <a:pPr marL="0" indent="542925" algn="just">
              <a:buNone/>
            </a:pPr>
            <a:endParaRPr lang="ru-RU" sz="2400" dirty="0" smtClean="0"/>
          </a:p>
          <a:p>
            <a:pPr marL="0" indent="542925" algn="just">
              <a:buNone/>
            </a:pPr>
            <a:r>
              <a:rPr lang="ru-RU" sz="2400" dirty="0" smtClean="0"/>
              <a:t>Напишите на листе бумаги в столбик имена 5 человек, которые вам нравятся, вам симпатичны, но не по внешним признакам, а по качествам личности, это не должны быть родственники. Затем для каждого из них (в столбик) выпишите качества (4–6), которые его характеризуют как личность. 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12968" cy="850106"/>
          </a:xfrm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Можно выполнить это задание в виде таблицы </a:t>
            </a:r>
            <a:endParaRPr lang="ru-RU" sz="2800" b="1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179512" y="1340770"/>
          <a:ext cx="8856984" cy="518457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71074"/>
                <a:gridCol w="2014936"/>
                <a:gridCol w="1704945"/>
                <a:gridCol w="1937438"/>
                <a:gridCol w="1328591"/>
              </a:tblGrid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Аскар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Асия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Серик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Аблаевич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Раушан</a:t>
                      </a:r>
                      <a:r>
                        <a:rPr lang="ru-RU" sz="2000" b="1" dirty="0" smtClean="0">
                          <a:solidFill>
                            <a:schemeClr val="tx1"/>
                          </a:solidFill>
                        </a:rPr>
                        <a:t> </a:t>
                      </a:r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Утегеновна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 err="1" smtClean="0">
                          <a:solidFill>
                            <a:schemeClr val="tx1"/>
                          </a:solidFill>
                        </a:rPr>
                        <a:t>Гульжан</a:t>
                      </a:r>
                      <a:endParaRPr lang="ru-RU" sz="2000" b="1" dirty="0">
                        <a:solidFill>
                          <a:schemeClr val="tx1"/>
                        </a:solidFill>
                      </a:endParaRPr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пунктуальность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выносливость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самолюбие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смелость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смелость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любознательность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трудолюбие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смелость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любознательность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бережливость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смелость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самообладание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кругозор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  <a:tr h="1036915"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решительность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усердие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верность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пунктуальность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b="1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преданность</a:t>
                      </a:r>
                      <a:endParaRPr lang="ru-RU" sz="1600" b="1" dirty="0"/>
                    </a:p>
                  </a:txBody>
                  <a:tcP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r>
              <a:rPr lang="ru-RU" sz="2800" b="1" dirty="0" smtClean="0"/>
              <a:t>Затем проделайте такую же работу с людьми, которые вам не нравятся, вам не симпатичны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solidFill>
            <a:srgbClr val="FFFF99"/>
          </a:solidFill>
        </p:spPr>
        <p:txBody>
          <a:bodyPr>
            <a:normAutofit/>
          </a:bodyPr>
          <a:lstStyle/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endParaRPr lang="ru-RU" sz="2400" dirty="0" smtClean="0"/>
          </a:p>
          <a:p>
            <a:pPr marL="3175" indent="539750" algn="just">
              <a:buNone/>
            </a:pPr>
            <a:r>
              <a:rPr lang="ru-RU" sz="2400" dirty="0" smtClean="0"/>
              <a:t>Вы заметите, что качества в первой таблице будут повторяться; то же наблюдается, как правило, и при заполнении второй таблицы. Что лежит в основе этого явления?  </a:t>
            </a:r>
          </a:p>
          <a:p>
            <a:pPr marL="3175" indent="539750" algn="just">
              <a:buNone/>
            </a:pP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215</TotalTime>
  <Words>1667</Words>
  <Application>Microsoft Office PowerPoint</Application>
  <PresentationFormat>Экран (4:3)</PresentationFormat>
  <Paragraphs>173</Paragraphs>
  <Slides>29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2" baseType="lpstr">
      <vt:lpstr>Arial</vt:lpstr>
      <vt:lpstr>Calibri</vt:lpstr>
      <vt:lpstr>Тема Office</vt:lpstr>
      <vt:lpstr>   Эффекты межличностного восприятия  </vt:lpstr>
      <vt:lpstr>Презентация PowerPoint</vt:lpstr>
      <vt:lpstr>Презентация PowerPoint</vt:lpstr>
      <vt:lpstr>Примером, какой фундаментальной ошибки каузальной атрибуции является следующий эксперимент. </vt:lpstr>
      <vt:lpstr>К какому эффекту восприятия можно отнести описание данного эксперимента? </vt:lpstr>
      <vt:lpstr>О каком виде стереотипов идет речь в исследованиях американского ученого Secordа? Люди с похожими чертами лица действительно оказались похожими между собой и по личностным характеристикам. </vt:lpstr>
      <vt:lpstr>Презентация PowerPoint</vt:lpstr>
      <vt:lpstr>Можно выполнить это задание в виде таблицы </vt:lpstr>
      <vt:lpstr>Затем проделайте такую же работу с людьми, которые вам не нравятся, вам не симпатичны </vt:lpstr>
      <vt:lpstr>Прочитайте эпизод из поэмы Н. В. Гоголя «Мертвые души» </vt:lpstr>
      <vt:lpstr>Презентация PowerPoint</vt:lpstr>
      <vt:lpstr> Тест М. Снайдера позволяет оценить самоконтроль в общении (Рогов Е. И., 1999) 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Ситуация в приемном отделении больницы</vt:lpstr>
      <vt:lpstr>  Упражнение «Эпитеты»   </vt:lpstr>
      <vt:lpstr>Фото 1.</vt:lpstr>
      <vt:lpstr>Фото 2.</vt:lpstr>
      <vt:lpstr> Упражнение «Анализ стереотипов в общении»  </vt:lpstr>
      <vt:lpstr>  Упражнение «Выявление качеств, способствующих более точному межличностному восприятию и пониманию»  </vt:lpstr>
      <vt:lpstr> Упражнение «Анализ национальных стереотипов»  </vt:lpstr>
      <vt:lpstr> Упражнение «Анализ схем запуска эффекта ореола»  </vt:lpstr>
      <vt:lpstr>Презентация PowerPoint</vt:lpstr>
      <vt:lpstr>Презентация PowerPoint</vt:lpstr>
      <vt:lpstr>Упражнение на рефлексию</vt:lpstr>
      <vt:lpstr>Презентация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Эмоции и эмоциональный интеллект</dc:title>
  <dc:creator>Талгат</dc:creator>
  <cp:lastModifiedBy>Denis Grebenchshikov</cp:lastModifiedBy>
  <cp:revision>16</cp:revision>
  <dcterms:created xsi:type="dcterms:W3CDTF">2019-06-05T04:51:39Z</dcterms:created>
  <dcterms:modified xsi:type="dcterms:W3CDTF">2020-11-26T10:02:05Z</dcterms:modified>
</cp:coreProperties>
</file>