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568952" cy="1296144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kk-KZ" sz="2700" b="1" dirty="0" smtClean="0"/>
              <a:t/>
            </a:r>
            <a:br>
              <a:rPr lang="kk-KZ" sz="2700" b="1" dirty="0" smtClean="0"/>
            </a:br>
            <a:r>
              <a:rPr lang="kk-KZ" sz="2700" b="1" dirty="0" smtClean="0"/>
              <a:t/>
            </a:r>
            <a:br>
              <a:rPr lang="kk-KZ" sz="2700" b="1" dirty="0" smtClean="0"/>
            </a:br>
            <a:r>
              <a:rPr lang="kk-KZ" sz="3100" b="1" dirty="0" smtClean="0"/>
              <a:t>Анализ коммуникации в современном обществе </a:t>
            </a:r>
            <a:br>
              <a:rPr lang="kk-KZ" sz="3100" b="1" dirty="0" smtClean="0"/>
            </a:br>
            <a:r>
              <a:rPr lang="kk-KZ" sz="3100" b="1" dirty="0" smtClean="0"/>
              <a:t>по  Г.Д. Лассуэллу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80920" cy="3433936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42925" algn="just"/>
            <a:r>
              <a:rPr lang="ru-RU" sz="2400" b="1" dirty="0" smtClean="0">
                <a:solidFill>
                  <a:schemeClr val="tx1"/>
                </a:solidFill>
              </a:rPr>
              <a:t>Преподаватель: </a:t>
            </a:r>
            <a:r>
              <a:rPr lang="ru-RU" sz="2400" dirty="0" smtClean="0">
                <a:solidFill>
                  <a:schemeClr val="tx1"/>
                </a:solidFill>
              </a:rPr>
              <a:t>Зыкова Наталья Михайловна, ассоциированный профессор кафедры Общественных дисциплин, кандидат психологических наук.</a:t>
            </a:r>
          </a:p>
          <a:p>
            <a:pPr marL="3175" indent="542925" algn="just"/>
            <a:r>
              <a:rPr lang="ru-RU" sz="2400" dirty="0" smtClean="0">
                <a:solidFill>
                  <a:schemeClr val="tx1"/>
                </a:solidFill>
              </a:rPr>
              <a:t>	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175" indent="542925" algn="just"/>
            <a:r>
              <a:rPr lang="en-US" sz="2400" dirty="0" smtClean="0">
                <a:solidFill>
                  <a:schemeClr val="tx1"/>
                </a:solidFill>
              </a:rPr>
              <a:t>E-mail  - natashazykova36@mail.ru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Упражнение «Барьеры застенчивости»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Описание. </a:t>
            </a:r>
            <a:r>
              <a:rPr lang="ru-RU" sz="2400" dirty="0" smtClean="0"/>
              <a:t>Между человеком и его целями существуют барьеры застенчивости, которые препятствуют достижению этих целей. Выберите наиболее желанную цель, напишите ее на листе бумаги. Нарисуйте дорожку к цели и барьеры на этом пути. Попробуйте подготовить стратегию преодоления барьеров: обойти, от чего-то отказаться, подождать, понести временные потери.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Обсуждение. </a:t>
            </a:r>
            <a:r>
              <a:rPr lang="ru-RU" sz="2400" dirty="0" smtClean="0"/>
              <a:t>Что изменилось от визуализации проблемы? Какие приемы преодоления барьеров наиболее эффективны?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Раскройте в содержании пословиц, поговорок, какими качествами должен обладать собеседник, чтобы беседа приносила удовлетворение, радость общения, а какие качества будут мешать продуктивному общению?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b="1" dirty="0" smtClean="0"/>
              <a:t>1. </a:t>
            </a:r>
            <a:r>
              <a:rPr lang="ru-RU" sz="2400" dirty="0" smtClean="0"/>
              <a:t>Умей вовремя сказать, вовремя смолчать.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2. </a:t>
            </a:r>
            <a:r>
              <a:rPr lang="ru-RU" sz="2400" dirty="0" smtClean="0"/>
              <a:t>Петь хорошо вместе, а говорить порознь.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3. </a:t>
            </a:r>
            <a:r>
              <a:rPr lang="ru-RU" sz="2400" dirty="0" smtClean="0"/>
              <a:t>За словом в карман не полезет.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4. </a:t>
            </a:r>
            <a:r>
              <a:rPr lang="ru-RU" sz="2400" dirty="0" smtClean="0"/>
              <a:t>С тобой надо говорить гороху наевшись.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5. </a:t>
            </a:r>
            <a:r>
              <a:rPr lang="ru-RU" sz="2400" dirty="0" smtClean="0"/>
              <a:t>Говорить на разных языках. Их разговор – разговор глухих.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6. </a:t>
            </a:r>
            <a:r>
              <a:rPr lang="ru-RU" sz="2400" dirty="0" smtClean="0"/>
              <a:t>С ним натощак не сговоришься.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b="1" dirty="0" smtClean="0"/>
              <a:t>7. </a:t>
            </a:r>
            <a:r>
              <a:rPr lang="ru-RU" sz="2400" dirty="0" smtClean="0"/>
              <a:t>Начал за здравие, а кончил за упокой.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8. </a:t>
            </a:r>
            <a:r>
              <a:rPr lang="ru-RU" sz="2400" dirty="0" smtClean="0"/>
              <a:t>Ты ему слово, а он тебе десять.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9. </a:t>
            </a:r>
            <a:r>
              <a:rPr lang="ru-RU" sz="2400" dirty="0" smtClean="0"/>
              <a:t>Я ему про Фому, а он мне про Ерему.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10. </a:t>
            </a:r>
            <a:r>
              <a:rPr lang="ru-RU" sz="2400" dirty="0" smtClean="0"/>
              <a:t>Рана от ножа залечивается, перед раной, нанесенной словом, врач бессилен.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11. </a:t>
            </a:r>
            <a:r>
              <a:rPr lang="ru-RU" sz="2400" dirty="0" smtClean="0"/>
              <a:t>Лучше ногою запнуться, нежели языком.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12. </a:t>
            </a:r>
            <a:r>
              <a:rPr lang="ru-RU" sz="2400" dirty="0" smtClean="0"/>
              <a:t>От одного слова – да на век ссора.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На какие личностные особенности вы можете обратить внимание у хорошего собеседника? </a:t>
            </a:r>
          </a:p>
          <a:p>
            <a:pPr marL="3175" indent="539750" algn="just">
              <a:buNone/>
            </a:pPr>
            <a:r>
              <a:rPr lang="ru-RU" sz="2400" dirty="0" smtClean="0"/>
              <a:t>Почему с одними нам легко вести разговор, а с другими тяжело? Кому-то мы можем довериться и рассказать самое сокровенное, а кому-то не хочется говорить даже о самых простых, обыденных вещах.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Упражнение «Вежливый отказ»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Назовите и запишите вежливые формы обращения с просьбой (прошу вас, будьте так любезны и т.п.), затем вежливые формы отказа (к сожалению, не смогу вам помочь, это не в моих силах и т.п.) </a:t>
            </a:r>
          </a:p>
          <a:p>
            <a:pPr marL="3175" indent="539750" algn="just">
              <a:buNone/>
            </a:pPr>
            <a:r>
              <a:rPr lang="ru-RU" sz="2400" dirty="0" smtClean="0"/>
              <a:t>Вспомните о предпочтительности в определенных ситуациях просьбы в сослагательном наклонении (хотелось бы), ответа по формуле  «да, но…»</a:t>
            </a:r>
          </a:p>
          <a:p>
            <a:pPr marL="3175" indent="539750" algn="just">
              <a:buNone/>
            </a:pPr>
            <a:r>
              <a:rPr lang="ru-RU" sz="2400" dirty="0" smtClean="0"/>
              <a:t>Найдите формулы просьбы и отказа, уместные в общении с коллегой, с вышестоящим лицом, с клиентом фирмы.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Задание. Определите чувства.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Какие чувства выражают:  </a:t>
            </a:r>
          </a:p>
          <a:p>
            <a:pPr marL="3175" indent="539750" algn="just">
              <a:buNone/>
            </a:pPr>
            <a:r>
              <a:rPr lang="ru-RU" sz="2400" dirty="0" smtClean="0"/>
              <a:t>1) поднятые брови, широко раскрытые глаза, опущенные вниз кончики губ, приоткрытый рот;  </a:t>
            </a:r>
          </a:p>
          <a:p>
            <a:pPr marL="3175" indent="539750" algn="just">
              <a:buNone/>
            </a:pPr>
            <a:r>
              <a:rPr lang="ru-RU" sz="2400" dirty="0" smtClean="0"/>
              <a:t>2) нахмуренные брови, изогнутые на лбу морщины, прищуренные глаза, сомкнутые губы, сжатые зубы;  </a:t>
            </a:r>
          </a:p>
          <a:p>
            <a:pPr marL="3175" indent="539750" algn="just">
              <a:buNone/>
            </a:pPr>
            <a:r>
              <a:rPr lang="ru-RU" sz="2400" dirty="0" smtClean="0"/>
              <a:t>3) сведенные к переносице брови, потухшие глаза, слегка опущенные уголки губ;  </a:t>
            </a:r>
          </a:p>
          <a:p>
            <a:pPr marL="3175" indent="539750" algn="just">
              <a:buNone/>
            </a:pPr>
            <a:r>
              <a:rPr lang="ru-RU" sz="2400" dirty="0" smtClean="0"/>
              <a:t>4) сияющие глаза, приподнятые уголки губ, широкая улыбка.</a:t>
            </a:r>
          </a:p>
          <a:p>
            <a:pPr marL="3175" indent="539750" algn="just"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 </a:t>
            </a:r>
            <a:r>
              <a:rPr lang="ru-RU" sz="2800" b="1" dirty="0" smtClean="0"/>
              <a:t>Упражнение «Я высказывание»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42925" algn="just">
              <a:buNone/>
            </a:pPr>
            <a:endParaRPr lang="ru-RU" sz="2400" b="1" dirty="0" smtClean="0"/>
          </a:p>
          <a:p>
            <a:pPr marL="0" indent="542925" algn="just">
              <a:buNone/>
            </a:pPr>
            <a:endParaRPr lang="ru-RU" sz="2400" b="1" dirty="0" smtClean="0"/>
          </a:p>
          <a:p>
            <a:pPr marL="0" indent="542925" algn="just">
              <a:buNone/>
            </a:pPr>
            <a:r>
              <a:rPr lang="ru-RU" sz="2400" b="1" dirty="0" smtClean="0"/>
              <a:t>Инструкция: </a:t>
            </a:r>
            <a:r>
              <a:rPr lang="ru-RU" sz="2400" dirty="0" smtClean="0"/>
              <a:t>Переформулируете обидные «ты» высказывания в «я» высказывания.</a:t>
            </a:r>
          </a:p>
          <a:p>
            <a:pPr marL="0" indent="542925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620691"/>
          <a:ext cx="8229600" cy="5810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98139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Обидные высказывания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- высказывания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65358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просто твой эгоизм.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в последнее время не чувствую от тебя прежней заботы. С чем это связано.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6535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 не в состоянии понять другого человека. 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98139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Тебе все равно, что я думаю.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98139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из-за тебя работу бросила.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98139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 никогда не слушаешь меня.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6535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Сколько можно надо мной издеваться. 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«Развитие навыков эмпатического слушания»</a:t>
            </a:r>
            <a:r>
              <a:rPr lang="ru-RU" sz="2800" b="1" i="1" dirty="0" smtClean="0"/>
              <a:t>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Какие чувства собеседника вы услышали в приведенных ниже высказываниях?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Цель</a:t>
            </a:r>
            <a:r>
              <a:rPr lang="ru-RU" dirty="0" smtClean="0"/>
              <a:t>: </a:t>
            </a:r>
            <a:r>
              <a:rPr lang="ru-RU" sz="2400" b="1" dirty="0" smtClean="0"/>
              <a:t>закрепить представления о модели коммуникации </a:t>
            </a:r>
            <a:r>
              <a:rPr lang="ru-RU" sz="2400" b="1" dirty="0" err="1" smtClean="0"/>
              <a:t>Г.Лассуэлла</a:t>
            </a:r>
            <a:r>
              <a:rPr lang="ru-RU" sz="2400" b="1" dirty="0" smtClean="0"/>
              <a:t>; развивать умения находить выход из трудных ситуаций, навыки восприятия, понимать свои особенности, формулировать «Я - высказывания», эмпатического слушания; воспитывать интерес к вопросам коммуникации.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Пример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54928"/>
          <a:ext cx="8229600" cy="4153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928161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Высказывания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Чувства, которые, возможно, переживает при этом человек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194183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«Ты совсем перестала замечать меня.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что-то не так сделал?»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озадаченность,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унижение,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обида,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отверженность,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ревность,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зависимость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76"/>
          <a:ext cx="8229600" cy="5616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3610744"/>
              </a:tblGrid>
              <a:tr h="8257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Высказывания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Чувства, которые, возможно, переживает при этом человек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257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«Какое чудесное платье! Где ты его достала?»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677717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«У меня завтра доклад, послезавтра экзамен, каждую ночь репетиции, а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сегодня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днѐм ещѐ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собрание устроили. Не знаю, смогу ли я вообще сегодня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поесть. И так весь месяц».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287430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«Я уверена, что она получит оценки лучше, чем я. Конечно, она –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единственный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ребѐнок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у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неѐ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мама и бабушка постоянно за ней ухаживают. Ей только и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остаѐтся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что заниматься. А я работаю, и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всѐ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должна дома сама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делать».</a:t>
                      </a:r>
                      <a:endParaRPr lang="ru-RU" sz="20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70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4880"/>
                <a:gridCol w="3394720"/>
              </a:tblGrid>
              <a:tr h="1377685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г) «Не могу понять, почему они не пишут. Раньше не бывало, чтобы так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долго не было ответа. Теперь даже не знаю, как связаться с ними».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377685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«Благодарю за отличный вечер. Обед – фантастический, музыка – тоже.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Давайте встретимся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ещѐ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377685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е) «Ну как мне рассказать ему, что я чувствую на самом деле? Он,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возможно, рассердится, и мы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начнѐм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ругаться. Он подумает, что я не люблю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его, если скажу о своих переживаниях».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Упражнение «Различение стилей насильственной и ненасильственной коммуникации»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Распределите приведенные ниже способы поведения в два столбика. В левый – способы снижения эмоционального напряжения в общении. В правый – способы, повышающие напряжение. Добавьте собственные примеры в оба столбика.</a:t>
            </a:r>
          </a:p>
          <a:p>
            <a:pPr marL="3175" indent="539750" algn="just">
              <a:buNone/>
            </a:pPr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5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81675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Способы поведения, снижающие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напряжение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Способы поведения, повышающие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напряжение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281675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1.Предоставление партнеру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возможности выговориться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Перебивание партнера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281675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2.Вербализация эмоционального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состояния (своего; партнера)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2.Игнорирование эмоционального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состояния (своего; партнера)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1. Подчеркивание общности с партнером (сходство интересов, мнений и т.п.)</a:t>
            </a:r>
          </a:p>
          <a:p>
            <a:pPr marL="3175" indent="539750" algn="just">
              <a:buNone/>
            </a:pPr>
            <a:r>
              <a:rPr lang="ru-RU" sz="2400" dirty="0" smtClean="0"/>
              <a:t>2. Проявление интереса к проблемам партнера</a:t>
            </a:r>
          </a:p>
          <a:p>
            <a:pPr marL="3175" indent="539750" algn="just">
              <a:buNone/>
            </a:pPr>
            <a:r>
              <a:rPr lang="ru-RU" sz="2400" dirty="0" smtClean="0"/>
              <a:t>3. Подчеркивание значимости партнера, его мнения в ваших глазах</a:t>
            </a:r>
          </a:p>
          <a:p>
            <a:pPr marL="3175" indent="539750" algn="just">
              <a:buNone/>
            </a:pPr>
            <a:r>
              <a:rPr lang="ru-RU" sz="2400" dirty="0" smtClean="0"/>
              <a:t>4. Предложение конкретного выхода из сложившейся ситуации</a:t>
            </a:r>
          </a:p>
          <a:p>
            <a:pPr marL="3175" indent="539750" algn="just">
              <a:buNone/>
            </a:pPr>
            <a:r>
              <a:rPr lang="ru-RU" sz="2400" dirty="0" smtClean="0"/>
              <a:t>5. Обращение к фактам</a:t>
            </a:r>
          </a:p>
          <a:p>
            <a:pPr marL="3175" indent="539750" algn="just">
              <a:buNone/>
            </a:pPr>
            <a:r>
              <a:rPr lang="ru-RU" sz="2400" dirty="0" smtClean="0"/>
              <a:t>6. Спокойный, уверенный темп речи</a:t>
            </a:r>
          </a:p>
          <a:p>
            <a:pPr marL="3175" indent="539750" algn="just">
              <a:buNone/>
            </a:pPr>
            <a:r>
              <a:rPr lang="ru-RU" sz="2400" dirty="0" smtClean="0"/>
              <a:t>7. В случае вашей неправоты немедленное ее признание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600" dirty="0" smtClean="0"/>
          </a:p>
          <a:p>
            <a:pPr marL="3175" indent="539750" algn="just">
              <a:buNone/>
            </a:pPr>
            <a:r>
              <a:rPr lang="ru-RU" sz="2400" dirty="0" smtClean="0"/>
              <a:t>8. Поддержание оптимальной дистанции, установление контакта с глазами оппонента</a:t>
            </a:r>
          </a:p>
          <a:p>
            <a:pPr marL="3175" indent="539750" algn="just">
              <a:buNone/>
            </a:pPr>
            <a:r>
              <a:rPr lang="ru-RU" sz="2400" dirty="0" smtClean="0"/>
              <a:t>9. Подчеркивание различий между собой и партнером</a:t>
            </a:r>
          </a:p>
          <a:p>
            <a:pPr marL="3175" indent="539750" algn="just">
              <a:buNone/>
            </a:pPr>
            <a:r>
              <a:rPr lang="ru-RU" sz="2400" dirty="0" smtClean="0"/>
              <a:t>10. Демонстрация незаинтересованности в проблеме партнера</a:t>
            </a:r>
          </a:p>
          <a:p>
            <a:pPr marL="3175" indent="539750" algn="just">
              <a:buNone/>
            </a:pPr>
            <a:r>
              <a:rPr lang="ru-RU" sz="2400" dirty="0" smtClean="0"/>
              <a:t>11. Принижение партнера, негативная оценка личности партнера</a:t>
            </a:r>
          </a:p>
          <a:p>
            <a:pPr marL="3175" indent="539750" algn="just">
              <a:buNone/>
            </a:pPr>
            <a:r>
              <a:rPr lang="ru-RU" sz="2400" dirty="0" smtClean="0"/>
              <a:t>12. Поиск виноватых и обвинение партнера</a:t>
            </a:r>
          </a:p>
          <a:p>
            <a:pPr marL="3175" indent="539750" algn="just">
              <a:buNone/>
            </a:pPr>
            <a:r>
              <a:rPr lang="ru-RU" sz="2400" dirty="0" smtClean="0"/>
              <a:t>13. Оттягивание момента признания своей неправоты или отрицание ее</a:t>
            </a:r>
          </a:p>
          <a:p>
            <a:pPr marL="3175" indent="539750" algn="just">
              <a:buNone/>
            </a:pPr>
            <a:r>
              <a:rPr lang="ru-RU" sz="2400" dirty="0" smtClean="0"/>
              <a:t>14. Избегание пространственной близости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Результаты отразите в таблице: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651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Способы поведения, снижающие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напряжение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Способы поведения, повышающие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напряжение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Задание.  В свободной форме, в виде связного рассказа, попытайтесь охарактеризовать</a:t>
            </a:r>
            <a:br>
              <a:rPr lang="ru-RU" sz="2700" b="1" dirty="0" smtClean="0"/>
            </a:br>
            <a:r>
              <a:rPr lang="ru-RU" sz="2700" b="1" dirty="0" smtClean="0"/>
              <a:t>себя с психологической точки зрения, рассмотрев следующие аспекты: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а) </a:t>
            </a:r>
            <a:r>
              <a:rPr lang="ru-RU" sz="2400" dirty="0" smtClean="0"/>
              <a:t>Поразмышляйте над тем, какие недостатки в мимике, походке, одежде, манере поведения и т.п. Вам присущи. Поинтересуйтесь на этот счет мнением Ваших друзей или родных. Подумайте о том, как можно устранить эти недостатки.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б) </a:t>
            </a:r>
            <a:r>
              <a:rPr lang="ru-RU" sz="2400" dirty="0" smtClean="0"/>
              <a:t>Бывало ли так, что дистанция общения с кем-либо оказывалась для Вас неудобной. </a:t>
            </a:r>
            <a:r>
              <a:rPr lang="ru-RU" sz="2400" dirty="0" smtClean="0"/>
              <a:t>Что влияло </a:t>
            </a:r>
            <a:r>
              <a:rPr lang="ru-RU" sz="2400" dirty="0" smtClean="0"/>
              <a:t>на эту ситуацию. Как Вам удалось справиться с этой проблемой.</a:t>
            </a:r>
          </a:p>
          <a:p>
            <a:pPr marL="3175" indent="539750" algn="just">
              <a:buNone/>
            </a:pPr>
            <a:r>
              <a:rPr lang="ru-RU" sz="2400" b="1" dirty="0" smtClean="0"/>
              <a:t>в) </a:t>
            </a:r>
            <a:r>
              <a:rPr lang="ru-RU" sz="2400" dirty="0" smtClean="0"/>
              <a:t>Как в повседневной жизни Вы смотрите на окружающих. Когда Вы, скорее всего, посмотрите на кого-то долгим взглядом. В каких случаях Вы бросаете лишь короткие взгляды.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6106690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kk-KZ" sz="2800" b="1" dirty="0" smtClean="0"/>
              <a:t>В 1948 г. Г. Лассуэлл, американский ученый, предложил свою модель коммуникации, которая стала классической моделью в социологии массовой коммуникации. </a:t>
            </a:r>
            <a:endParaRPr lang="ru-RU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84784"/>
            <a:ext cx="2808312" cy="36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на рефлексию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33400" algn="just">
              <a:buNone/>
            </a:pPr>
            <a:endParaRPr lang="ru-RU" sz="2400" b="1" dirty="0" smtClean="0"/>
          </a:p>
          <a:p>
            <a:pPr marL="0" indent="533400" algn="just">
              <a:buNone/>
            </a:pPr>
            <a:r>
              <a:rPr lang="ru-RU" sz="2400" b="1" dirty="0" smtClean="0"/>
              <a:t>Сегодня я узнал…</a:t>
            </a:r>
          </a:p>
          <a:p>
            <a:pPr marL="0" indent="533400" algn="just">
              <a:buNone/>
            </a:pPr>
            <a:r>
              <a:rPr lang="ru-RU" sz="2400" b="1" dirty="0" smtClean="0"/>
              <a:t>Я научился…</a:t>
            </a:r>
          </a:p>
          <a:p>
            <a:pPr marL="0" indent="533400" algn="just">
              <a:buNone/>
            </a:pPr>
            <a:r>
              <a:rPr lang="ru-RU" sz="2400" b="1" dirty="0" smtClean="0"/>
              <a:t>Мне было трудно…</a:t>
            </a:r>
          </a:p>
          <a:p>
            <a:pPr marL="0" indent="533400" algn="just">
              <a:buNone/>
            </a:pPr>
            <a:r>
              <a:rPr lang="ru-RU" sz="2400" b="1" dirty="0" smtClean="0"/>
              <a:t>Мне было непонятно…</a:t>
            </a:r>
          </a:p>
          <a:p>
            <a:pPr marL="0" indent="533400" algn="just">
              <a:buNone/>
            </a:pPr>
            <a:r>
              <a:rPr lang="ru-RU" sz="2400" b="1" dirty="0" smtClean="0"/>
              <a:t>Меня удивило…</a:t>
            </a:r>
          </a:p>
          <a:p>
            <a:pPr marL="0" indent="533400" algn="just">
              <a:buNone/>
            </a:pPr>
            <a:r>
              <a:rPr lang="ru-RU" sz="2400" b="1" dirty="0" smtClean="0"/>
              <a:t>Я бы хотел узнать, почему</a:t>
            </a:r>
            <a:r>
              <a:rPr lang="ru-RU" sz="2400" dirty="0" smtClean="0"/>
              <a:t>…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Спасибо за внимание!!!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Заполните таблицу Модель коммуникации </a:t>
            </a:r>
            <a:br>
              <a:rPr lang="ru-RU" sz="2800" b="1" dirty="0" smtClean="0"/>
            </a:br>
            <a:r>
              <a:rPr lang="ru-RU" sz="2800" b="1" dirty="0" smtClean="0"/>
              <a:t>Г. </a:t>
            </a:r>
            <a:r>
              <a:rPr lang="ru-RU" sz="2800" b="1" dirty="0" err="1" smtClean="0"/>
              <a:t>Лассуэлла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31584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КТО? 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31584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КАКОЙ СИТУАЦИИ?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31584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КАКИМ НАМЕРЕНИЕМ? 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31584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ИСПОЛЬЗУЯ КАКУЮ СТРАТЕГИЮ?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31584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КАКИМИ РЕСУРСАМИ?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31584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КАКИМ РЕЗУЛЬТАТОМ?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31584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КАКУЮ АУДИТОРИЮ?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Упражнение «Трудная ситуация»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Описание. </a:t>
            </a:r>
            <a:r>
              <a:rPr lang="ru-RU" sz="2400" dirty="0" smtClean="0"/>
              <a:t>Вам предлагается на рассмотрение проблемные ситуации. За 3 минуты нужно  выработать решение проблемы (или несколько вариантов).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Примеры трудных ситуаций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/>
          </a:bodyPr>
          <a:lstStyle/>
          <a:p>
            <a:pPr marL="3175" indent="539750" algn="just">
              <a:buNone/>
            </a:pPr>
            <a:endParaRPr lang="ru-RU" sz="2800" dirty="0" smtClean="0"/>
          </a:p>
          <a:p>
            <a:pPr marL="3175" indent="539750" algn="just">
              <a:buNone/>
            </a:pPr>
            <a:r>
              <a:rPr lang="ru-RU" sz="2600" dirty="0" smtClean="0"/>
              <a:t>1. Вы видите, что один из ваших слушателей почти засыпает. </a:t>
            </a:r>
          </a:p>
          <a:p>
            <a:pPr marL="3175" indent="539750" algn="just">
              <a:buNone/>
            </a:pPr>
            <a:r>
              <a:rPr lang="ru-RU" sz="2600" dirty="0" smtClean="0"/>
              <a:t>2. Один из участников презентации постоянно громко говорит: «Все это ерунда!». </a:t>
            </a:r>
          </a:p>
          <a:p>
            <a:pPr marL="3175" indent="539750" algn="just">
              <a:buNone/>
            </a:pPr>
            <a:r>
              <a:rPr lang="ru-RU" sz="2600" dirty="0" smtClean="0"/>
              <a:t>3. Вы обнаруживаете, что оставили конспект своей презентации дома. Без конспекта вы ничего не помните. </a:t>
            </a:r>
          </a:p>
          <a:p>
            <a:pPr marL="3175" indent="539750" algn="just">
              <a:buNone/>
            </a:pPr>
            <a:r>
              <a:rPr lang="ru-RU" sz="2600" dirty="0" smtClean="0"/>
              <a:t>4. Вы обнаруживаете, что половина людей, пришедших на вашу презентацию, уже были на прошлой и знакомы с тем материалом, который вы собираетесь представить. Они пришли во второй раз потому, что их прислало начальство.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Обсуждение. </a:t>
            </a:r>
            <a:r>
              <a:rPr lang="ru-RU" sz="2400" dirty="0" smtClean="0"/>
              <a:t>Как находили решение? Какой вариант принимать сложнее? Как выходить из коммуникативных затруднений?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Упражнения на совершенствование навыков восприятия </a:t>
            </a:r>
            <a:br>
              <a:rPr lang="ru-RU" sz="3100" b="1" dirty="0" smtClean="0"/>
            </a:br>
            <a:r>
              <a:rPr lang="ru-RU" sz="3100" b="1" dirty="0" smtClean="0"/>
              <a:t>Упражнение «Звуки тишины»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r>
              <a:rPr lang="ru-RU" sz="2600" dirty="0" smtClean="0"/>
              <a:t> </a:t>
            </a:r>
          </a:p>
          <a:p>
            <a:pPr marL="3175" indent="539750" algn="just">
              <a:buNone/>
            </a:pPr>
            <a:r>
              <a:rPr lang="ru-RU" sz="2400" b="1" dirty="0" smtClean="0"/>
              <a:t>Описание. </a:t>
            </a:r>
            <a:r>
              <a:rPr lang="ru-RU" sz="2400" dirty="0" smtClean="0"/>
              <a:t>Поставьте таймер на телефоне, часах на 30 с. Закройте глаза и в течение этого времени слушайте звуки, раздающиеся вокруг. </a:t>
            </a:r>
          </a:p>
          <a:p>
            <a:pPr marL="3175" indent="539750" algn="just">
              <a:buNone/>
            </a:pPr>
            <a:r>
              <a:rPr lang="ru-RU" sz="2400" dirty="0" smtClean="0"/>
              <a:t>Возьмите лист бумаги и запишите все, что услышали.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Обсуждение. </a:t>
            </a:r>
            <a:r>
              <a:rPr lang="ru-RU" sz="2400" dirty="0" smtClean="0"/>
              <a:t>Что было сложно? Были ли какие-то звуки, на которые лично вы не обратили внимание?  Какой вывод сделали для себя? Повторите упражнение еще раз.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«Объявление»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r>
              <a:rPr lang="ru-RU" dirty="0" smtClean="0"/>
              <a:t> </a:t>
            </a:r>
          </a:p>
          <a:p>
            <a:pPr marL="3175" indent="539750" algn="just">
              <a:buNone/>
            </a:pPr>
            <a:r>
              <a:rPr lang="ru-RU" sz="2400" b="1" dirty="0" smtClean="0"/>
              <a:t>Описание. </a:t>
            </a:r>
            <a:r>
              <a:rPr lang="ru-RU" sz="2400" dirty="0" smtClean="0"/>
              <a:t>За 3–5 мин нужно составить объявление о предложении своих услуг (репетиторство, консультирование, развивающая работа, обучение и т. д.), которое бы содержало описание чего-то такого, чего не может предложить другой специалист.</a:t>
            </a:r>
          </a:p>
          <a:p>
            <a:pPr marL="3175" indent="539750" algn="just">
              <a:buNone/>
            </a:pPr>
            <a:r>
              <a:rPr lang="ru-RU" sz="2400" dirty="0" smtClean="0"/>
              <a:t>В чем были затруднения?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1455</Words>
  <Application>Microsoft Office PowerPoint</Application>
  <PresentationFormat>Экран (4:3)</PresentationFormat>
  <Paragraphs>179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  Анализ коммуникации в современном обществе  по  Г.Д. Лассуэллу </vt:lpstr>
      <vt:lpstr>Слайд 2</vt:lpstr>
      <vt:lpstr>В 1948 г. Г. Лассуэлл, американский ученый, предложил свою модель коммуникации, которая стала классической моделью в социологии массовой коммуникации. </vt:lpstr>
      <vt:lpstr>Заполните таблицу Модель коммуникации  Г. Лассуэлла</vt:lpstr>
      <vt:lpstr> Упражнение «Трудная ситуация» </vt:lpstr>
      <vt:lpstr>Примеры трудных ситуаций</vt:lpstr>
      <vt:lpstr>Слайд 7</vt:lpstr>
      <vt:lpstr>   Упражнения на совершенствование навыков восприятия  Упражнение «Звуки тишины»  </vt:lpstr>
      <vt:lpstr>Упражнение «Объявление» </vt:lpstr>
      <vt:lpstr> Упражнение «Барьеры застенчивости»  </vt:lpstr>
      <vt:lpstr>Слайд 11</vt:lpstr>
      <vt:lpstr>Слайд 12</vt:lpstr>
      <vt:lpstr>Слайд 13</vt:lpstr>
      <vt:lpstr>Слайд 14</vt:lpstr>
      <vt:lpstr> Упражнение «Вежливый отказ»  </vt:lpstr>
      <vt:lpstr>Задание. Определите чувства.</vt:lpstr>
      <vt:lpstr> Упражнение «Я высказывание» </vt:lpstr>
      <vt:lpstr>Слайд 18</vt:lpstr>
      <vt:lpstr>Упражнение «Развитие навыков эмпатического слушания» </vt:lpstr>
      <vt:lpstr>Пример</vt:lpstr>
      <vt:lpstr>Слайд 21</vt:lpstr>
      <vt:lpstr>Слайд 22</vt:lpstr>
      <vt:lpstr> Упражнение «Различение стилей насильственной и ненасильственной коммуникации» </vt:lpstr>
      <vt:lpstr>Слайд 24</vt:lpstr>
      <vt:lpstr>Слайд 25</vt:lpstr>
      <vt:lpstr>Слайд 26</vt:lpstr>
      <vt:lpstr>Результаты отразите в таблице:</vt:lpstr>
      <vt:lpstr>  Задание.  В свободной форме, в виде связного рассказа, попытайтесь охарактеризовать себя с психологической точки зрения, рассмотрев следующие аспекты: </vt:lpstr>
      <vt:lpstr>Слайд 29</vt:lpstr>
      <vt:lpstr>Упражнение на рефлексию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Эмоции и эмоциональный интеллект</dc:title>
  <dc:creator>Талгат</dc:creator>
  <cp:lastModifiedBy>Талгат</cp:lastModifiedBy>
  <cp:revision>8</cp:revision>
  <dcterms:created xsi:type="dcterms:W3CDTF">2019-06-05T04:51:39Z</dcterms:created>
  <dcterms:modified xsi:type="dcterms:W3CDTF">2020-02-20T09:26:19Z</dcterms:modified>
</cp:coreProperties>
</file>