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380" y="-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9273F8-CEA4-4B3E-8985-B529BA096401}" type="datetimeFigureOut">
              <a:rPr lang="ru-RU" smtClean="0"/>
              <a:pPr/>
              <a:t>20.02.2020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93413B-D5A3-4791-A991-BB6324F4A76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C93413B-D5A3-4791-A991-BB6324F4A76E}" type="slidenum">
              <a:rPr lang="ru-RU" smtClean="0"/>
              <a:pPr/>
              <a:t>19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20.02.2020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260648"/>
            <a:ext cx="8029400" cy="1296144"/>
          </a:xfrm>
          <a:solidFill>
            <a:srgbClr val="FFFF99"/>
          </a:solidFill>
        </p:spPr>
        <p:txBody>
          <a:bodyPr>
            <a:normAutofit fontScale="90000"/>
          </a:bodyPr>
          <a:lstStyle/>
          <a:p>
            <a:r>
              <a:rPr lang="kk-KZ" sz="2700" b="1" dirty="0" smtClean="0"/>
              <a:t/>
            </a:r>
            <a:br>
              <a:rPr lang="kk-KZ" sz="2700" b="1" dirty="0" smtClean="0"/>
            </a:br>
            <a:r>
              <a:rPr lang="kk-KZ" sz="2700" b="1" dirty="0" smtClean="0"/>
              <a:t/>
            </a:r>
            <a:br>
              <a:rPr lang="kk-KZ" sz="2700" b="1" dirty="0" smtClean="0"/>
            </a:br>
            <a:r>
              <a:rPr lang="kk-KZ" sz="2700" b="1" dirty="0" smtClean="0"/>
              <a:t/>
            </a:r>
            <a:br>
              <a:rPr lang="kk-KZ" sz="2700" b="1" dirty="0" smtClean="0"/>
            </a:br>
            <a:r>
              <a:rPr lang="ru-RU" sz="3100" b="1" dirty="0" smtClean="0"/>
              <a:t>Конфликты в нашей жизни</a:t>
            </a:r>
            <a:r>
              <a:rPr lang="ru-RU" dirty="0" smtClean="0"/>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683568" y="2060848"/>
            <a:ext cx="7776864" cy="3577952"/>
          </a:xfrm>
          <a:solidFill>
            <a:srgbClr val="FFFF99"/>
          </a:solidFill>
        </p:spPr>
        <p:txBody>
          <a:bodyPr>
            <a:normAutofit/>
          </a:bodyPr>
          <a:lstStyle/>
          <a:p>
            <a:pPr marL="3175" indent="542925" algn="just"/>
            <a:endParaRPr lang="ru-RU" sz="2400" b="1" dirty="0" smtClean="0">
              <a:solidFill>
                <a:schemeClr val="tx1"/>
              </a:solidFill>
            </a:endParaRPr>
          </a:p>
          <a:p>
            <a:pPr marL="3175" indent="542925" algn="just"/>
            <a:r>
              <a:rPr lang="ru-RU" sz="2400" b="1" dirty="0" smtClean="0">
                <a:solidFill>
                  <a:schemeClr val="tx1"/>
                </a:solidFill>
              </a:rPr>
              <a:t>Преподаватель: </a:t>
            </a:r>
            <a:r>
              <a:rPr lang="ru-RU" sz="2400" dirty="0" smtClean="0">
                <a:solidFill>
                  <a:schemeClr val="tx1"/>
                </a:solidFill>
              </a:rPr>
              <a:t>Зыкова Наталья Михайловна, ассоциированный профессор кафедры Общественных дисциплин, кандидат психологических наук.</a:t>
            </a:r>
          </a:p>
          <a:p>
            <a:pPr marL="3175" indent="542925" algn="just"/>
            <a:r>
              <a:rPr lang="ru-RU" sz="2400" dirty="0" smtClean="0">
                <a:solidFill>
                  <a:schemeClr val="tx1"/>
                </a:solidFill>
              </a:rPr>
              <a:t>	</a:t>
            </a:r>
            <a:endParaRPr lang="en-US" sz="2400" dirty="0" smtClean="0">
              <a:solidFill>
                <a:schemeClr val="tx1"/>
              </a:solidFill>
            </a:endParaRPr>
          </a:p>
          <a:p>
            <a:pPr marL="3175" indent="542925" algn="just"/>
            <a:r>
              <a:rPr lang="en-US" sz="2400" dirty="0" smtClean="0">
                <a:solidFill>
                  <a:schemeClr val="tx1"/>
                </a:solidFill>
              </a:rPr>
              <a:t>E-mail  - natashazykova36@mail.ru</a:t>
            </a:r>
            <a:endParaRPr lang="ru-RU" sz="2400" dirty="0" smtClean="0">
              <a:solidFill>
                <a:schemeClr val="tx1"/>
              </a:solidFill>
            </a:endParaRPr>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a:solidFill>
            <a:srgbClr val="FFFF99"/>
          </a:solidFill>
        </p:spPr>
        <p:txBody>
          <a:bodyPr>
            <a:normAutofit/>
          </a:bodyPr>
          <a:lstStyle/>
          <a:p>
            <a:pPr marL="3175" indent="539750" algn="just">
              <a:buNone/>
            </a:pPr>
            <a:endParaRPr lang="ru-RU" sz="2400" dirty="0" smtClean="0"/>
          </a:p>
          <a:p>
            <a:pPr marL="3175" indent="539750" algn="just">
              <a:buNone/>
            </a:pPr>
            <a:r>
              <a:rPr lang="ru-RU" sz="2400" b="1" dirty="0" smtClean="0"/>
              <a:t>7. </a:t>
            </a:r>
            <a:r>
              <a:rPr lang="ru-RU" sz="2400" dirty="0" smtClean="0"/>
              <a:t>Девушка захотела похудеть к лету на несколько килограммов и для этого начала усмирять свой аппетит, но терпения ей хватило ненадолго: она снова стала, есть, как раньше, и даже объедаться.</a:t>
            </a:r>
          </a:p>
          <a:p>
            <a:pPr marL="3175" indent="539750" algn="just">
              <a:buNone/>
            </a:pPr>
            <a:r>
              <a:rPr lang="ru-RU" sz="2400" b="1" dirty="0" smtClean="0"/>
              <a:t>8. </a:t>
            </a:r>
            <a:r>
              <a:rPr lang="ru-RU" sz="2400" dirty="0" smtClean="0"/>
              <a:t>Студент мечтает профессионально заниматься спортом, но по состоянию здоровья его записали в группу ЛФК.</a:t>
            </a:r>
          </a:p>
          <a:p>
            <a:pPr marL="3175" indent="539750" algn="just">
              <a:buNone/>
            </a:pPr>
            <a:r>
              <a:rPr lang="ru-RU" sz="2400" b="1" dirty="0" smtClean="0"/>
              <a:t>9. </a:t>
            </a:r>
            <a:r>
              <a:rPr lang="ru-RU" sz="2400" dirty="0" smtClean="0"/>
              <a:t>Мальчик-подросток шел по улице со своей мамой и увлеченно что-то ей рассказывал. Вдруг он увидел идущих им навстречу одноклассников. Мальчик тут же замолчал и постарался побыстрее отойти от мамы, будто это незнакомая женщина.</a:t>
            </a:r>
            <a:endParaRPr lang="ru-RU"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2800" b="1" dirty="0" smtClean="0"/>
              <a:t>Задание. Конфликты в моей жизни</a:t>
            </a:r>
            <a:endParaRPr lang="ru-RU" sz="2800" b="1" dirty="0"/>
          </a:p>
        </p:txBody>
      </p:sp>
      <p:sp>
        <p:nvSpPr>
          <p:cNvPr id="3" name="Содержимое 2"/>
          <p:cNvSpPr>
            <a:spLocks noGrp="1"/>
          </p:cNvSpPr>
          <p:nvPr>
            <p:ph idx="1"/>
          </p:nvPr>
        </p:nvSpPr>
        <p:spPr>
          <a:solidFill>
            <a:srgbClr val="FFFF99"/>
          </a:solidFill>
        </p:spPr>
        <p:txBody>
          <a:bodyPr>
            <a:normAutofit lnSpcReduction="10000"/>
          </a:bodyPr>
          <a:lstStyle/>
          <a:p>
            <a:pPr marL="3175" indent="539750" algn="just">
              <a:buNone/>
            </a:pPr>
            <a:r>
              <a:rPr lang="ru-RU" sz="2400" dirty="0" smtClean="0"/>
              <a:t>Вспомните конфликтные ситуации на улице, в общественном транспорте, в учреждениях сферы обслуживания и т. п., свидетелями которых вы были, и проанализируйте их, ответив на следующие вопросы:</a:t>
            </a:r>
          </a:p>
          <a:p>
            <a:pPr marL="3175" indent="539750" algn="just">
              <a:buNone/>
            </a:pPr>
            <a:r>
              <a:rPr lang="ru-RU" sz="2400" b="1" dirty="0" smtClean="0"/>
              <a:t>1. </a:t>
            </a:r>
            <a:r>
              <a:rPr lang="ru-RU" sz="2400" dirty="0" smtClean="0"/>
              <a:t>По какой формуле шло развитие конфликта?</a:t>
            </a:r>
          </a:p>
          <a:p>
            <a:pPr marL="3175" indent="539750" algn="just">
              <a:buNone/>
            </a:pPr>
            <a:r>
              <a:rPr lang="ru-RU" sz="2400" b="1" dirty="0" smtClean="0"/>
              <a:t>2. </a:t>
            </a:r>
            <a:r>
              <a:rPr lang="ru-RU" sz="2400" dirty="0" smtClean="0"/>
              <a:t>Кто был инициатором конфликта и какой конфликтоген он применил первым?</a:t>
            </a:r>
          </a:p>
          <a:p>
            <a:pPr marL="3175" indent="539750" algn="just">
              <a:buNone/>
            </a:pPr>
            <a:r>
              <a:rPr lang="ru-RU" sz="2400" b="1" dirty="0" smtClean="0"/>
              <a:t>3. </a:t>
            </a:r>
            <a:r>
              <a:rPr lang="ru-RU" sz="2400" dirty="0" smtClean="0"/>
              <a:t>Как ответил на конфликтоген второй участник конфликта?</a:t>
            </a:r>
          </a:p>
          <a:p>
            <a:pPr marL="3175" indent="539750" algn="just">
              <a:buNone/>
            </a:pPr>
            <a:r>
              <a:rPr lang="ru-RU" sz="2400" b="1" dirty="0" smtClean="0"/>
              <a:t>4. </a:t>
            </a:r>
            <a:r>
              <a:rPr lang="ru-RU" sz="2400" dirty="0" smtClean="0"/>
              <a:t>Можно ли было избежать этого конфликта и каким образом?</a:t>
            </a:r>
          </a:p>
          <a:p>
            <a:pPr marL="3175" indent="539750" algn="just">
              <a:buNone/>
            </a:pPr>
            <a:r>
              <a:rPr lang="ru-RU" sz="2400" b="1" dirty="0" smtClean="0"/>
              <a:t> </a:t>
            </a:r>
            <a:endParaRPr lang="ru-RU"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fontScale="90000"/>
          </a:bodyPr>
          <a:lstStyle/>
          <a:p>
            <a:r>
              <a:rPr lang="ru-RU" sz="3100" b="1" dirty="0" smtClean="0"/>
              <a:t/>
            </a:r>
            <a:br>
              <a:rPr lang="ru-RU" sz="3100" b="1" dirty="0" smtClean="0"/>
            </a:br>
            <a:r>
              <a:rPr lang="ru-RU" sz="3100" b="1" dirty="0" smtClean="0"/>
              <a:t>Тест.  Самооценка конфликтности</a:t>
            </a:r>
            <a:r>
              <a:rPr lang="ru-RU" dirty="0" smtClean="0"/>
              <a:t/>
            </a:r>
            <a:br>
              <a:rPr lang="ru-RU" dirty="0" smtClean="0"/>
            </a:br>
            <a:endParaRPr lang="ru-RU" dirty="0"/>
          </a:p>
        </p:txBody>
      </p:sp>
      <p:sp>
        <p:nvSpPr>
          <p:cNvPr id="3" name="Содержимое 2"/>
          <p:cNvSpPr>
            <a:spLocks noGrp="1"/>
          </p:cNvSpPr>
          <p:nvPr>
            <p:ph idx="1"/>
          </p:nvPr>
        </p:nvSpPr>
        <p:spPr>
          <a:solidFill>
            <a:srgbClr val="FFFF99"/>
          </a:solidFill>
        </p:spPr>
        <p:txBody>
          <a:bodyPr>
            <a:normAutofit/>
          </a:bodyPr>
          <a:lstStyle/>
          <a:p>
            <a:pPr marL="3175" indent="539750" algn="just">
              <a:buNone/>
            </a:pPr>
            <a:endParaRPr lang="ru-RU" sz="2400" dirty="0" smtClean="0"/>
          </a:p>
          <a:p>
            <a:pPr marL="3175" indent="539750" algn="just">
              <a:buNone/>
            </a:pPr>
            <a:r>
              <a:rPr lang="ru-RU" sz="2400" b="1" dirty="0" smtClean="0"/>
              <a:t>Инструкция. </a:t>
            </a:r>
            <a:r>
              <a:rPr lang="ru-RU" sz="2400" dirty="0" smtClean="0"/>
              <a:t>Выберите в каждом вопросе один из трех вариантов ответа. Если на какой-либо вопрос вы не сможете найти ответа, то при подсчете набранных баллов присвойте этому вопросу два очка.</a:t>
            </a:r>
            <a:endParaRPr lang="ru-RU"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a:solidFill>
            <a:srgbClr val="FFFF99"/>
          </a:solidFill>
        </p:spPr>
        <p:txBody>
          <a:bodyPr>
            <a:normAutofit fontScale="62500" lnSpcReduction="20000"/>
          </a:bodyPr>
          <a:lstStyle/>
          <a:p>
            <a:pPr marL="3175" indent="539750" algn="just">
              <a:buNone/>
            </a:pPr>
            <a:endParaRPr lang="ru-RU" dirty="0" smtClean="0"/>
          </a:p>
          <a:p>
            <a:pPr marL="3175" indent="539750" algn="just">
              <a:buNone/>
            </a:pPr>
            <a:r>
              <a:rPr lang="ru-RU" b="1" dirty="0" smtClean="0"/>
              <a:t>1. Представьте, что в общественном транспорте начинается спор. Что вы предпримете?</a:t>
            </a:r>
          </a:p>
          <a:p>
            <a:pPr marL="3175" indent="539750" algn="just">
              <a:buNone/>
            </a:pPr>
            <a:r>
              <a:rPr lang="ru-RU" dirty="0" smtClean="0"/>
              <a:t>а) избегаю вмешиваться в ссору;</a:t>
            </a:r>
          </a:p>
          <a:p>
            <a:pPr marL="3175" indent="539750" algn="just">
              <a:buNone/>
            </a:pPr>
            <a:r>
              <a:rPr lang="ru-RU" dirty="0" smtClean="0"/>
              <a:t>б) я могу вмешаться, встать на сторону потерпевшего, того, кто прав;</a:t>
            </a:r>
          </a:p>
          <a:p>
            <a:pPr marL="3175" indent="539750" algn="just">
              <a:buNone/>
            </a:pPr>
            <a:r>
              <a:rPr lang="ru-RU" dirty="0" smtClean="0"/>
              <a:t>в) всегда вмешиваюсь и до конца отстаиваю свою точку зрения.</a:t>
            </a:r>
          </a:p>
          <a:p>
            <a:pPr marL="3175" indent="539750" algn="just">
              <a:buNone/>
            </a:pPr>
            <a:r>
              <a:rPr lang="ru-RU" b="1" dirty="0" smtClean="0"/>
              <a:t>2. На собрании вы критикуете руководство за допущенные ошибки?</a:t>
            </a:r>
          </a:p>
          <a:p>
            <a:pPr marL="3175" indent="539750" algn="just">
              <a:buNone/>
            </a:pPr>
            <a:r>
              <a:rPr lang="ru-RU" dirty="0" smtClean="0"/>
              <a:t>а) всегда критикую за ошибки;</a:t>
            </a:r>
          </a:p>
          <a:p>
            <a:pPr marL="3175" indent="539750" algn="just">
              <a:buNone/>
            </a:pPr>
            <a:r>
              <a:rPr lang="ru-RU" dirty="0" smtClean="0"/>
              <a:t>б) да, но в зависимости от моего личного отношения к нему;</a:t>
            </a:r>
          </a:p>
          <a:p>
            <a:pPr marL="3175" indent="539750" algn="just">
              <a:buNone/>
            </a:pPr>
            <a:r>
              <a:rPr lang="ru-RU" dirty="0" smtClean="0"/>
              <a:t>в) нет.</a:t>
            </a:r>
          </a:p>
          <a:p>
            <a:pPr marL="3175" indent="539750" algn="just">
              <a:buNone/>
            </a:pPr>
            <a:r>
              <a:rPr lang="ru-RU" b="1" dirty="0" smtClean="0"/>
              <a:t>3. Ваш непосредственный начальник излагает свой план работы, который вам кажется нерациональным. Предложите ли вы свой план, который кажется вам лучше?</a:t>
            </a:r>
          </a:p>
          <a:p>
            <a:pPr marL="3175" indent="539750" algn="just">
              <a:buNone/>
            </a:pPr>
            <a:r>
              <a:rPr lang="ru-RU" dirty="0" smtClean="0"/>
              <a:t>а) если другие меня поддержат, то да;</a:t>
            </a:r>
          </a:p>
          <a:p>
            <a:pPr marL="3175" indent="539750" algn="just">
              <a:buNone/>
            </a:pPr>
            <a:r>
              <a:rPr lang="ru-RU" dirty="0" smtClean="0"/>
              <a:t>б) разумеется, я предложу свой план;</a:t>
            </a:r>
          </a:p>
          <a:p>
            <a:pPr marL="3175" indent="539750" algn="just">
              <a:buNone/>
            </a:pPr>
            <a:r>
              <a:rPr lang="ru-RU" dirty="0" smtClean="0"/>
              <a:t>в) боюсь, что за это меня могут лишить премиальных.</a:t>
            </a:r>
          </a:p>
          <a:p>
            <a:pPr marL="3175" indent="539750" algn="just">
              <a:buNone/>
            </a:pP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a:solidFill>
            <a:srgbClr val="FFFF99"/>
          </a:solidFill>
        </p:spPr>
        <p:txBody>
          <a:bodyPr>
            <a:noAutofit/>
          </a:bodyPr>
          <a:lstStyle/>
          <a:p>
            <a:pPr marL="0" indent="539750" algn="just">
              <a:spcBef>
                <a:spcPts val="0"/>
              </a:spcBef>
              <a:buNone/>
            </a:pPr>
            <a:endParaRPr lang="ru-RU" sz="2400" b="1" dirty="0" smtClean="0"/>
          </a:p>
          <a:p>
            <a:pPr marL="0" indent="539750" algn="just">
              <a:spcBef>
                <a:spcPts val="0"/>
              </a:spcBef>
              <a:buNone/>
            </a:pPr>
            <a:r>
              <a:rPr lang="ru-RU" sz="2400" b="1" dirty="0" smtClean="0"/>
              <a:t>4. Любите ли вы спорить со своими коллегами, друзьями?</a:t>
            </a:r>
          </a:p>
          <a:p>
            <a:pPr marL="0" indent="539750" algn="just">
              <a:spcBef>
                <a:spcPts val="0"/>
              </a:spcBef>
              <a:buNone/>
            </a:pPr>
            <a:r>
              <a:rPr lang="ru-RU" sz="2400" dirty="0" smtClean="0"/>
              <a:t>а) только с теми, кто не обижается и когда споры не портят наши отношения;</a:t>
            </a:r>
          </a:p>
          <a:p>
            <a:pPr marL="0" indent="539750" algn="just">
              <a:spcBef>
                <a:spcPts val="0"/>
              </a:spcBef>
              <a:buNone/>
            </a:pPr>
            <a:r>
              <a:rPr lang="ru-RU" sz="2400" dirty="0" smtClean="0"/>
              <a:t>б) да, но только по принципиальным, важным вопросам;</a:t>
            </a:r>
          </a:p>
          <a:p>
            <a:pPr marL="0" indent="539750" algn="just">
              <a:spcBef>
                <a:spcPts val="0"/>
              </a:spcBef>
              <a:buNone/>
            </a:pPr>
            <a:r>
              <a:rPr lang="ru-RU" sz="2400" dirty="0" smtClean="0"/>
              <a:t>в) я спорю со всеми и по любому поводу.</a:t>
            </a:r>
          </a:p>
          <a:p>
            <a:pPr marL="0" indent="539750" algn="just">
              <a:spcBef>
                <a:spcPts val="0"/>
              </a:spcBef>
              <a:buNone/>
            </a:pPr>
            <a:r>
              <a:rPr lang="ru-RU" sz="2400" b="1" dirty="0" smtClean="0"/>
              <a:t>5. Кто-то пытается пролезть вперед вас без очереди. Ваша реакция</a:t>
            </a:r>
            <a:r>
              <a:rPr lang="ru-RU" sz="2400" dirty="0" smtClean="0"/>
              <a:t>.</a:t>
            </a:r>
          </a:p>
          <a:p>
            <a:pPr marL="0" indent="539750" algn="just">
              <a:spcBef>
                <a:spcPts val="0"/>
              </a:spcBef>
              <a:buNone/>
            </a:pPr>
            <a:r>
              <a:rPr lang="ru-RU" sz="2400" dirty="0" smtClean="0"/>
              <a:t>а) думаю, что и я не хуже его, тоже пытаюсь обойти очередь;</a:t>
            </a:r>
          </a:p>
          <a:p>
            <a:pPr marL="0" indent="539750" algn="just">
              <a:spcBef>
                <a:spcPts val="0"/>
              </a:spcBef>
              <a:buNone/>
            </a:pPr>
            <a:r>
              <a:rPr lang="ru-RU" sz="2400" dirty="0" smtClean="0"/>
              <a:t>б) возмущаюсь, но про себя;</a:t>
            </a:r>
          </a:p>
          <a:p>
            <a:pPr marL="0" indent="539750" algn="just">
              <a:spcBef>
                <a:spcPts val="0"/>
              </a:spcBef>
              <a:buNone/>
            </a:pPr>
            <a:r>
              <a:rPr lang="ru-RU" sz="2400" dirty="0" smtClean="0"/>
              <a:t>в) открыто высказываю свое негодование.</a:t>
            </a:r>
            <a:endParaRPr lang="ru-RU"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832648"/>
          </a:xfrm>
          <a:solidFill>
            <a:srgbClr val="FFFF99"/>
          </a:solidFill>
        </p:spPr>
        <p:txBody>
          <a:bodyPr>
            <a:normAutofit fontScale="70000" lnSpcReduction="20000"/>
          </a:bodyPr>
          <a:lstStyle/>
          <a:p>
            <a:pPr marL="3175" indent="539750" algn="just">
              <a:buNone/>
            </a:pPr>
            <a:endParaRPr lang="ru-RU" dirty="0" smtClean="0"/>
          </a:p>
          <a:p>
            <a:pPr marL="3175" indent="539750" algn="just">
              <a:buNone/>
            </a:pPr>
            <a:r>
              <a:rPr lang="ru-RU" b="1" dirty="0" smtClean="0"/>
              <a:t>6. Представьте, что рассматривается проект, в котором есть смелые идеи, но есть и ошибки. Вы знаете, что от вашего мнения будет зависеть судьба этой работы. Как вы поступите?</a:t>
            </a:r>
          </a:p>
          <a:p>
            <a:pPr marL="3175" indent="539750" algn="just">
              <a:buNone/>
            </a:pPr>
            <a:r>
              <a:rPr lang="ru-RU" dirty="0" smtClean="0"/>
              <a:t>а) выскажусь и о положительных, и об отрицательных сторонах этого проекта;</a:t>
            </a:r>
          </a:p>
          <a:p>
            <a:pPr marL="3175" indent="539750" algn="just">
              <a:buNone/>
            </a:pPr>
            <a:r>
              <a:rPr lang="ru-RU" dirty="0" smtClean="0"/>
              <a:t>б) выделю положительные стороны проекта и предложу предоставить автору возможность продолжить его разработку;</a:t>
            </a:r>
          </a:p>
          <a:p>
            <a:pPr marL="3175" indent="539750" algn="just">
              <a:buNone/>
            </a:pPr>
            <a:r>
              <a:rPr lang="ru-RU" dirty="0" smtClean="0"/>
              <a:t>в) стану критиковать: чтобы быть новатором, нельзя допускать ошибок.</a:t>
            </a:r>
          </a:p>
          <a:p>
            <a:pPr marL="3175" indent="539750" algn="just">
              <a:buNone/>
            </a:pPr>
            <a:r>
              <a:rPr lang="ru-RU" b="1" dirty="0" smtClean="0"/>
              <a:t>7. Представьте, что теща (свекровь) говорит вам о необходимости экономии и бережливости, о вашей расточительности, а сама то и дело покупает дорогие старинные вещи. Она хочет знать ваше мнение о своей последней покупке. Что вы ей скажете?</a:t>
            </a:r>
          </a:p>
          <a:p>
            <a:pPr marL="3175" indent="539750" algn="just">
              <a:buNone/>
            </a:pPr>
            <a:r>
              <a:rPr lang="ru-RU" dirty="0" smtClean="0"/>
              <a:t>а) что одобряю покупку, если она доставила ей удовольствие;</a:t>
            </a:r>
          </a:p>
          <a:p>
            <a:pPr marL="3175" indent="539750" algn="just">
              <a:buNone/>
            </a:pPr>
            <a:r>
              <a:rPr lang="ru-RU" dirty="0" smtClean="0"/>
              <a:t>б) говорю, что у этой вещи нет художественной ценности;</a:t>
            </a:r>
          </a:p>
          <a:p>
            <a:pPr marL="3175" indent="539750" algn="just">
              <a:buNone/>
            </a:pPr>
            <a:r>
              <a:rPr lang="ru-RU" dirty="0" smtClean="0"/>
              <a:t>в) постоянно ругаюсь, ссорюсь с ней из-за этого.</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976664"/>
          </a:xfrm>
          <a:solidFill>
            <a:srgbClr val="FFFF99"/>
          </a:solidFill>
        </p:spPr>
        <p:txBody>
          <a:bodyPr>
            <a:normAutofit fontScale="92500"/>
          </a:bodyPr>
          <a:lstStyle/>
          <a:p>
            <a:pPr marL="0" indent="539750" algn="just">
              <a:lnSpc>
                <a:spcPct val="110000"/>
              </a:lnSpc>
              <a:spcBef>
                <a:spcPts val="0"/>
              </a:spcBef>
              <a:buNone/>
            </a:pPr>
            <a:endParaRPr lang="ru-RU" sz="2600" b="1" dirty="0" smtClean="0"/>
          </a:p>
          <a:p>
            <a:pPr marL="0" indent="539750" algn="just">
              <a:lnSpc>
                <a:spcPct val="110000"/>
              </a:lnSpc>
              <a:spcBef>
                <a:spcPts val="0"/>
              </a:spcBef>
              <a:buNone/>
            </a:pPr>
            <a:r>
              <a:rPr lang="ru-RU" sz="2600" b="1" dirty="0" smtClean="0"/>
              <a:t>8. В парке вы встретили подростков, которые курят. Как вы реагируете?</a:t>
            </a:r>
          </a:p>
          <a:p>
            <a:pPr marL="0" indent="539750" algn="just">
              <a:lnSpc>
                <a:spcPct val="110000"/>
              </a:lnSpc>
              <a:spcBef>
                <a:spcPts val="0"/>
              </a:spcBef>
              <a:buNone/>
            </a:pPr>
            <a:r>
              <a:rPr lang="ru-RU" sz="2600" dirty="0" smtClean="0"/>
              <a:t>а) делаю им замечание;</a:t>
            </a:r>
          </a:p>
          <a:p>
            <a:pPr marL="0" indent="539750" algn="just">
              <a:lnSpc>
                <a:spcPct val="110000"/>
              </a:lnSpc>
              <a:spcBef>
                <a:spcPts val="0"/>
              </a:spcBef>
              <a:buNone/>
            </a:pPr>
            <a:r>
              <a:rPr lang="ru-RU" sz="2600" dirty="0" smtClean="0"/>
              <a:t>б) думаю: зачем мне портить себе настроение из-за чужих, плохо воспитанных юнцов;</a:t>
            </a:r>
          </a:p>
          <a:p>
            <a:pPr marL="0" indent="539750" algn="just">
              <a:lnSpc>
                <a:spcPct val="110000"/>
              </a:lnSpc>
              <a:spcBef>
                <a:spcPts val="0"/>
              </a:spcBef>
              <a:buNone/>
            </a:pPr>
            <a:r>
              <a:rPr lang="ru-RU" sz="2600" dirty="0" smtClean="0"/>
              <a:t>в) если бы это было не в общественном месте, то я бы их отчитал.</a:t>
            </a:r>
          </a:p>
          <a:p>
            <a:pPr marL="0" indent="539750" algn="just">
              <a:lnSpc>
                <a:spcPct val="110000"/>
              </a:lnSpc>
              <a:spcBef>
                <a:spcPts val="0"/>
              </a:spcBef>
              <a:buNone/>
            </a:pPr>
            <a:r>
              <a:rPr lang="ru-RU" sz="2600" b="1" dirty="0" smtClean="0"/>
              <a:t>9. В ресторане вы замечаете, что официант обсчитал вас</a:t>
            </a:r>
            <a:r>
              <a:rPr lang="ru-RU" sz="2600" dirty="0" smtClean="0"/>
              <a:t>:</a:t>
            </a:r>
          </a:p>
          <a:p>
            <a:pPr marL="0" indent="539750" algn="just">
              <a:lnSpc>
                <a:spcPct val="110000"/>
              </a:lnSpc>
              <a:spcBef>
                <a:spcPts val="0"/>
              </a:spcBef>
              <a:buNone/>
            </a:pPr>
            <a:r>
              <a:rPr lang="ru-RU" sz="2600" dirty="0" smtClean="0"/>
              <a:t>а) в таком случае я не дам ему чаевых, хотя и собирался это сделать;</a:t>
            </a:r>
          </a:p>
          <a:p>
            <a:pPr marL="0" indent="539750" algn="just">
              <a:lnSpc>
                <a:spcPct val="110000"/>
              </a:lnSpc>
              <a:spcBef>
                <a:spcPts val="0"/>
              </a:spcBef>
              <a:buNone/>
            </a:pPr>
            <a:r>
              <a:rPr lang="ru-RU" sz="2600" dirty="0" smtClean="0"/>
              <a:t>б) попрошу, чтобы он еще раз, при мне, составил счет;</a:t>
            </a:r>
          </a:p>
          <a:p>
            <a:pPr marL="0" indent="539750" algn="just">
              <a:lnSpc>
                <a:spcPct val="110000"/>
              </a:lnSpc>
              <a:spcBef>
                <a:spcPts val="0"/>
              </a:spcBef>
              <a:buNone/>
            </a:pPr>
            <a:r>
              <a:rPr lang="ru-RU" sz="2600" dirty="0" smtClean="0"/>
              <a:t>в) выскажу ему все, что о нем думаю.</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a:solidFill>
            <a:srgbClr val="FFFF99"/>
          </a:solidFill>
        </p:spPr>
        <p:txBody>
          <a:bodyPr>
            <a:normAutofit fontScale="77500" lnSpcReduction="20000"/>
          </a:bodyPr>
          <a:lstStyle/>
          <a:p>
            <a:pPr marL="3175" indent="623888" algn="just">
              <a:buNone/>
            </a:pPr>
            <a:endParaRPr lang="ru-RU" sz="3100" b="1" dirty="0" smtClean="0"/>
          </a:p>
          <a:p>
            <a:pPr marL="3175" indent="623888" algn="just">
              <a:buNone/>
            </a:pPr>
            <a:r>
              <a:rPr lang="ru-RU" sz="3100" b="1" dirty="0" smtClean="0"/>
              <a:t>10. Вы в доме отдыха. Администратор занимается посторонними делами, сам развлекается, вместо того чтобы выполнять свои обязанности: следить за уборкой в комнатах, разнообразием меню… Возмущает ли вас это?</a:t>
            </a:r>
          </a:p>
          <a:p>
            <a:pPr marL="3175" indent="623888" algn="just">
              <a:buNone/>
            </a:pPr>
            <a:r>
              <a:rPr lang="ru-RU" sz="3100" dirty="0" smtClean="0"/>
              <a:t>а) я нахожу способ пожаловаться на него, пусть его накажут или даже уволят с работы;</a:t>
            </a:r>
          </a:p>
          <a:p>
            <a:pPr marL="3175" indent="623888" algn="just">
              <a:buNone/>
            </a:pPr>
            <a:r>
              <a:rPr lang="ru-RU" sz="3100" dirty="0" smtClean="0"/>
              <a:t>б) да, но если я даже и выскажу ему какие-то претензии, то это вряд ли что-то изменит;</a:t>
            </a:r>
          </a:p>
          <a:p>
            <a:pPr marL="3175" indent="623888" algn="just">
              <a:buNone/>
            </a:pPr>
            <a:r>
              <a:rPr lang="ru-RU" sz="3100" dirty="0" smtClean="0"/>
              <a:t>в) придираюсь к обслуживающему персоналу – повару, уборщице или срываю свой гнев на жене.</a:t>
            </a:r>
          </a:p>
          <a:p>
            <a:pPr marL="3175" indent="623888" algn="just">
              <a:buNone/>
            </a:pPr>
            <a:r>
              <a:rPr lang="ru-RU" sz="3100" b="1" dirty="0" smtClean="0"/>
              <a:t>11. Вы спорите с вашим сыном-подростком и убеждаетесь, что он прав. Признаете ли вы свою ошибку?</a:t>
            </a:r>
          </a:p>
          <a:p>
            <a:pPr marL="3175" indent="623888" algn="just">
              <a:buNone/>
            </a:pPr>
            <a:r>
              <a:rPr lang="ru-RU" sz="3100" dirty="0" smtClean="0"/>
              <a:t>а) нет;</a:t>
            </a:r>
          </a:p>
          <a:p>
            <a:pPr marL="3175" indent="623888" algn="just">
              <a:buNone/>
            </a:pPr>
            <a:r>
              <a:rPr lang="ru-RU" sz="3100" dirty="0" smtClean="0"/>
              <a:t>б) разумеется, признаю;</a:t>
            </a:r>
          </a:p>
          <a:p>
            <a:pPr marL="3175" indent="623888" algn="just">
              <a:buNone/>
            </a:pPr>
            <a:r>
              <a:rPr lang="ru-RU" sz="3100" dirty="0" smtClean="0"/>
              <a:t>в) постараюсь примирить наши точки зрения.</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54162"/>
          </a:xfrm>
          <a:solidFill>
            <a:srgbClr val="FFFF99"/>
          </a:solidFill>
        </p:spPr>
        <p:txBody>
          <a:bodyPr>
            <a:noAutofit/>
          </a:bodyPr>
          <a:lstStyle/>
          <a:p>
            <a:r>
              <a:rPr lang="ru-RU" sz="2800" b="1" dirty="0" smtClean="0"/>
              <a:t>Каждый ваш ответ оценивается от 1 до 4 очков. Оценку ответов вы найдете в предлагаемой таблице. </a:t>
            </a:r>
            <a:endParaRPr lang="ru-RU" sz="2800" b="1" dirty="0"/>
          </a:p>
        </p:txBody>
      </p:sp>
      <p:graphicFrame>
        <p:nvGraphicFramePr>
          <p:cNvPr id="4" name="Содержимое 3"/>
          <p:cNvGraphicFramePr>
            <a:graphicFrameLocks noGrp="1"/>
          </p:cNvGraphicFramePr>
          <p:nvPr>
            <p:ph idx="1"/>
          </p:nvPr>
        </p:nvGraphicFramePr>
        <p:xfrm>
          <a:off x="457200" y="1844676"/>
          <a:ext cx="8229600" cy="4392635"/>
        </p:xfrm>
        <a:graphic>
          <a:graphicData uri="http://schemas.openxmlformats.org/drawingml/2006/table">
            <a:tbl>
              <a:tblPr firstRow="1" bandRow="1">
                <a:tableStyleId>{5C22544A-7EE6-4342-B048-85BDC9FD1C3A}</a:tableStyleId>
              </a:tblPr>
              <a:tblGrid>
                <a:gridCol w="946448"/>
                <a:gridCol w="425152"/>
                <a:gridCol w="685800"/>
                <a:gridCol w="685800"/>
                <a:gridCol w="685800"/>
                <a:gridCol w="685800"/>
                <a:gridCol w="685800"/>
                <a:gridCol w="685800"/>
                <a:gridCol w="685800"/>
                <a:gridCol w="685800"/>
                <a:gridCol w="685800"/>
                <a:gridCol w="685800"/>
              </a:tblGrid>
              <a:tr h="878527">
                <a:tc rowSpan="2">
                  <a:txBody>
                    <a:bodyPr/>
                    <a:lstStyle/>
                    <a:p>
                      <a:pPr algn="ctr"/>
                      <a:endParaRPr lang="ru-RU" dirty="0" smtClean="0">
                        <a:solidFill>
                          <a:schemeClr val="tx1"/>
                        </a:solidFill>
                      </a:endParaRPr>
                    </a:p>
                    <a:p>
                      <a:pPr algn="ctr"/>
                      <a:endParaRPr lang="ru-RU" dirty="0" smtClean="0">
                        <a:solidFill>
                          <a:schemeClr val="tx1"/>
                        </a:solidFill>
                      </a:endParaRPr>
                    </a:p>
                    <a:p>
                      <a:pPr algn="ctr"/>
                      <a:r>
                        <a:rPr lang="ru-RU" dirty="0" smtClean="0">
                          <a:solidFill>
                            <a:schemeClr val="tx1"/>
                          </a:solidFill>
                        </a:rPr>
                        <a:t>Ответ</a:t>
                      </a:r>
                      <a:endParaRPr lang="ru-RU" dirty="0">
                        <a:solidFill>
                          <a:schemeClr val="tx1"/>
                        </a:solidFill>
                      </a:endParaRPr>
                    </a:p>
                  </a:txBody>
                  <a:tcPr>
                    <a:solidFill>
                      <a:srgbClr val="FFFF99"/>
                    </a:solidFill>
                  </a:tcPr>
                </a:tc>
                <a:tc gridSpan="11">
                  <a:txBody>
                    <a:bodyPr/>
                    <a:lstStyle/>
                    <a:p>
                      <a:pPr algn="ctr"/>
                      <a:endParaRPr lang="ru-RU" b="1" dirty="0" smtClean="0">
                        <a:solidFill>
                          <a:schemeClr val="tx1"/>
                        </a:solidFill>
                      </a:endParaRPr>
                    </a:p>
                    <a:p>
                      <a:pPr algn="ctr"/>
                      <a:r>
                        <a:rPr lang="ru-RU" b="1" dirty="0" smtClean="0">
                          <a:solidFill>
                            <a:schemeClr val="tx1"/>
                          </a:solidFill>
                        </a:rPr>
                        <a:t>Вопросы</a:t>
                      </a:r>
                      <a:endParaRPr lang="ru-RU" b="1" dirty="0">
                        <a:solidFill>
                          <a:schemeClr val="tx1"/>
                        </a:solidFill>
                      </a:endParaRPr>
                    </a:p>
                  </a:txBody>
                  <a:tcPr>
                    <a:solidFill>
                      <a:srgbClr val="FFFF99"/>
                    </a:solidFill>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878527">
                <a:tc vMerge="1">
                  <a:txBody>
                    <a:bodyPr/>
                    <a:lstStyle/>
                    <a:p>
                      <a:endParaRPr lang="ru-RU" dirty="0"/>
                    </a:p>
                  </a:txBody>
                  <a:tcPr/>
                </a:tc>
                <a:tc>
                  <a:txBody>
                    <a:bodyPr/>
                    <a:lstStyle/>
                    <a:p>
                      <a:pPr algn="ctr"/>
                      <a:r>
                        <a:rPr lang="ru-RU" b="1" dirty="0" smtClean="0">
                          <a:solidFill>
                            <a:schemeClr val="tx1"/>
                          </a:solidFill>
                        </a:rPr>
                        <a:t>1</a:t>
                      </a:r>
                      <a:endParaRPr lang="ru-RU" b="1" dirty="0">
                        <a:solidFill>
                          <a:schemeClr val="tx1"/>
                        </a:solidFill>
                      </a:endParaRPr>
                    </a:p>
                  </a:txBody>
                  <a:tcPr>
                    <a:solidFill>
                      <a:srgbClr val="FFFF99"/>
                    </a:solidFill>
                  </a:tcPr>
                </a:tc>
                <a:tc>
                  <a:txBody>
                    <a:bodyPr/>
                    <a:lstStyle/>
                    <a:p>
                      <a:pPr algn="ctr"/>
                      <a:r>
                        <a:rPr lang="ru-RU" b="1" dirty="0" smtClean="0">
                          <a:solidFill>
                            <a:schemeClr val="tx1"/>
                          </a:solidFill>
                        </a:rPr>
                        <a:t>2</a:t>
                      </a:r>
                      <a:endParaRPr lang="ru-RU" b="1" dirty="0">
                        <a:solidFill>
                          <a:schemeClr val="tx1"/>
                        </a:solidFill>
                      </a:endParaRPr>
                    </a:p>
                  </a:txBody>
                  <a:tcPr>
                    <a:solidFill>
                      <a:srgbClr val="FFFF99"/>
                    </a:solidFill>
                  </a:tcPr>
                </a:tc>
                <a:tc>
                  <a:txBody>
                    <a:bodyPr/>
                    <a:lstStyle/>
                    <a:p>
                      <a:pPr algn="ctr"/>
                      <a:r>
                        <a:rPr lang="ru-RU" b="1" dirty="0" smtClean="0">
                          <a:solidFill>
                            <a:schemeClr val="tx1"/>
                          </a:solidFill>
                        </a:rPr>
                        <a:t>3</a:t>
                      </a:r>
                      <a:endParaRPr lang="ru-RU" b="1" dirty="0">
                        <a:solidFill>
                          <a:schemeClr val="tx1"/>
                        </a:solidFill>
                      </a:endParaRPr>
                    </a:p>
                  </a:txBody>
                  <a:tcPr>
                    <a:solidFill>
                      <a:srgbClr val="FFFF99"/>
                    </a:solidFill>
                  </a:tcPr>
                </a:tc>
                <a:tc>
                  <a:txBody>
                    <a:bodyPr/>
                    <a:lstStyle/>
                    <a:p>
                      <a:pPr algn="ctr"/>
                      <a:r>
                        <a:rPr lang="ru-RU" b="1" dirty="0" smtClean="0">
                          <a:solidFill>
                            <a:schemeClr val="tx1"/>
                          </a:solidFill>
                        </a:rPr>
                        <a:t>4</a:t>
                      </a:r>
                      <a:endParaRPr lang="ru-RU" b="1" dirty="0">
                        <a:solidFill>
                          <a:schemeClr val="tx1"/>
                        </a:solidFill>
                      </a:endParaRPr>
                    </a:p>
                  </a:txBody>
                  <a:tcPr>
                    <a:solidFill>
                      <a:srgbClr val="FFFF99"/>
                    </a:solidFill>
                  </a:tcPr>
                </a:tc>
                <a:tc>
                  <a:txBody>
                    <a:bodyPr/>
                    <a:lstStyle/>
                    <a:p>
                      <a:pPr algn="ctr"/>
                      <a:r>
                        <a:rPr lang="ru-RU" b="1" dirty="0" smtClean="0">
                          <a:solidFill>
                            <a:schemeClr val="tx1"/>
                          </a:solidFill>
                        </a:rPr>
                        <a:t>5</a:t>
                      </a:r>
                      <a:endParaRPr lang="ru-RU" b="1" dirty="0">
                        <a:solidFill>
                          <a:schemeClr val="tx1"/>
                        </a:solidFill>
                      </a:endParaRPr>
                    </a:p>
                  </a:txBody>
                  <a:tcPr>
                    <a:solidFill>
                      <a:srgbClr val="FFFF99"/>
                    </a:solidFill>
                  </a:tcPr>
                </a:tc>
                <a:tc>
                  <a:txBody>
                    <a:bodyPr/>
                    <a:lstStyle/>
                    <a:p>
                      <a:pPr algn="ctr"/>
                      <a:r>
                        <a:rPr lang="ru-RU" b="1" dirty="0" smtClean="0">
                          <a:solidFill>
                            <a:schemeClr val="tx1"/>
                          </a:solidFill>
                        </a:rPr>
                        <a:t>6</a:t>
                      </a:r>
                      <a:endParaRPr lang="ru-RU" b="1" dirty="0">
                        <a:solidFill>
                          <a:schemeClr val="tx1"/>
                        </a:solidFill>
                      </a:endParaRPr>
                    </a:p>
                  </a:txBody>
                  <a:tcPr>
                    <a:solidFill>
                      <a:srgbClr val="FFFF99"/>
                    </a:solidFill>
                  </a:tcPr>
                </a:tc>
                <a:tc>
                  <a:txBody>
                    <a:bodyPr/>
                    <a:lstStyle/>
                    <a:p>
                      <a:pPr algn="ctr"/>
                      <a:r>
                        <a:rPr lang="ru-RU" b="1" dirty="0" smtClean="0">
                          <a:solidFill>
                            <a:schemeClr val="tx1"/>
                          </a:solidFill>
                        </a:rPr>
                        <a:t>7</a:t>
                      </a:r>
                      <a:endParaRPr lang="ru-RU" b="1" dirty="0">
                        <a:solidFill>
                          <a:schemeClr val="tx1"/>
                        </a:solidFill>
                      </a:endParaRPr>
                    </a:p>
                  </a:txBody>
                  <a:tcPr>
                    <a:solidFill>
                      <a:srgbClr val="FFFF99"/>
                    </a:solidFill>
                  </a:tcPr>
                </a:tc>
                <a:tc>
                  <a:txBody>
                    <a:bodyPr/>
                    <a:lstStyle/>
                    <a:p>
                      <a:pPr algn="ctr"/>
                      <a:r>
                        <a:rPr lang="ru-RU" b="1" dirty="0" smtClean="0">
                          <a:solidFill>
                            <a:schemeClr val="tx1"/>
                          </a:solidFill>
                        </a:rPr>
                        <a:t>8</a:t>
                      </a:r>
                      <a:endParaRPr lang="ru-RU" b="1" dirty="0">
                        <a:solidFill>
                          <a:schemeClr val="tx1"/>
                        </a:solidFill>
                      </a:endParaRPr>
                    </a:p>
                  </a:txBody>
                  <a:tcPr>
                    <a:solidFill>
                      <a:srgbClr val="FFFF99"/>
                    </a:solidFill>
                  </a:tcPr>
                </a:tc>
                <a:tc>
                  <a:txBody>
                    <a:bodyPr/>
                    <a:lstStyle/>
                    <a:p>
                      <a:pPr algn="ctr"/>
                      <a:r>
                        <a:rPr lang="ru-RU" b="1" dirty="0" smtClean="0">
                          <a:solidFill>
                            <a:schemeClr val="tx1"/>
                          </a:solidFill>
                        </a:rPr>
                        <a:t>9</a:t>
                      </a:r>
                      <a:endParaRPr lang="ru-RU" b="1" dirty="0">
                        <a:solidFill>
                          <a:schemeClr val="tx1"/>
                        </a:solidFill>
                      </a:endParaRPr>
                    </a:p>
                  </a:txBody>
                  <a:tcPr>
                    <a:solidFill>
                      <a:srgbClr val="FFFF99"/>
                    </a:solidFill>
                  </a:tcPr>
                </a:tc>
                <a:tc>
                  <a:txBody>
                    <a:bodyPr/>
                    <a:lstStyle/>
                    <a:p>
                      <a:pPr algn="ctr"/>
                      <a:r>
                        <a:rPr lang="ru-RU" b="1" dirty="0" smtClean="0">
                          <a:solidFill>
                            <a:schemeClr val="tx1"/>
                          </a:solidFill>
                        </a:rPr>
                        <a:t>10</a:t>
                      </a:r>
                      <a:endParaRPr lang="ru-RU" b="1" dirty="0">
                        <a:solidFill>
                          <a:schemeClr val="tx1"/>
                        </a:solidFill>
                      </a:endParaRPr>
                    </a:p>
                  </a:txBody>
                  <a:tcPr>
                    <a:solidFill>
                      <a:srgbClr val="FFFF99"/>
                    </a:solidFill>
                  </a:tcPr>
                </a:tc>
                <a:tc>
                  <a:txBody>
                    <a:bodyPr/>
                    <a:lstStyle/>
                    <a:p>
                      <a:pPr algn="ctr"/>
                      <a:r>
                        <a:rPr lang="ru-RU" b="1" dirty="0" smtClean="0">
                          <a:solidFill>
                            <a:schemeClr val="tx1"/>
                          </a:solidFill>
                        </a:rPr>
                        <a:t>11</a:t>
                      </a:r>
                      <a:endParaRPr lang="ru-RU" b="1" dirty="0">
                        <a:solidFill>
                          <a:schemeClr val="tx1"/>
                        </a:solidFill>
                      </a:endParaRPr>
                    </a:p>
                  </a:txBody>
                  <a:tcPr>
                    <a:solidFill>
                      <a:srgbClr val="FFFF99"/>
                    </a:solidFill>
                  </a:tcPr>
                </a:tc>
              </a:tr>
              <a:tr h="8785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000" b="1" dirty="0" smtClean="0">
                          <a:solidFill>
                            <a:schemeClr val="tx1"/>
                          </a:solidFill>
                        </a:rPr>
                        <a:t>а</a:t>
                      </a:r>
                    </a:p>
                    <a:p>
                      <a:pPr algn="ctr"/>
                      <a:endParaRPr lang="ru-RU" sz="2000" b="1" dirty="0">
                        <a:solidFill>
                          <a:schemeClr val="tx1"/>
                        </a:solidFill>
                      </a:endParaRPr>
                    </a:p>
                  </a:txBody>
                  <a:tcPr>
                    <a:solidFill>
                      <a:srgbClr val="FFFF99"/>
                    </a:solidFill>
                  </a:tcPr>
                </a:tc>
                <a:tc>
                  <a:txBody>
                    <a:bodyPr/>
                    <a:lstStyle/>
                    <a:p>
                      <a:pPr algn="ctr"/>
                      <a:r>
                        <a:rPr lang="ru-RU" b="1" dirty="0" smtClean="0"/>
                        <a:t>4</a:t>
                      </a:r>
                      <a:endParaRPr lang="ru-RU" b="1" dirty="0"/>
                    </a:p>
                  </a:txBody>
                  <a:tcPr>
                    <a:solidFill>
                      <a:srgbClr val="FFFF99"/>
                    </a:solidFill>
                  </a:tcPr>
                </a:tc>
                <a:tc>
                  <a:txBody>
                    <a:bodyPr/>
                    <a:lstStyle/>
                    <a:p>
                      <a:pPr algn="ctr"/>
                      <a:r>
                        <a:rPr lang="ru-RU" b="1" dirty="0" smtClean="0"/>
                        <a:t>0</a:t>
                      </a:r>
                      <a:endParaRPr lang="ru-RU" b="1" dirty="0"/>
                    </a:p>
                  </a:txBody>
                  <a:tcPr>
                    <a:solidFill>
                      <a:srgbClr val="FFFF99"/>
                    </a:solidFill>
                  </a:tcPr>
                </a:tc>
                <a:tc>
                  <a:txBody>
                    <a:bodyPr/>
                    <a:lstStyle/>
                    <a:p>
                      <a:pPr algn="ctr"/>
                      <a:r>
                        <a:rPr lang="ru-RU" b="1" dirty="0" smtClean="0"/>
                        <a:t>2</a:t>
                      </a:r>
                      <a:endParaRPr lang="ru-RU" b="1" dirty="0"/>
                    </a:p>
                  </a:txBody>
                  <a:tcPr>
                    <a:solidFill>
                      <a:srgbClr val="FFFF99"/>
                    </a:solidFill>
                  </a:tcPr>
                </a:tc>
                <a:tc>
                  <a:txBody>
                    <a:bodyPr/>
                    <a:lstStyle/>
                    <a:p>
                      <a:pPr algn="ctr"/>
                      <a:r>
                        <a:rPr lang="ru-RU" b="1" dirty="0" smtClean="0"/>
                        <a:t>4</a:t>
                      </a:r>
                      <a:endParaRPr lang="ru-RU" b="1" dirty="0"/>
                    </a:p>
                  </a:txBody>
                  <a:tcPr>
                    <a:solidFill>
                      <a:srgbClr val="FFFF99"/>
                    </a:solidFill>
                  </a:tcPr>
                </a:tc>
                <a:tc>
                  <a:txBody>
                    <a:bodyPr/>
                    <a:lstStyle/>
                    <a:p>
                      <a:pPr algn="ctr"/>
                      <a:r>
                        <a:rPr lang="ru-RU" b="1" dirty="0" smtClean="0"/>
                        <a:t>2</a:t>
                      </a:r>
                      <a:endParaRPr lang="ru-RU" b="1" dirty="0"/>
                    </a:p>
                  </a:txBody>
                  <a:tcPr>
                    <a:solidFill>
                      <a:srgbClr val="FFFF99"/>
                    </a:solidFill>
                  </a:tcPr>
                </a:tc>
                <a:tc>
                  <a:txBody>
                    <a:bodyPr/>
                    <a:lstStyle/>
                    <a:p>
                      <a:pPr algn="ctr"/>
                      <a:r>
                        <a:rPr lang="ru-RU" b="1" dirty="0" smtClean="0"/>
                        <a:t>4</a:t>
                      </a:r>
                      <a:endParaRPr lang="ru-RU" b="1" dirty="0"/>
                    </a:p>
                  </a:txBody>
                  <a:tcPr>
                    <a:solidFill>
                      <a:srgbClr val="FFFF99"/>
                    </a:solidFill>
                  </a:tcPr>
                </a:tc>
                <a:tc>
                  <a:txBody>
                    <a:bodyPr/>
                    <a:lstStyle/>
                    <a:p>
                      <a:pPr algn="ctr"/>
                      <a:r>
                        <a:rPr lang="ru-RU" b="1" dirty="0" smtClean="0"/>
                        <a:t>0</a:t>
                      </a:r>
                      <a:endParaRPr lang="ru-RU" b="1" dirty="0"/>
                    </a:p>
                  </a:txBody>
                  <a:tcPr>
                    <a:solidFill>
                      <a:srgbClr val="FFFF99"/>
                    </a:solidFill>
                  </a:tcPr>
                </a:tc>
                <a:tc>
                  <a:txBody>
                    <a:bodyPr/>
                    <a:lstStyle/>
                    <a:p>
                      <a:pPr algn="ctr"/>
                      <a:r>
                        <a:rPr lang="ru-RU" b="1" dirty="0" smtClean="0"/>
                        <a:t>4</a:t>
                      </a:r>
                      <a:endParaRPr lang="ru-RU" b="1" dirty="0"/>
                    </a:p>
                  </a:txBody>
                  <a:tcPr>
                    <a:solidFill>
                      <a:srgbClr val="FFFF99"/>
                    </a:solidFill>
                  </a:tcPr>
                </a:tc>
                <a:tc>
                  <a:txBody>
                    <a:bodyPr/>
                    <a:lstStyle/>
                    <a:p>
                      <a:pPr algn="ctr"/>
                      <a:r>
                        <a:rPr lang="ru-RU" b="1" dirty="0" smtClean="0"/>
                        <a:t>0</a:t>
                      </a:r>
                      <a:endParaRPr lang="ru-RU" b="1" dirty="0"/>
                    </a:p>
                  </a:txBody>
                  <a:tcPr>
                    <a:solidFill>
                      <a:srgbClr val="FFFF99"/>
                    </a:solidFill>
                  </a:tcPr>
                </a:tc>
                <a:tc>
                  <a:txBody>
                    <a:bodyPr/>
                    <a:lstStyle/>
                    <a:p>
                      <a:pPr algn="ctr"/>
                      <a:r>
                        <a:rPr lang="ru-RU" b="1" dirty="0" smtClean="0"/>
                        <a:t>0</a:t>
                      </a:r>
                      <a:endParaRPr lang="ru-RU" b="1" dirty="0"/>
                    </a:p>
                  </a:txBody>
                  <a:tcPr>
                    <a:solidFill>
                      <a:srgbClr val="FFFF99"/>
                    </a:solidFill>
                  </a:tcPr>
                </a:tc>
                <a:tc>
                  <a:txBody>
                    <a:bodyPr/>
                    <a:lstStyle/>
                    <a:p>
                      <a:pPr algn="ctr"/>
                      <a:r>
                        <a:rPr lang="ru-RU" b="1" dirty="0" smtClean="0"/>
                        <a:t>0</a:t>
                      </a:r>
                      <a:endParaRPr lang="ru-RU" b="1" dirty="0"/>
                    </a:p>
                  </a:txBody>
                  <a:tcPr>
                    <a:solidFill>
                      <a:srgbClr val="FFFF99"/>
                    </a:solidFill>
                  </a:tcPr>
                </a:tc>
              </a:tr>
              <a:tr h="8785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000" b="1" dirty="0" smtClean="0">
                          <a:solidFill>
                            <a:schemeClr val="tx1"/>
                          </a:solidFill>
                        </a:rPr>
                        <a:t>б</a:t>
                      </a:r>
                    </a:p>
                    <a:p>
                      <a:pPr algn="ctr"/>
                      <a:endParaRPr lang="ru-RU" sz="2000" b="1" dirty="0">
                        <a:solidFill>
                          <a:schemeClr val="tx1"/>
                        </a:solidFill>
                      </a:endParaRPr>
                    </a:p>
                  </a:txBody>
                  <a:tcPr>
                    <a:solidFill>
                      <a:srgbClr val="FFFF99"/>
                    </a:solidFill>
                  </a:tcPr>
                </a:tc>
                <a:tc>
                  <a:txBody>
                    <a:bodyPr/>
                    <a:lstStyle/>
                    <a:p>
                      <a:pPr algn="ctr"/>
                      <a:r>
                        <a:rPr lang="ru-RU" b="1" dirty="0" smtClean="0"/>
                        <a:t>2</a:t>
                      </a:r>
                      <a:endParaRPr lang="ru-RU" b="1" dirty="0"/>
                    </a:p>
                  </a:txBody>
                  <a:tcPr>
                    <a:solidFill>
                      <a:srgbClr val="FFFF99"/>
                    </a:solidFill>
                  </a:tcPr>
                </a:tc>
                <a:tc>
                  <a:txBody>
                    <a:bodyPr/>
                    <a:lstStyle/>
                    <a:p>
                      <a:pPr algn="ctr"/>
                      <a:r>
                        <a:rPr lang="ru-RU" b="1" dirty="0" smtClean="0"/>
                        <a:t>2</a:t>
                      </a:r>
                      <a:endParaRPr lang="ru-RU" b="1" dirty="0"/>
                    </a:p>
                  </a:txBody>
                  <a:tcPr>
                    <a:solidFill>
                      <a:srgbClr val="FFFF99"/>
                    </a:solidFill>
                  </a:tcPr>
                </a:tc>
                <a:tc>
                  <a:txBody>
                    <a:bodyPr/>
                    <a:lstStyle/>
                    <a:p>
                      <a:pPr algn="ctr"/>
                      <a:r>
                        <a:rPr lang="ru-RU" b="1" dirty="0" smtClean="0"/>
                        <a:t>0</a:t>
                      </a:r>
                      <a:endParaRPr lang="ru-RU" b="1" dirty="0"/>
                    </a:p>
                  </a:txBody>
                  <a:tcPr>
                    <a:solidFill>
                      <a:srgbClr val="FFFF99"/>
                    </a:solidFill>
                  </a:tcPr>
                </a:tc>
                <a:tc>
                  <a:txBody>
                    <a:bodyPr/>
                    <a:lstStyle/>
                    <a:p>
                      <a:pPr algn="ctr"/>
                      <a:r>
                        <a:rPr lang="ru-RU" b="1" dirty="0" smtClean="0"/>
                        <a:t>2</a:t>
                      </a:r>
                      <a:endParaRPr lang="ru-RU" b="1" dirty="0"/>
                    </a:p>
                  </a:txBody>
                  <a:tcPr>
                    <a:solidFill>
                      <a:srgbClr val="FFFF99"/>
                    </a:solidFill>
                  </a:tcPr>
                </a:tc>
                <a:tc>
                  <a:txBody>
                    <a:bodyPr/>
                    <a:lstStyle/>
                    <a:p>
                      <a:pPr algn="ctr"/>
                      <a:r>
                        <a:rPr lang="ru-RU" b="1" dirty="0" smtClean="0"/>
                        <a:t>4</a:t>
                      </a:r>
                      <a:endParaRPr lang="ru-RU" b="1" dirty="0"/>
                    </a:p>
                  </a:txBody>
                  <a:tcPr>
                    <a:solidFill>
                      <a:srgbClr val="FFFF99"/>
                    </a:solidFill>
                  </a:tcPr>
                </a:tc>
                <a:tc>
                  <a:txBody>
                    <a:bodyPr/>
                    <a:lstStyle/>
                    <a:p>
                      <a:pPr algn="ctr"/>
                      <a:r>
                        <a:rPr lang="ru-RU" b="1" dirty="0" smtClean="0"/>
                        <a:t>4</a:t>
                      </a:r>
                      <a:endParaRPr lang="ru-RU" b="1" dirty="0"/>
                    </a:p>
                  </a:txBody>
                  <a:tcPr>
                    <a:solidFill>
                      <a:srgbClr val="FFFF99"/>
                    </a:solidFill>
                  </a:tcPr>
                </a:tc>
                <a:tc>
                  <a:txBody>
                    <a:bodyPr/>
                    <a:lstStyle/>
                    <a:p>
                      <a:pPr algn="ctr"/>
                      <a:r>
                        <a:rPr lang="ru-RU" b="1" dirty="0" smtClean="0"/>
                        <a:t>2</a:t>
                      </a:r>
                      <a:endParaRPr lang="ru-RU" b="1" dirty="0"/>
                    </a:p>
                  </a:txBody>
                  <a:tcPr>
                    <a:solidFill>
                      <a:srgbClr val="FFFF99"/>
                    </a:solidFill>
                  </a:tcPr>
                </a:tc>
                <a:tc>
                  <a:txBody>
                    <a:bodyPr/>
                    <a:lstStyle/>
                    <a:p>
                      <a:pPr algn="ctr"/>
                      <a:r>
                        <a:rPr lang="ru-RU" b="1" dirty="0" smtClean="0"/>
                        <a:t>4</a:t>
                      </a:r>
                      <a:endParaRPr lang="ru-RU" b="1" dirty="0"/>
                    </a:p>
                  </a:txBody>
                  <a:tcPr>
                    <a:solidFill>
                      <a:srgbClr val="FFFF99"/>
                    </a:solidFill>
                  </a:tcPr>
                </a:tc>
                <a:tc>
                  <a:txBody>
                    <a:bodyPr/>
                    <a:lstStyle/>
                    <a:p>
                      <a:pPr algn="ctr"/>
                      <a:r>
                        <a:rPr lang="ru-RU" b="1" dirty="0" smtClean="0"/>
                        <a:t>2</a:t>
                      </a:r>
                      <a:endParaRPr lang="ru-RU" b="1" dirty="0"/>
                    </a:p>
                  </a:txBody>
                  <a:tcPr>
                    <a:solidFill>
                      <a:srgbClr val="FFFF99"/>
                    </a:solidFill>
                  </a:tcPr>
                </a:tc>
                <a:tc>
                  <a:txBody>
                    <a:bodyPr/>
                    <a:lstStyle/>
                    <a:p>
                      <a:pPr algn="ctr"/>
                      <a:r>
                        <a:rPr lang="ru-RU" b="1" dirty="0" smtClean="0"/>
                        <a:t>4</a:t>
                      </a:r>
                      <a:endParaRPr lang="ru-RU" b="1" dirty="0"/>
                    </a:p>
                  </a:txBody>
                  <a:tcPr>
                    <a:solidFill>
                      <a:srgbClr val="FFFF99"/>
                    </a:solidFill>
                  </a:tcPr>
                </a:tc>
                <a:tc>
                  <a:txBody>
                    <a:bodyPr/>
                    <a:lstStyle/>
                    <a:p>
                      <a:pPr algn="ctr"/>
                      <a:r>
                        <a:rPr lang="ru-RU" b="1" dirty="0" smtClean="0"/>
                        <a:t>4</a:t>
                      </a:r>
                      <a:endParaRPr lang="ru-RU" b="1" dirty="0"/>
                    </a:p>
                  </a:txBody>
                  <a:tcPr>
                    <a:solidFill>
                      <a:srgbClr val="FFFF99"/>
                    </a:solidFill>
                  </a:tcPr>
                </a:tc>
              </a:tr>
              <a:tr h="8785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000" b="1" dirty="0" smtClean="0">
                          <a:solidFill>
                            <a:schemeClr val="tx1"/>
                          </a:solidFill>
                        </a:rPr>
                        <a:t>в</a:t>
                      </a:r>
                    </a:p>
                    <a:p>
                      <a:pPr algn="ctr"/>
                      <a:endParaRPr lang="ru-RU" sz="2000" b="1" dirty="0">
                        <a:solidFill>
                          <a:schemeClr val="tx1"/>
                        </a:solidFill>
                      </a:endParaRPr>
                    </a:p>
                  </a:txBody>
                  <a:tcPr>
                    <a:solidFill>
                      <a:srgbClr val="FFFF99"/>
                    </a:solidFill>
                  </a:tcPr>
                </a:tc>
                <a:tc>
                  <a:txBody>
                    <a:bodyPr/>
                    <a:lstStyle/>
                    <a:p>
                      <a:pPr algn="ctr"/>
                      <a:r>
                        <a:rPr lang="ru-RU" b="1" dirty="0" smtClean="0"/>
                        <a:t>0</a:t>
                      </a:r>
                      <a:endParaRPr lang="ru-RU" b="1" dirty="0"/>
                    </a:p>
                  </a:txBody>
                  <a:tcPr>
                    <a:solidFill>
                      <a:srgbClr val="FFFF99"/>
                    </a:solidFill>
                  </a:tcPr>
                </a:tc>
                <a:tc>
                  <a:txBody>
                    <a:bodyPr/>
                    <a:lstStyle/>
                    <a:p>
                      <a:pPr algn="ctr"/>
                      <a:r>
                        <a:rPr lang="ru-RU" b="1" dirty="0" smtClean="0"/>
                        <a:t>4</a:t>
                      </a:r>
                      <a:endParaRPr lang="ru-RU" b="1" dirty="0"/>
                    </a:p>
                  </a:txBody>
                  <a:tcPr>
                    <a:solidFill>
                      <a:srgbClr val="FFFF99"/>
                    </a:solidFill>
                  </a:tcPr>
                </a:tc>
                <a:tc>
                  <a:txBody>
                    <a:bodyPr/>
                    <a:lstStyle/>
                    <a:p>
                      <a:pPr algn="ctr"/>
                      <a:r>
                        <a:rPr lang="ru-RU" b="1" dirty="0" smtClean="0"/>
                        <a:t>4</a:t>
                      </a:r>
                      <a:endParaRPr lang="ru-RU" b="1" dirty="0"/>
                    </a:p>
                  </a:txBody>
                  <a:tcPr>
                    <a:solidFill>
                      <a:srgbClr val="FFFF99"/>
                    </a:solidFill>
                  </a:tcPr>
                </a:tc>
                <a:tc>
                  <a:txBody>
                    <a:bodyPr/>
                    <a:lstStyle/>
                    <a:p>
                      <a:pPr algn="ctr"/>
                      <a:r>
                        <a:rPr lang="ru-RU" b="1" dirty="0" smtClean="0"/>
                        <a:t>0</a:t>
                      </a:r>
                      <a:endParaRPr lang="ru-RU" b="1" dirty="0"/>
                    </a:p>
                  </a:txBody>
                  <a:tcPr>
                    <a:solidFill>
                      <a:srgbClr val="FFFF99"/>
                    </a:solidFill>
                  </a:tcPr>
                </a:tc>
                <a:tc>
                  <a:txBody>
                    <a:bodyPr/>
                    <a:lstStyle/>
                    <a:p>
                      <a:pPr algn="ctr"/>
                      <a:r>
                        <a:rPr lang="ru-RU" b="1" dirty="0" smtClean="0"/>
                        <a:t>2</a:t>
                      </a:r>
                      <a:endParaRPr lang="ru-RU" b="1" dirty="0"/>
                    </a:p>
                  </a:txBody>
                  <a:tcPr>
                    <a:solidFill>
                      <a:srgbClr val="FFFF99"/>
                    </a:solidFill>
                  </a:tcPr>
                </a:tc>
                <a:tc>
                  <a:txBody>
                    <a:bodyPr/>
                    <a:lstStyle/>
                    <a:p>
                      <a:pPr algn="ctr"/>
                      <a:r>
                        <a:rPr lang="ru-RU" b="1" dirty="0" smtClean="0"/>
                        <a:t>0</a:t>
                      </a:r>
                      <a:endParaRPr lang="ru-RU" b="1" dirty="0"/>
                    </a:p>
                  </a:txBody>
                  <a:tcPr>
                    <a:solidFill>
                      <a:srgbClr val="FFFF99"/>
                    </a:solidFill>
                  </a:tcPr>
                </a:tc>
                <a:tc>
                  <a:txBody>
                    <a:bodyPr/>
                    <a:lstStyle/>
                    <a:p>
                      <a:pPr algn="ctr"/>
                      <a:r>
                        <a:rPr lang="ru-RU" b="1" dirty="0" smtClean="0"/>
                        <a:t>0</a:t>
                      </a:r>
                      <a:endParaRPr lang="ru-RU" b="1" dirty="0"/>
                    </a:p>
                  </a:txBody>
                  <a:tcPr>
                    <a:solidFill>
                      <a:srgbClr val="FFFF99"/>
                    </a:solidFill>
                  </a:tcPr>
                </a:tc>
                <a:tc>
                  <a:txBody>
                    <a:bodyPr/>
                    <a:lstStyle/>
                    <a:p>
                      <a:pPr algn="ctr"/>
                      <a:r>
                        <a:rPr lang="ru-RU" b="1" dirty="0" smtClean="0"/>
                        <a:t>2</a:t>
                      </a:r>
                      <a:endParaRPr lang="ru-RU" b="1" dirty="0"/>
                    </a:p>
                  </a:txBody>
                  <a:tcPr>
                    <a:solidFill>
                      <a:srgbClr val="FFFF99"/>
                    </a:solidFill>
                  </a:tcPr>
                </a:tc>
                <a:tc>
                  <a:txBody>
                    <a:bodyPr/>
                    <a:lstStyle/>
                    <a:p>
                      <a:pPr algn="ctr"/>
                      <a:r>
                        <a:rPr lang="ru-RU" b="1" dirty="0" smtClean="0"/>
                        <a:t>0</a:t>
                      </a:r>
                      <a:endParaRPr lang="ru-RU" b="1" dirty="0"/>
                    </a:p>
                  </a:txBody>
                  <a:tcPr>
                    <a:solidFill>
                      <a:srgbClr val="FFFF99"/>
                    </a:solidFill>
                  </a:tcPr>
                </a:tc>
                <a:tc>
                  <a:txBody>
                    <a:bodyPr/>
                    <a:lstStyle/>
                    <a:p>
                      <a:pPr algn="ctr"/>
                      <a:r>
                        <a:rPr lang="ru-RU" b="1" dirty="0" smtClean="0"/>
                        <a:t>2</a:t>
                      </a:r>
                      <a:endParaRPr lang="ru-RU" b="1" dirty="0"/>
                    </a:p>
                  </a:txBody>
                  <a:tcPr>
                    <a:solidFill>
                      <a:srgbClr val="FFFF99"/>
                    </a:solidFill>
                  </a:tcPr>
                </a:tc>
                <a:tc>
                  <a:txBody>
                    <a:bodyPr/>
                    <a:lstStyle/>
                    <a:p>
                      <a:pPr algn="ctr"/>
                      <a:r>
                        <a:rPr lang="ru-RU" b="1" dirty="0" smtClean="0"/>
                        <a:t>2</a:t>
                      </a:r>
                      <a:endParaRPr lang="ru-RU" b="1" dirty="0"/>
                    </a:p>
                  </a:txBody>
                  <a:tcPr>
                    <a:solidFill>
                      <a:srgbClr val="FFFF99"/>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a:solidFill>
            <a:srgbClr val="FFFF99"/>
          </a:solidFill>
        </p:spPr>
        <p:txBody>
          <a:bodyPr>
            <a:normAutofit/>
          </a:bodyPr>
          <a:lstStyle/>
          <a:p>
            <a:pPr marL="3175" indent="539750" algn="just">
              <a:buNone/>
            </a:pPr>
            <a:endParaRPr lang="ru-RU" sz="2400" b="1" dirty="0" smtClean="0"/>
          </a:p>
          <a:p>
            <a:pPr marL="3175" indent="539750" algn="just">
              <a:buNone/>
            </a:pPr>
            <a:r>
              <a:rPr lang="ru-RU" sz="2400" b="1" dirty="0" smtClean="0"/>
              <a:t>От 30 до 44 очков. </a:t>
            </a:r>
            <a:r>
              <a:rPr lang="ru-RU" sz="2400" dirty="0" smtClean="0"/>
              <a:t>Вы тактичны. Не любите конфликтов. Умеете их сгладить, легко избежать критических ситуаций. Когда же вам приходится вступать в спор, вы учитываете, как это может отразиться на вашем служебном положении или приятельских отношениях. Вы стремитесь быть приятным для окружающих, но когда им требуется помощь, вы не всегда решаетесь ее оказать. Не думаете ли вы, что тем самым теряете уважение к себе в глазах других?</a:t>
            </a:r>
            <a:endParaRPr lang="ru-RU"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764704"/>
            <a:ext cx="8229600" cy="5390059"/>
          </a:xfrm>
          <a:solidFill>
            <a:srgbClr val="FFFF99"/>
          </a:solidFill>
        </p:spPr>
        <p:txBody>
          <a:bodyPr>
            <a:normAutofit/>
          </a:bodyPr>
          <a:lstStyle/>
          <a:p>
            <a:pPr marL="3175" indent="539750" algn="just">
              <a:buNone/>
            </a:pPr>
            <a:endParaRPr lang="ru-RU" sz="2400" b="1" dirty="0" smtClean="0"/>
          </a:p>
          <a:p>
            <a:pPr marL="3175" indent="539750" algn="just">
              <a:buNone/>
            </a:pPr>
            <a:endParaRPr lang="ru-RU" sz="2400" b="1" dirty="0" smtClean="0"/>
          </a:p>
          <a:p>
            <a:pPr marL="3175" indent="539750" algn="just">
              <a:buNone/>
            </a:pPr>
            <a:r>
              <a:rPr lang="ru-RU" sz="2400" b="1" dirty="0" smtClean="0"/>
              <a:t>Цель: закрепить представления о конфликтах, видах внутриличностных конфликтов, способах выхода из конфликтов; развивать навыки бесконфликтного  поведения, рефлексии; воспитывать интерес к эффективному взаимодействию.</a:t>
            </a:r>
            <a:endParaRPr lang="ru-RU" sz="24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a:solidFill>
            <a:srgbClr val="FFFF99"/>
          </a:solidFill>
        </p:spPr>
        <p:txBody>
          <a:bodyPr>
            <a:normAutofit/>
          </a:bodyPr>
          <a:lstStyle/>
          <a:p>
            <a:pPr marL="3175" indent="539750" algn="just">
              <a:buNone/>
            </a:pPr>
            <a:endParaRPr lang="ru-RU" sz="2400" b="1" dirty="0" smtClean="0"/>
          </a:p>
          <a:p>
            <a:pPr marL="3175" indent="539750" algn="just">
              <a:buNone/>
            </a:pPr>
            <a:endParaRPr lang="ru-RU" sz="2400" b="1" dirty="0" smtClean="0"/>
          </a:p>
          <a:p>
            <a:pPr marL="3175" indent="539750" algn="just">
              <a:buNone/>
            </a:pPr>
            <a:r>
              <a:rPr lang="ru-RU" sz="2400" b="1" dirty="0" smtClean="0"/>
              <a:t>От 15 до 29 очков. </a:t>
            </a:r>
            <a:r>
              <a:rPr lang="ru-RU" sz="2400" dirty="0" smtClean="0"/>
              <a:t>О вас говорят, что вы конфликтная личность. Вы настойчиво отстаиваете свое мнение, невзирая на то, как это повлияет на ваши служебные или личностные отношения. И за это вас уважают.</a:t>
            </a:r>
          </a:p>
          <a:p>
            <a:pPr marL="3175" indent="539750" algn="just">
              <a:buNone/>
            </a:pPr>
            <a:r>
              <a:rPr lang="ru-RU" sz="2400" b="1" dirty="0" smtClean="0"/>
              <a:t>До 14 очков. </a:t>
            </a:r>
            <a:r>
              <a:rPr lang="ru-RU" sz="2400" dirty="0" smtClean="0"/>
              <a:t>Вы мелочны, ищете поводы для споров, большая часть которых излишня. Любите критиковать, но только когда это выгодно вам. Вы навязываете свое мнение, даже если вы не правы. Вы не обидитесь, если вас будут считать любителем поскандалить. Подумайте, не скрывается ли за вашим поведением комплекс неполноценности?</a:t>
            </a:r>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2800" b="1" dirty="0" smtClean="0"/>
              <a:t>Психологическая задача</a:t>
            </a:r>
            <a:endParaRPr lang="ru-RU" sz="2800" b="1" dirty="0"/>
          </a:p>
        </p:txBody>
      </p:sp>
      <p:sp>
        <p:nvSpPr>
          <p:cNvPr id="3" name="Содержимое 2"/>
          <p:cNvSpPr>
            <a:spLocks noGrp="1"/>
          </p:cNvSpPr>
          <p:nvPr>
            <p:ph idx="1"/>
          </p:nvPr>
        </p:nvSpPr>
        <p:spPr>
          <a:solidFill>
            <a:srgbClr val="FFFF99"/>
          </a:solidFill>
        </p:spPr>
        <p:txBody>
          <a:bodyPr>
            <a:normAutofit fontScale="92500" lnSpcReduction="20000"/>
          </a:bodyPr>
          <a:lstStyle/>
          <a:p>
            <a:pPr marL="3175" indent="539750" algn="just">
              <a:buNone/>
            </a:pPr>
            <a:endParaRPr lang="ru-RU" sz="2800" dirty="0" smtClean="0"/>
          </a:p>
          <a:p>
            <a:pPr marL="3175" indent="539750" algn="just">
              <a:buNone/>
            </a:pPr>
            <a:r>
              <a:rPr lang="ru-RU" sz="2800" dirty="0" smtClean="0"/>
              <a:t>Вы   недавно   назначены   менеджером   по   кадрам.   Вы   еще   плохо   знаете сотрудников   фирмы,   сотрудники   еще   не   знают   вас   в   лицо.   Вы   идете   на совещание к генеральному директору. Проходите мимо курительной комнаты и замечаете   двух сотрудников,   которые  курят  и  о  чем-то  оживленно беседуют. Возвращаясь с совещания, которое длилось один час, вы опять видите тех же сотрудников в курилке за беседой.</a:t>
            </a:r>
          </a:p>
          <a:p>
            <a:pPr marL="3175" indent="539750" algn="just">
              <a:buNone/>
            </a:pPr>
            <a:r>
              <a:rPr lang="ru-RU" sz="2800" b="1" dirty="0" smtClean="0"/>
              <a:t>Вопрос. </a:t>
            </a:r>
            <a:r>
              <a:rPr lang="ru-RU" sz="2800" dirty="0" smtClean="0"/>
              <a:t>Как бы вы поступили в данной ситуации? Объясните свое поведение.</a:t>
            </a: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2800" b="1" dirty="0" smtClean="0"/>
              <a:t>Психологическая задача</a:t>
            </a:r>
            <a:endParaRPr lang="ru-RU" sz="2800" b="1" dirty="0"/>
          </a:p>
        </p:txBody>
      </p:sp>
      <p:sp>
        <p:nvSpPr>
          <p:cNvPr id="3" name="Содержимое 2"/>
          <p:cNvSpPr>
            <a:spLocks noGrp="1"/>
          </p:cNvSpPr>
          <p:nvPr>
            <p:ph idx="1"/>
          </p:nvPr>
        </p:nvSpPr>
        <p:spPr>
          <a:solidFill>
            <a:srgbClr val="FFFF99"/>
          </a:solidFill>
        </p:spPr>
        <p:txBody>
          <a:bodyPr>
            <a:normAutofit/>
          </a:bodyPr>
          <a:lstStyle/>
          <a:p>
            <a:pPr marL="3175" indent="539750" algn="just">
              <a:buNone/>
            </a:pPr>
            <a:endParaRPr lang="ru-RU" sz="2400" dirty="0" smtClean="0"/>
          </a:p>
          <a:p>
            <a:pPr marL="3175" indent="539750" algn="just">
              <a:buNone/>
            </a:pPr>
            <a:r>
              <a:rPr lang="ru-RU" sz="2400" dirty="0" smtClean="0"/>
              <a:t>Вы – начальник отдела. В отделе напряженная обстановка, срываются </a:t>
            </a:r>
            <a:r>
              <a:rPr lang="ru-RU" sz="2400" dirty="0" smtClean="0"/>
              <a:t>сроки выполнения   </a:t>
            </a:r>
            <a:r>
              <a:rPr lang="ru-RU" sz="2400" dirty="0" smtClean="0"/>
              <a:t>работ.   Не   хватает   сотрудников.   Выезжая   в   командировку,   вы случайно встречаете свою подчиненную – молодую женщину, которая уже две недели находится на больничном. Но  вы находите ее в полном  здравии. Она кого-то с нетерпением встречает в аэропорту.</a:t>
            </a:r>
          </a:p>
          <a:p>
            <a:pPr marL="3175" indent="539750" algn="just">
              <a:buNone/>
            </a:pPr>
            <a:r>
              <a:rPr lang="ru-RU" sz="2400" b="1" dirty="0" smtClean="0"/>
              <a:t>Вопрос. </a:t>
            </a:r>
            <a:r>
              <a:rPr lang="ru-RU" sz="2400" dirty="0" smtClean="0"/>
              <a:t>Как вы поступите в этом случае? Объясните свое поведение. </a:t>
            </a:r>
            <a:endParaRPr lang="ru-RU"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2800" b="1" dirty="0" smtClean="0"/>
              <a:t>Психологическая ситуация</a:t>
            </a:r>
            <a:endParaRPr lang="ru-RU" sz="2800" b="1" dirty="0"/>
          </a:p>
        </p:txBody>
      </p:sp>
      <p:sp>
        <p:nvSpPr>
          <p:cNvPr id="3" name="Содержимое 2"/>
          <p:cNvSpPr>
            <a:spLocks noGrp="1"/>
          </p:cNvSpPr>
          <p:nvPr>
            <p:ph idx="1"/>
          </p:nvPr>
        </p:nvSpPr>
        <p:spPr>
          <a:xfrm>
            <a:off x="457200" y="1600200"/>
            <a:ext cx="8229600" cy="4853136"/>
          </a:xfrm>
          <a:solidFill>
            <a:srgbClr val="FFFF99"/>
          </a:solidFill>
        </p:spPr>
        <p:txBody>
          <a:bodyPr>
            <a:noAutofit/>
          </a:bodyPr>
          <a:lstStyle/>
          <a:p>
            <a:pPr marL="3175" indent="539750" algn="just">
              <a:buNone/>
            </a:pPr>
            <a:r>
              <a:rPr lang="ru-RU" sz="2400" dirty="0" smtClean="0"/>
              <a:t>Руководитель дает задание подчиненному приобрести оборудование определенной марки. Подчиненный пытается объяснить ему, что этот тип оборудование не стоит покупать и по какой причине. Но руководитель, за которым последнее слово, подбирает внешне весомые аргументы в пользу своего решения и убеждает подчиненного в его неправильности. Подчиненный соглашается: «Ну хорошо, если Вы так думаете, то я приобрету это оборудование», одновременно тоном речи и набором слов и интонацией в фразе давая понять руководителю на скрытом уровне, что он не согласен с решением и не будет нести никакой ответственности за его последствия. </a:t>
            </a:r>
            <a:endParaRPr lang="ru-RU"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a:solidFill>
            <a:srgbClr val="FFFF99"/>
          </a:solidFill>
        </p:spPr>
        <p:txBody>
          <a:bodyPr>
            <a:normAutofit/>
          </a:bodyPr>
          <a:lstStyle/>
          <a:p>
            <a:pPr marL="3175" indent="539750" algn="just">
              <a:buNone/>
            </a:pPr>
            <a:endParaRPr lang="ru-RU" sz="2400" dirty="0" smtClean="0"/>
          </a:p>
          <a:p>
            <a:pPr marL="3175" indent="539750" algn="just">
              <a:buNone/>
            </a:pPr>
            <a:endParaRPr lang="ru-RU" sz="2400" dirty="0" smtClean="0"/>
          </a:p>
          <a:p>
            <a:pPr marL="3175" indent="539750" algn="just">
              <a:buNone/>
            </a:pPr>
            <a:r>
              <a:rPr lang="ru-RU" sz="2400" dirty="0" smtClean="0"/>
              <a:t>Через некоторое время мнение Б. подтверждается, и оборудование демонтируется. Когда руководитель вызывает к себе подчиненного, чтобы проанализировать причину неудачи, тот отвечает: «Вы же сами хотели приобрести именно это. А я с самого начала предупреждал Вас, что оборудование никуда не годиться». Таким образом, скрытая коммуникация становится явной и порождает смену ролей и напряженность в общении. Назревает конфликтная ситуация. </a:t>
            </a:r>
            <a:endParaRPr lang="ru-RU"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a:solidFill>
            <a:srgbClr val="FFFF99"/>
          </a:solidFill>
        </p:spPr>
        <p:txBody>
          <a:bodyPr>
            <a:normAutofit/>
          </a:bodyPr>
          <a:lstStyle/>
          <a:p>
            <a:pPr marL="3175" indent="539750" algn="just">
              <a:buNone/>
            </a:pPr>
            <a:endParaRPr lang="ru-RU" sz="2400" dirty="0" smtClean="0"/>
          </a:p>
          <a:p>
            <a:pPr marL="3175" indent="539750" algn="just">
              <a:buNone/>
            </a:pPr>
            <a:endParaRPr lang="ru-RU" sz="2400" dirty="0" smtClean="0"/>
          </a:p>
          <a:p>
            <a:pPr marL="3175" indent="539750" algn="just">
              <a:buNone/>
            </a:pPr>
            <a:endParaRPr lang="ru-RU" sz="2400" dirty="0" smtClean="0"/>
          </a:p>
          <a:p>
            <a:pPr marL="3175" indent="539750" algn="just">
              <a:buNone/>
            </a:pPr>
            <a:r>
              <a:rPr lang="ru-RU" sz="2400" dirty="0" smtClean="0"/>
              <a:t>1. Каковы ошибки в поведении руководителя и подчиненного в данной ситуации? </a:t>
            </a:r>
          </a:p>
          <a:p>
            <a:pPr marL="3175" indent="539750" algn="just">
              <a:buNone/>
            </a:pPr>
            <a:r>
              <a:rPr lang="ru-RU" sz="2400" dirty="0" smtClean="0"/>
              <a:t>2. Что на самом деле нужно было сделать подчиненному и руководителю, чтобы предотвратить конфликт?</a:t>
            </a:r>
            <a:endParaRPr lang="ru-RU"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2800" b="1" dirty="0" smtClean="0"/>
              <a:t>Упражнение на рефлексию</a:t>
            </a:r>
            <a:endParaRPr lang="ru-RU" sz="2800" b="1" dirty="0"/>
          </a:p>
        </p:txBody>
      </p:sp>
      <p:sp>
        <p:nvSpPr>
          <p:cNvPr id="3" name="Содержимое 2"/>
          <p:cNvSpPr>
            <a:spLocks noGrp="1"/>
          </p:cNvSpPr>
          <p:nvPr>
            <p:ph idx="1"/>
          </p:nvPr>
        </p:nvSpPr>
        <p:spPr>
          <a:solidFill>
            <a:srgbClr val="FFFF99"/>
          </a:solidFill>
        </p:spPr>
        <p:txBody>
          <a:bodyPr>
            <a:normAutofit/>
          </a:bodyPr>
          <a:lstStyle/>
          <a:p>
            <a:pPr marL="3175" indent="539750" algn="just">
              <a:buNone/>
            </a:pPr>
            <a:endParaRPr lang="ru-RU" sz="2400" dirty="0" smtClean="0"/>
          </a:p>
          <a:p>
            <a:pPr marL="3175" indent="539750" algn="just">
              <a:buNone/>
            </a:pPr>
            <a:r>
              <a:rPr lang="ru-RU" sz="2400" dirty="0" smtClean="0"/>
              <a:t>Трудно ли Вам было отвечать? </a:t>
            </a:r>
          </a:p>
          <a:p>
            <a:pPr marL="3175" indent="539750" algn="just">
              <a:buNone/>
            </a:pPr>
            <a:r>
              <a:rPr lang="ru-RU" sz="2400" dirty="0" smtClean="0"/>
              <a:t>Было ли для Вас что- то новое?</a:t>
            </a:r>
          </a:p>
          <a:p>
            <a:pPr marL="3175" indent="539750" algn="just">
              <a:buNone/>
            </a:pPr>
            <a:r>
              <a:rPr lang="ru-RU" sz="2400" dirty="0" smtClean="0"/>
              <a:t>Считаете ли Вы полезным предложенные задания и ситуации?</a:t>
            </a:r>
          </a:p>
          <a:p>
            <a:pPr marL="3175" indent="539750" algn="just">
              <a:buNone/>
            </a:pPr>
            <a:r>
              <a:rPr lang="ru-RU" sz="2400" dirty="0" smtClean="0"/>
              <a:t>Открыли ли Вы что - то новое для себя? </a:t>
            </a:r>
          </a:p>
          <a:p>
            <a:pPr marL="3175" indent="539750" algn="just">
              <a:buNone/>
            </a:pPr>
            <a:r>
              <a:rPr lang="ru-RU" sz="2400" dirty="0" smtClean="0"/>
              <a:t>Как Вы себя сейчас чувствуете? </a:t>
            </a:r>
          </a:p>
          <a:p>
            <a:pPr marL="3175" indent="539750" algn="just">
              <a:buNone/>
            </a:pPr>
            <a:r>
              <a:rPr lang="ru-RU" sz="2400" dirty="0" smtClean="0"/>
              <a:t>Какие у Вас сейчас ощущения?</a:t>
            </a:r>
          </a:p>
          <a:p>
            <a:pPr marL="3175" indent="539750" algn="just">
              <a:buNone/>
            </a:pPr>
            <a:r>
              <a:rPr lang="ru-RU" sz="2400" b="1" dirty="0" smtClean="0"/>
              <a:t> </a:t>
            </a:r>
            <a:endParaRPr lang="ru-RU"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a:solidFill>
            <a:srgbClr val="FFFF99"/>
          </a:solidFill>
        </p:spPr>
        <p:txBody>
          <a:bodyPr>
            <a:normAutofit/>
          </a:bodyPr>
          <a:lstStyle/>
          <a:p>
            <a:pPr algn="ctr">
              <a:buNone/>
            </a:pPr>
            <a:endParaRPr lang="ru-RU" sz="2800" b="1" dirty="0" smtClean="0"/>
          </a:p>
          <a:p>
            <a:pPr algn="ctr">
              <a:buNone/>
            </a:pPr>
            <a:endParaRPr lang="ru-RU" sz="2800" b="1" dirty="0" smtClean="0"/>
          </a:p>
          <a:p>
            <a:pPr algn="ctr">
              <a:buNone/>
            </a:pPr>
            <a:endParaRPr lang="ru-RU" sz="2800" b="1" dirty="0" smtClean="0"/>
          </a:p>
          <a:p>
            <a:pPr algn="ctr">
              <a:buNone/>
            </a:pPr>
            <a:r>
              <a:rPr lang="ru-RU" sz="2800" b="1" dirty="0" smtClean="0"/>
              <a:t>Спасибо за внимание!!!</a:t>
            </a:r>
            <a:endParaRPr lang="ru-RU" sz="2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2800" b="1" dirty="0" smtClean="0"/>
              <a:t>Упражнение «Яблоко и червячок» (диагностическое)</a:t>
            </a:r>
            <a:endParaRPr lang="ru-RU" sz="2800" dirty="0"/>
          </a:p>
        </p:txBody>
      </p:sp>
      <p:sp>
        <p:nvSpPr>
          <p:cNvPr id="3" name="Содержимое 2"/>
          <p:cNvSpPr>
            <a:spLocks noGrp="1"/>
          </p:cNvSpPr>
          <p:nvPr>
            <p:ph idx="1"/>
          </p:nvPr>
        </p:nvSpPr>
        <p:spPr>
          <a:solidFill>
            <a:srgbClr val="FFFF99"/>
          </a:solidFill>
        </p:spPr>
        <p:txBody>
          <a:bodyPr/>
          <a:lstStyle/>
          <a:p>
            <a:pPr marL="3175" indent="539750" algn="just">
              <a:buNone/>
            </a:pPr>
            <a:endParaRPr lang="ru-RU" sz="2400" dirty="0" smtClean="0"/>
          </a:p>
          <a:p>
            <a:pPr marL="3175" indent="539750" algn="just">
              <a:buNone/>
            </a:pPr>
            <a:r>
              <a:rPr lang="ru-RU" sz="2400" dirty="0" smtClean="0"/>
              <a:t>Сядьте поудобнее, закройте глаза и представьте на минуту, будто вы – </a:t>
            </a:r>
            <a:r>
              <a:rPr lang="ru-RU" sz="2400" b="1" dirty="0" smtClean="0"/>
              <a:t>яблоко</a:t>
            </a:r>
            <a:r>
              <a:rPr lang="ru-RU" sz="2400" dirty="0" smtClean="0"/>
              <a:t>. Спелое, ароматное, наливное яблоко, которое живописно висит на веточке. Все любуются вами, восхищаются. Вдруг откуда не возьмись, подползает к вам червяк и говорит: «Сейчас я тебя буду есть!» Что бы вы ответили червяку? Откройте глаза и запишите свой ответ.</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a:solidFill>
            <a:srgbClr val="FFFF99"/>
          </a:solidFill>
        </p:spPr>
        <p:txBody>
          <a:bodyPr>
            <a:normAutofit lnSpcReduction="10000"/>
          </a:bodyPr>
          <a:lstStyle/>
          <a:p>
            <a:pPr marL="3175" indent="539750" algn="just">
              <a:buNone/>
            </a:pPr>
            <a:endParaRPr lang="ru-RU" sz="2400" dirty="0" smtClean="0"/>
          </a:p>
          <a:p>
            <a:pPr marL="3175" indent="539750" algn="just">
              <a:buNone/>
            </a:pPr>
            <a:r>
              <a:rPr lang="ru-RU" sz="2400" dirty="0" smtClean="0"/>
              <a:t>А теперь, когда вам известны способы выхода из конфликтной ситуации, проиллюстрируем их результатами нашего упражнения «Яблоко и червячок». </a:t>
            </a:r>
          </a:p>
          <a:p>
            <a:pPr marL="3175" indent="539750" algn="just">
              <a:buNone/>
            </a:pPr>
            <a:r>
              <a:rPr lang="ru-RU" sz="2400" dirty="0" smtClean="0"/>
              <a:t>Давайте определим, к какому способу выхода из конфликтной ситуации относится ваш ответ. </a:t>
            </a:r>
          </a:p>
          <a:p>
            <a:pPr marL="3175" lvl="0" indent="539750" algn="just">
              <a:buNone/>
            </a:pPr>
            <a:r>
              <a:rPr lang="ru-RU" sz="2400" b="1" dirty="0" smtClean="0"/>
              <a:t>Конкуренция:</a:t>
            </a:r>
            <a:r>
              <a:rPr lang="ru-RU" sz="2400" dirty="0" smtClean="0"/>
              <a:t>  «Сейчас как упаду на тебя и раздавлю!»</a:t>
            </a:r>
          </a:p>
          <a:p>
            <a:pPr marL="3175" lvl="0" indent="539750" algn="just">
              <a:buNone/>
            </a:pPr>
            <a:r>
              <a:rPr lang="ru-RU" sz="2400" b="1" dirty="0" smtClean="0"/>
              <a:t>Избегание: </a:t>
            </a:r>
            <a:r>
              <a:rPr lang="ru-RU" sz="2400" dirty="0" smtClean="0"/>
              <a:t>«Вон, посмотри, какая там симпатичная груша!»</a:t>
            </a:r>
          </a:p>
          <a:p>
            <a:pPr marL="3175" lvl="0" indent="539750" algn="just">
              <a:buNone/>
            </a:pPr>
            <a:r>
              <a:rPr lang="ru-RU" sz="2400" b="1" dirty="0" smtClean="0"/>
              <a:t>Компромисс: </a:t>
            </a:r>
            <a:r>
              <a:rPr lang="ru-RU" sz="2400" dirty="0" smtClean="0"/>
              <a:t>«Ну, хорошо, откуси половинку, остальное оставь моим любимым хозяевам!</a:t>
            </a:r>
          </a:p>
          <a:p>
            <a:pPr marL="3175" lvl="0" indent="539750" algn="just">
              <a:buNone/>
            </a:pPr>
            <a:r>
              <a:rPr lang="ru-RU" sz="2400" b="1" dirty="0" smtClean="0"/>
              <a:t>Приспособление: </a:t>
            </a:r>
            <a:r>
              <a:rPr lang="ru-RU" sz="2400" dirty="0" smtClean="0"/>
              <a:t>«Такая, видимо, у меня доля тяжкая!»</a:t>
            </a:r>
          </a:p>
          <a:p>
            <a:pPr marL="3175" lvl="0" indent="539750" algn="just">
              <a:buNone/>
            </a:pPr>
            <a:r>
              <a:rPr lang="ru-RU" sz="2400" b="1" dirty="0" smtClean="0"/>
              <a:t>Сотрудничество: </a:t>
            </a:r>
            <a:r>
              <a:rPr lang="ru-RU" sz="2400" dirty="0" smtClean="0"/>
              <a:t>«Посмотри, на земле есть уже упавшие яблоки, ты их ешь, они тоже вкусные!»</a:t>
            </a:r>
          </a:p>
          <a:p>
            <a:pPr marL="88900" indent="454025" algn="just">
              <a:buNone/>
            </a:pPr>
            <a:endParaRPr lang="ru-RU"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pPr algn="just"/>
            <a:r>
              <a:rPr lang="ru-RU" sz="2800" b="1" dirty="0" smtClean="0"/>
              <a:t>Задание. Определить вид внутриличностного конфликта</a:t>
            </a:r>
            <a:endParaRPr lang="ru-RU" sz="2800" dirty="0"/>
          </a:p>
        </p:txBody>
      </p:sp>
      <p:sp>
        <p:nvSpPr>
          <p:cNvPr id="3" name="Содержимое 2"/>
          <p:cNvSpPr>
            <a:spLocks noGrp="1"/>
          </p:cNvSpPr>
          <p:nvPr>
            <p:ph idx="1"/>
          </p:nvPr>
        </p:nvSpPr>
        <p:spPr>
          <a:solidFill>
            <a:srgbClr val="FFFF99"/>
          </a:solidFill>
        </p:spPr>
        <p:txBody>
          <a:bodyPr>
            <a:normAutofit/>
          </a:bodyPr>
          <a:lstStyle/>
          <a:p>
            <a:pPr marL="3175" indent="539750" algn="just">
              <a:buNone/>
            </a:pPr>
            <a:endParaRPr lang="ru-RU" sz="2400" dirty="0" smtClean="0"/>
          </a:p>
          <a:p>
            <a:pPr marL="3175" indent="539750" algn="just">
              <a:buNone/>
            </a:pPr>
            <a:r>
              <a:rPr lang="ru-RU" sz="2400" dirty="0" smtClean="0"/>
              <a:t>Прочитайте внимательно описанные примеры внутриличностных конфликтов, определите вид каждого внутриличностного конфликта и впишите его номер во вторую колонку таблицы в соответствующую строку. Затем подберите из художественной литературы, Интернета и других источников, а также из собственной жизни по одному примеру к каждому виду внутриличностного конфликта. Кратко опишите эти примеры в третьей колонке таблицы.</a:t>
            </a:r>
          </a:p>
          <a:p>
            <a:pPr marL="3175" indent="539750" algn="just">
              <a:buNone/>
            </a:pPr>
            <a:r>
              <a:rPr lang="ru-RU" sz="2400" dirty="0" smtClean="0"/>
              <a:t> </a:t>
            </a: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51520" y="476672"/>
          <a:ext cx="8640960" cy="6002992"/>
        </p:xfrm>
        <a:graphic>
          <a:graphicData uri="http://schemas.openxmlformats.org/drawingml/2006/table">
            <a:tbl>
              <a:tblPr firstRow="1" bandRow="1">
                <a:tableStyleId>{5C22544A-7EE6-4342-B048-85BDC9FD1C3A}</a:tableStyleId>
              </a:tblPr>
              <a:tblGrid>
                <a:gridCol w="3488800"/>
                <a:gridCol w="2797472"/>
                <a:gridCol w="2354688"/>
              </a:tblGrid>
              <a:tr h="792088">
                <a:tc>
                  <a:txBody>
                    <a:bodyPr/>
                    <a:lstStyle/>
                    <a:p>
                      <a:pPr algn="ctr"/>
                      <a:r>
                        <a:rPr lang="ru-RU" sz="2000" b="1" kern="1200" dirty="0" smtClean="0">
                          <a:solidFill>
                            <a:schemeClr val="tx1"/>
                          </a:solidFill>
                          <a:latin typeface="+mn-lt"/>
                          <a:ea typeface="+mn-ea"/>
                          <a:cs typeface="+mn-cs"/>
                        </a:rPr>
                        <a:t>Вид</a:t>
                      </a:r>
                    </a:p>
                    <a:p>
                      <a:pPr algn="ctr"/>
                      <a:r>
                        <a:rPr lang="ru-RU" sz="2000" b="1" kern="1200" dirty="0" smtClean="0">
                          <a:solidFill>
                            <a:schemeClr val="tx1"/>
                          </a:solidFill>
                          <a:latin typeface="+mn-lt"/>
                          <a:ea typeface="+mn-ea"/>
                          <a:cs typeface="+mn-cs"/>
                        </a:rPr>
                        <a:t>внутриличностного конфликта</a:t>
                      </a:r>
                      <a:endParaRPr lang="ru-RU" sz="2000" dirty="0">
                        <a:solidFill>
                          <a:schemeClr val="tx1"/>
                        </a:solidFill>
                      </a:endParaRPr>
                    </a:p>
                  </a:txBody>
                  <a:tcPr>
                    <a:solidFill>
                      <a:srgbClr val="FFFF99"/>
                    </a:solidFill>
                  </a:tcPr>
                </a:tc>
                <a:tc>
                  <a:txBody>
                    <a:bodyPr/>
                    <a:lstStyle/>
                    <a:p>
                      <a:pPr algn="ctr"/>
                      <a:r>
                        <a:rPr lang="ru-RU" sz="2000" b="1" kern="1200" dirty="0" smtClean="0">
                          <a:solidFill>
                            <a:schemeClr val="tx1"/>
                          </a:solidFill>
                          <a:latin typeface="+mn-lt"/>
                          <a:ea typeface="+mn-ea"/>
                          <a:cs typeface="+mn-cs"/>
                        </a:rPr>
                        <a:t>Номер</a:t>
                      </a:r>
                    </a:p>
                    <a:p>
                      <a:pPr algn="ctr"/>
                      <a:r>
                        <a:rPr lang="ru-RU" sz="2000" b="1" kern="1200" dirty="0" smtClean="0">
                          <a:solidFill>
                            <a:schemeClr val="tx1"/>
                          </a:solidFill>
                          <a:latin typeface="+mn-lt"/>
                          <a:ea typeface="+mn-ea"/>
                          <a:cs typeface="+mn-cs"/>
                        </a:rPr>
                        <a:t>примера</a:t>
                      </a:r>
                      <a:endParaRPr lang="ru-RU" sz="2000" dirty="0">
                        <a:solidFill>
                          <a:schemeClr val="tx1"/>
                        </a:solidFill>
                      </a:endParaRPr>
                    </a:p>
                  </a:txBody>
                  <a:tcPr>
                    <a:solidFill>
                      <a:srgbClr val="FFFF99"/>
                    </a:solidFill>
                  </a:tcPr>
                </a:tc>
                <a:tc>
                  <a:txBody>
                    <a:bodyPr/>
                    <a:lstStyle/>
                    <a:p>
                      <a:pPr algn="ctr"/>
                      <a:r>
                        <a:rPr lang="ru-RU" sz="2000" b="1" kern="1200" dirty="0" smtClean="0">
                          <a:solidFill>
                            <a:schemeClr val="tx1"/>
                          </a:solidFill>
                          <a:latin typeface="+mn-lt"/>
                          <a:ea typeface="+mn-ea"/>
                          <a:cs typeface="+mn-cs"/>
                        </a:rPr>
                        <a:t>Пример,</a:t>
                      </a:r>
                    </a:p>
                    <a:p>
                      <a:pPr algn="ctr"/>
                      <a:r>
                        <a:rPr lang="ru-RU" sz="2000" b="1" kern="1200" dirty="0" smtClean="0">
                          <a:solidFill>
                            <a:schemeClr val="tx1"/>
                          </a:solidFill>
                          <a:latin typeface="+mn-lt"/>
                          <a:ea typeface="+mn-ea"/>
                          <a:cs typeface="+mn-cs"/>
                        </a:rPr>
                        <a:t>предложенный студентом</a:t>
                      </a:r>
                      <a:endParaRPr lang="ru-RU" sz="2000" dirty="0">
                        <a:solidFill>
                          <a:schemeClr val="tx1"/>
                        </a:solidFill>
                      </a:endParaRPr>
                    </a:p>
                  </a:txBody>
                  <a:tcPr>
                    <a:solidFill>
                      <a:srgbClr val="FFFF99"/>
                    </a:solidFill>
                  </a:tcPr>
                </a:tc>
              </a:tr>
              <a:tr h="792088">
                <a:tc>
                  <a:txBody>
                    <a:bodyPr/>
                    <a:lstStyle/>
                    <a:p>
                      <a:pPr algn="just"/>
                      <a:r>
                        <a:rPr lang="ru-RU" sz="1800" b="1" kern="1200" dirty="0" smtClean="0">
                          <a:solidFill>
                            <a:schemeClr val="dk1"/>
                          </a:solidFill>
                          <a:latin typeface="+mn-lt"/>
                          <a:ea typeface="+mn-ea"/>
                          <a:cs typeface="+mn-cs"/>
                        </a:rPr>
                        <a:t>Мотивационный конфликт</a:t>
                      </a:r>
                    </a:p>
                    <a:p>
                      <a:pPr algn="just"/>
                      <a:r>
                        <a:rPr lang="ru-RU" sz="1800" b="1" kern="1200" dirty="0" smtClean="0">
                          <a:solidFill>
                            <a:schemeClr val="dk1"/>
                          </a:solidFill>
                          <a:latin typeface="+mn-lt"/>
                          <a:ea typeface="+mn-ea"/>
                          <a:cs typeface="+mn-cs"/>
                        </a:rPr>
                        <a:t>(между «хочу» и «хочу»)</a:t>
                      </a:r>
                      <a:endParaRPr lang="ru-RU" b="1" dirty="0"/>
                    </a:p>
                  </a:txBody>
                  <a:tcPr>
                    <a:solidFill>
                      <a:srgbClr val="FFFF99"/>
                    </a:solidFill>
                  </a:tcPr>
                </a:tc>
                <a:tc>
                  <a:txBody>
                    <a:bodyPr/>
                    <a:lstStyle/>
                    <a:p>
                      <a:endParaRPr lang="ru-RU" dirty="0"/>
                    </a:p>
                  </a:txBody>
                  <a:tcPr>
                    <a:solidFill>
                      <a:srgbClr val="FFFF99"/>
                    </a:solidFill>
                  </a:tcPr>
                </a:tc>
                <a:tc>
                  <a:txBody>
                    <a:bodyPr/>
                    <a:lstStyle/>
                    <a:p>
                      <a:endParaRPr lang="ru-RU" dirty="0"/>
                    </a:p>
                  </a:txBody>
                  <a:tcPr>
                    <a:solidFill>
                      <a:srgbClr val="FFFF99"/>
                    </a:solidFill>
                  </a:tcPr>
                </a:tc>
              </a:tr>
              <a:tr h="792088">
                <a:tc>
                  <a:txBody>
                    <a:bodyPr/>
                    <a:lstStyle/>
                    <a:p>
                      <a:pPr algn="just"/>
                      <a:r>
                        <a:rPr lang="ru-RU" sz="1800" b="1" kern="1200" dirty="0" smtClean="0">
                          <a:solidFill>
                            <a:schemeClr val="dk1"/>
                          </a:solidFill>
                          <a:latin typeface="+mn-lt"/>
                          <a:ea typeface="+mn-ea"/>
                          <a:cs typeface="+mn-cs"/>
                        </a:rPr>
                        <a:t>Нравственный конфликт</a:t>
                      </a:r>
                    </a:p>
                    <a:p>
                      <a:pPr algn="just"/>
                      <a:r>
                        <a:rPr lang="ru-RU" sz="1800" b="1" kern="1200" dirty="0" smtClean="0">
                          <a:solidFill>
                            <a:schemeClr val="dk1"/>
                          </a:solidFill>
                          <a:latin typeface="+mn-lt"/>
                          <a:ea typeface="+mn-ea"/>
                          <a:cs typeface="+mn-cs"/>
                        </a:rPr>
                        <a:t>(между «хочу» и «надо»)</a:t>
                      </a:r>
                      <a:endParaRPr lang="ru-RU" b="1" dirty="0"/>
                    </a:p>
                  </a:txBody>
                  <a:tcPr>
                    <a:solidFill>
                      <a:srgbClr val="FFFF99"/>
                    </a:solidFill>
                  </a:tcPr>
                </a:tc>
                <a:tc>
                  <a:txBody>
                    <a:bodyPr/>
                    <a:lstStyle/>
                    <a:p>
                      <a:endParaRPr lang="ru-RU"/>
                    </a:p>
                  </a:txBody>
                  <a:tcPr>
                    <a:solidFill>
                      <a:srgbClr val="FFFF99"/>
                    </a:solidFill>
                  </a:tcPr>
                </a:tc>
                <a:tc>
                  <a:txBody>
                    <a:bodyPr/>
                    <a:lstStyle/>
                    <a:p>
                      <a:endParaRPr lang="ru-RU" dirty="0"/>
                    </a:p>
                  </a:txBody>
                  <a:tcPr>
                    <a:solidFill>
                      <a:srgbClr val="FFFF99"/>
                    </a:solidFill>
                  </a:tcPr>
                </a:tc>
              </a:tr>
              <a:tr h="792088">
                <a:tc>
                  <a:txBody>
                    <a:bodyPr/>
                    <a:lstStyle/>
                    <a:p>
                      <a:pPr algn="just"/>
                      <a:r>
                        <a:rPr lang="ru-RU" sz="1800" b="1" kern="1200" dirty="0" smtClean="0">
                          <a:solidFill>
                            <a:schemeClr val="dk1"/>
                          </a:solidFill>
                          <a:latin typeface="+mn-lt"/>
                          <a:ea typeface="+mn-ea"/>
                          <a:cs typeface="+mn-cs"/>
                        </a:rPr>
                        <a:t>Конфликт</a:t>
                      </a:r>
                    </a:p>
                    <a:p>
                      <a:pPr algn="just"/>
                      <a:r>
                        <a:rPr lang="ru-RU" sz="1800" b="1" kern="1200" dirty="0" smtClean="0">
                          <a:solidFill>
                            <a:schemeClr val="dk1"/>
                          </a:solidFill>
                          <a:latin typeface="+mn-lt"/>
                          <a:ea typeface="+mn-ea"/>
                          <a:cs typeface="+mn-cs"/>
                        </a:rPr>
                        <a:t>нереализованного желания</a:t>
                      </a:r>
                    </a:p>
                    <a:p>
                      <a:pPr algn="just"/>
                      <a:r>
                        <a:rPr lang="ru-RU" sz="1800" b="1" kern="1200" dirty="0" smtClean="0">
                          <a:solidFill>
                            <a:schemeClr val="dk1"/>
                          </a:solidFill>
                          <a:latin typeface="+mn-lt"/>
                          <a:ea typeface="+mn-ea"/>
                          <a:cs typeface="+mn-cs"/>
                        </a:rPr>
                        <a:t>(между «хочу» и «могу»)</a:t>
                      </a:r>
                      <a:endParaRPr lang="ru-RU" b="1" dirty="0"/>
                    </a:p>
                  </a:txBody>
                  <a:tcPr>
                    <a:solidFill>
                      <a:srgbClr val="FFFF99"/>
                    </a:solidFill>
                  </a:tcPr>
                </a:tc>
                <a:tc>
                  <a:txBody>
                    <a:bodyPr/>
                    <a:lstStyle/>
                    <a:p>
                      <a:endParaRPr lang="ru-RU"/>
                    </a:p>
                  </a:txBody>
                  <a:tcPr>
                    <a:solidFill>
                      <a:srgbClr val="FFFF99"/>
                    </a:solidFill>
                  </a:tcPr>
                </a:tc>
                <a:tc>
                  <a:txBody>
                    <a:bodyPr/>
                    <a:lstStyle/>
                    <a:p>
                      <a:endParaRPr lang="ru-RU" dirty="0"/>
                    </a:p>
                  </a:txBody>
                  <a:tcPr>
                    <a:solidFill>
                      <a:srgbClr val="FFFF99"/>
                    </a:solidFill>
                  </a:tcPr>
                </a:tc>
              </a:tr>
              <a:tr h="792088">
                <a:tc>
                  <a:txBody>
                    <a:bodyPr/>
                    <a:lstStyle/>
                    <a:p>
                      <a:pPr algn="just"/>
                      <a:r>
                        <a:rPr lang="ru-RU" sz="1800" b="1" kern="1200" dirty="0" smtClean="0">
                          <a:solidFill>
                            <a:schemeClr val="dk1"/>
                          </a:solidFill>
                          <a:latin typeface="+mn-lt"/>
                          <a:ea typeface="+mn-ea"/>
                          <a:cs typeface="+mn-cs"/>
                        </a:rPr>
                        <a:t>Ролевой конфликт</a:t>
                      </a:r>
                    </a:p>
                    <a:p>
                      <a:pPr algn="just"/>
                      <a:r>
                        <a:rPr lang="ru-RU" sz="1800" b="1" kern="1200" dirty="0" smtClean="0">
                          <a:solidFill>
                            <a:schemeClr val="dk1"/>
                          </a:solidFill>
                          <a:latin typeface="+mn-lt"/>
                          <a:ea typeface="+mn-ea"/>
                          <a:cs typeface="+mn-cs"/>
                        </a:rPr>
                        <a:t>(между «надо» и «надо»)</a:t>
                      </a:r>
                      <a:endParaRPr lang="ru-RU" b="1" dirty="0"/>
                    </a:p>
                  </a:txBody>
                  <a:tcPr>
                    <a:solidFill>
                      <a:srgbClr val="FFFF99"/>
                    </a:solidFill>
                  </a:tcPr>
                </a:tc>
                <a:tc>
                  <a:txBody>
                    <a:bodyPr/>
                    <a:lstStyle/>
                    <a:p>
                      <a:endParaRPr lang="ru-RU"/>
                    </a:p>
                  </a:txBody>
                  <a:tcPr>
                    <a:solidFill>
                      <a:srgbClr val="FFFF99"/>
                    </a:solidFill>
                  </a:tcPr>
                </a:tc>
                <a:tc>
                  <a:txBody>
                    <a:bodyPr/>
                    <a:lstStyle/>
                    <a:p>
                      <a:endParaRPr lang="ru-RU" dirty="0"/>
                    </a:p>
                  </a:txBody>
                  <a:tcPr>
                    <a:solidFill>
                      <a:srgbClr val="FFFF99"/>
                    </a:solidFill>
                  </a:tcPr>
                </a:tc>
              </a:tr>
              <a:tr h="792088">
                <a:tc>
                  <a:txBody>
                    <a:bodyPr/>
                    <a:lstStyle/>
                    <a:p>
                      <a:pPr algn="just"/>
                      <a:r>
                        <a:rPr lang="ru-RU" sz="1800" b="1" kern="1200" dirty="0" smtClean="0">
                          <a:solidFill>
                            <a:schemeClr val="dk1"/>
                          </a:solidFill>
                          <a:latin typeface="+mn-lt"/>
                          <a:ea typeface="+mn-ea"/>
                          <a:cs typeface="+mn-cs"/>
                        </a:rPr>
                        <a:t>Адаптационный конфликт</a:t>
                      </a:r>
                    </a:p>
                    <a:p>
                      <a:pPr algn="just"/>
                      <a:r>
                        <a:rPr lang="ru-RU" sz="1800" b="1" kern="1200" dirty="0" smtClean="0">
                          <a:solidFill>
                            <a:schemeClr val="dk1"/>
                          </a:solidFill>
                          <a:latin typeface="+mn-lt"/>
                          <a:ea typeface="+mn-ea"/>
                          <a:cs typeface="+mn-cs"/>
                        </a:rPr>
                        <a:t>(между «надо» и «могу»)</a:t>
                      </a:r>
                      <a:endParaRPr lang="ru-RU" b="1" dirty="0"/>
                    </a:p>
                  </a:txBody>
                  <a:tcPr>
                    <a:solidFill>
                      <a:srgbClr val="FFFF99"/>
                    </a:solidFill>
                  </a:tcPr>
                </a:tc>
                <a:tc>
                  <a:txBody>
                    <a:bodyPr/>
                    <a:lstStyle/>
                    <a:p>
                      <a:endParaRPr lang="ru-RU"/>
                    </a:p>
                  </a:txBody>
                  <a:tcPr>
                    <a:solidFill>
                      <a:srgbClr val="FFFF99"/>
                    </a:solidFill>
                  </a:tcPr>
                </a:tc>
                <a:tc>
                  <a:txBody>
                    <a:bodyPr/>
                    <a:lstStyle/>
                    <a:p>
                      <a:endParaRPr lang="ru-RU" dirty="0"/>
                    </a:p>
                  </a:txBody>
                  <a:tcPr>
                    <a:solidFill>
                      <a:srgbClr val="FFFF99"/>
                    </a:solidFill>
                  </a:tcPr>
                </a:tc>
              </a:tr>
              <a:tr h="792088">
                <a:tc>
                  <a:txBody>
                    <a:bodyPr/>
                    <a:lstStyle/>
                    <a:p>
                      <a:pPr algn="just"/>
                      <a:r>
                        <a:rPr lang="ru-RU" sz="1800" b="1" kern="1200" dirty="0" smtClean="0">
                          <a:solidFill>
                            <a:schemeClr val="dk1"/>
                          </a:solidFill>
                          <a:latin typeface="+mn-lt"/>
                          <a:ea typeface="+mn-ea"/>
                          <a:cs typeface="+mn-cs"/>
                        </a:rPr>
                        <a:t>Конфликт</a:t>
                      </a:r>
                    </a:p>
                    <a:p>
                      <a:pPr algn="just"/>
                      <a:r>
                        <a:rPr lang="ru-RU" sz="1800" b="1" kern="1200" dirty="0" smtClean="0">
                          <a:solidFill>
                            <a:schemeClr val="dk1"/>
                          </a:solidFill>
                          <a:latin typeface="+mn-lt"/>
                          <a:ea typeface="+mn-ea"/>
                          <a:cs typeface="+mn-cs"/>
                        </a:rPr>
                        <a:t>неадекватной самооценки</a:t>
                      </a:r>
                    </a:p>
                    <a:p>
                      <a:pPr algn="just"/>
                      <a:r>
                        <a:rPr lang="ru-RU" sz="1800" b="1" kern="1200" dirty="0" smtClean="0">
                          <a:solidFill>
                            <a:schemeClr val="dk1"/>
                          </a:solidFill>
                          <a:latin typeface="+mn-lt"/>
                          <a:ea typeface="+mn-ea"/>
                          <a:cs typeface="+mn-cs"/>
                        </a:rPr>
                        <a:t>(между «могу» и «могу»)</a:t>
                      </a:r>
                      <a:endParaRPr lang="ru-RU" b="1" dirty="0"/>
                    </a:p>
                  </a:txBody>
                  <a:tcPr>
                    <a:solidFill>
                      <a:srgbClr val="FFFF99"/>
                    </a:solidFill>
                  </a:tcPr>
                </a:tc>
                <a:tc>
                  <a:txBody>
                    <a:bodyPr/>
                    <a:lstStyle/>
                    <a:p>
                      <a:endParaRPr lang="ru-RU" dirty="0"/>
                    </a:p>
                  </a:txBody>
                  <a:tcPr>
                    <a:solidFill>
                      <a:srgbClr val="FFFF99"/>
                    </a:solidFill>
                  </a:tcPr>
                </a:tc>
                <a:tc>
                  <a:txBody>
                    <a:bodyPr/>
                    <a:lstStyle/>
                    <a:p>
                      <a:endParaRPr lang="ru-RU" dirty="0"/>
                    </a:p>
                  </a:txBody>
                  <a:tcPr>
                    <a:solidFill>
                      <a:srgbClr val="FFFF99"/>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a:solidFill>
            <a:srgbClr val="FFFF99"/>
          </a:solidFill>
        </p:spPr>
        <p:txBody>
          <a:bodyPr>
            <a:normAutofit/>
          </a:bodyPr>
          <a:lstStyle/>
          <a:p>
            <a:r>
              <a:rPr lang="ru-RU" sz="2800" b="1" dirty="0" smtClean="0"/>
              <a:t>Примеры</a:t>
            </a:r>
            <a:endParaRPr lang="ru-RU" sz="2800" b="1" dirty="0"/>
          </a:p>
        </p:txBody>
      </p:sp>
      <p:sp>
        <p:nvSpPr>
          <p:cNvPr id="3" name="Содержимое 2"/>
          <p:cNvSpPr>
            <a:spLocks noGrp="1"/>
          </p:cNvSpPr>
          <p:nvPr>
            <p:ph idx="1"/>
          </p:nvPr>
        </p:nvSpPr>
        <p:spPr>
          <a:solidFill>
            <a:srgbClr val="FFFF99"/>
          </a:solidFill>
        </p:spPr>
        <p:txBody>
          <a:bodyPr>
            <a:normAutofit fontScale="77500" lnSpcReduction="20000"/>
          </a:bodyPr>
          <a:lstStyle/>
          <a:p>
            <a:pPr marL="3175" indent="539750" algn="just">
              <a:buNone/>
            </a:pPr>
            <a:endParaRPr lang="ru-RU" sz="3100" dirty="0" smtClean="0"/>
          </a:p>
          <a:p>
            <a:pPr marL="3175" indent="539750" algn="just">
              <a:buNone/>
            </a:pPr>
            <a:r>
              <a:rPr lang="ru-RU" sz="3100" b="1" dirty="0" smtClean="0"/>
              <a:t>1. </a:t>
            </a:r>
            <a:r>
              <a:rPr lang="ru-RU" sz="3100" dirty="0" smtClean="0"/>
              <a:t>Студент очень любит играть по ночам в компьютерные игры, так что к утру, естественно, ему очень сильно хочется спать. Но утром, как нарочно, поставлены занятия по важным для него дисциплинам, на которых строго отмечают посещаемость, так что ему приходится, с трудом преодолевая сонливость, идти на эти занятия.</a:t>
            </a:r>
          </a:p>
          <a:p>
            <a:pPr marL="3175" indent="539750" algn="just">
              <a:buNone/>
            </a:pPr>
            <a:r>
              <a:rPr lang="ru-RU" sz="3100" b="1" dirty="0" smtClean="0"/>
              <a:t>2. </a:t>
            </a:r>
            <a:r>
              <a:rPr lang="ru-RU" sz="3100" dirty="0" smtClean="0"/>
              <a:t>Куратор велел стажеру выполнить работу за час. Стажер в панике. Он понимает, что в силу своей неопытности он не справится с заданием и за несколько часов, но признаться в этом стесняется, тем более, что невольно чувствует себя польщенным, ведь такое задание за столь короткий срок под силу выполнить только настоящему специалисту.</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a:solidFill>
            <a:srgbClr val="FFFF99"/>
          </a:solidFill>
        </p:spPr>
        <p:txBody>
          <a:bodyPr>
            <a:normAutofit/>
          </a:bodyPr>
          <a:lstStyle/>
          <a:p>
            <a:pPr marL="3175" indent="539750" algn="just">
              <a:buNone/>
            </a:pPr>
            <a:endParaRPr lang="ru-RU" sz="2600" dirty="0" smtClean="0"/>
          </a:p>
          <a:p>
            <a:pPr marL="3175" indent="539750" algn="just">
              <a:buNone/>
            </a:pPr>
            <a:r>
              <a:rPr lang="ru-RU" sz="2600" b="1" dirty="0" smtClean="0"/>
              <a:t>3. </a:t>
            </a:r>
            <a:r>
              <a:rPr lang="ru-RU" sz="2600" dirty="0" smtClean="0"/>
              <a:t>Татьяна Ларина и после замужества была влюблена в Евгения Онегина. Вопреки этому в ответ на его признание в любви она сказала: «Но я другому отдана и буду век ему верна», хотя и понимала, что тем самым разрушает и его, и свои надежды.</a:t>
            </a:r>
          </a:p>
          <a:p>
            <a:pPr marL="3175" indent="539750" algn="just">
              <a:buNone/>
            </a:pPr>
            <a:r>
              <a:rPr lang="ru-RU" sz="2600" b="1" dirty="0" smtClean="0"/>
              <a:t>4. </a:t>
            </a:r>
            <a:r>
              <a:rPr lang="ru-RU" sz="2600" dirty="0" smtClean="0"/>
              <a:t>Женщине приходится и за ребенком ухаживать, и за порядком в доме следить, и при этом надо нравиться мужу и иметь силы быть хорошим специалистом на работе.</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6120680"/>
          </a:xfrm>
          <a:solidFill>
            <a:srgbClr val="FFFF99"/>
          </a:solidFill>
        </p:spPr>
        <p:txBody>
          <a:bodyPr>
            <a:noAutofit/>
          </a:bodyPr>
          <a:lstStyle/>
          <a:p>
            <a:pPr marL="3175" indent="539750" algn="just">
              <a:buNone/>
            </a:pPr>
            <a:endParaRPr lang="ru-RU" sz="2400" b="1" dirty="0" smtClean="0"/>
          </a:p>
          <a:p>
            <a:pPr marL="3175" indent="539750" algn="just">
              <a:buNone/>
            </a:pPr>
            <a:r>
              <a:rPr lang="ru-RU" sz="2400" b="1" dirty="0" smtClean="0"/>
              <a:t>5. </a:t>
            </a:r>
            <a:r>
              <a:rPr lang="ru-RU" sz="2400" dirty="0" smtClean="0"/>
              <a:t>Студенту приходится совмещать учебу с зарабатыванием средств на жизнь и оплату обучения в вузе. Однако ему не хватает ни времени, ни сил, чтобы в полной мере выполнять свои учебные и трудовые обязанности, так что и в вузе им недовольны как неуспевающим студентом, и работодатель постоянно грозится его уволить. Все это крайне удручает и нервирует студента.</a:t>
            </a:r>
          </a:p>
          <a:p>
            <a:pPr marL="3175" indent="539750" algn="just">
              <a:buNone/>
            </a:pPr>
            <a:r>
              <a:rPr lang="ru-RU" sz="2400" b="1" dirty="0" smtClean="0"/>
              <a:t>6. </a:t>
            </a:r>
            <a:r>
              <a:rPr lang="ru-RU" sz="2400" dirty="0" smtClean="0"/>
              <a:t>Одна студентка мечтала летом поехать на отдых в Таиланд и уже начала составлять план поездки, когда ее подруга, работающая в турагентстве, предложила ей горящую путевку в Испанию, где студентка тоже еще ни разу не была. И сейчас ей приходится разрываться между двумя равно привлекательными для нее альтернативами, зная, что выбор одной из них означает отказ от другой.</a:t>
            </a:r>
          </a:p>
          <a:p>
            <a:pPr marL="3175" indent="539750" algn="just">
              <a:buNone/>
            </a:pPr>
            <a:endParaRPr lang="ru-RU"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2139</Words>
  <Application>Microsoft Office PowerPoint</Application>
  <PresentationFormat>Экран (4:3)</PresentationFormat>
  <Paragraphs>207</Paragraphs>
  <Slides>27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   Конфликты в нашей жизни  </vt:lpstr>
      <vt:lpstr>Слайд 2</vt:lpstr>
      <vt:lpstr>Упражнение «Яблоко и червячок» (диагностическое)</vt:lpstr>
      <vt:lpstr>Слайд 4</vt:lpstr>
      <vt:lpstr>Задание. Определить вид внутриличностного конфликта</vt:lpstr>
      <vt:lpstr>Слайд 6</vt:lpstr>
      <vt:lpstr>Примеры</vt:lpstr>
      <vt:lpstr>Слайд 8</vt:lpstr>
      <vt:lpstr>Слайд 9</vt:lpstr>
      <vt:lpstr>Слайд 10</vt:lpstr>
      <vt:lpstr>Задание. Конфликты в моей жизни</vt:lpstr>
      <vt:lpstr> Тест.  Самооценка конфликтности </vt:lpstr>
      <vt:lpstr>Слайд 13</vt:lpstr>
      <vt:lpstr>Слайд 14</vt:lpstr>
      <vt:lpstr>Слайд 15</vt:lpstr>
      <vt:lpstr>Слайд 16</vt:lpstr>
      <vt:lpstr>Слайд 17</vt:lpstr>
      <vt:lpstr>Каждый ваш ответ оценивается от 1 до 4 очков. Оценку ответов вы найдете в предлагаемой таблице. </vt:lpstr>
      <vt:lpstr>Слайд 19</vt:lpstr>
      <vt:lpstr>Слайд 20</vt:lpstr>
      <vt:lpstr>Психологическая задача</vt:lpstr>
      <vt:lpstr>Психологическая задача</vt:lpstr>
      <vt:lpstr>Психологическая ситуация</vt:lpstr>
      <vt:lpstr>Слайд 24</vt:lpstr>
      <vt:lpstr>Слайд 25</vt:lpstr>
      <vt:lpstr>Упражнение на рефлексию</vt:lpstr>
      <vt:lpstr>Слайд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Эмоции и эмоциональный интеллект</dc:title>
  <dc:creator>Талгат</dc:creator>
  <cp:lastModifiedBy>Талгат</cp:lastModifiedBy>
  <cp:revision>6</cp:revision>
  <dcterms:created xsi:type="dcterms:W3CDTF">2019-06-05T04:51:39Z</dcterms:created>
  <dcterms:modified xsi:type="dcterms:W3CDTF">2020-02-20T10:29:32Z</dcterms:modified>
</cp:coreProperties>
</file>