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A30B6-2183-462D-BD15-055DBD8D916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8D9A5-2B4D-473D-ADB1-9FC5066A1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8D9A5-2B4D-473D-ADB1-9FC5066A184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568952" cy="1296144"/>
          </a:xfrm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kk-KZ" sz="2800" b="1" dirty="0" smtClean="0"/>
              <a:t/>
            </a:r>
            <a:br>
              <a:rPr lang="kk-KZ" sz="2800" b="1" dirty="0" smtClean="0"/>
            </a:br>
            <a:r>
              <a:rPr lang="kk-KZ" sz="2800" b="1" dirty="0" smtClean="0"/>
              <a:t/>
            </a:r>
            <a:br>
              <a:rPr lang="kk-KZ" sz="2800" b="1" dirty="0" smtClean="0"/>
            </a:br>
            <a:r>
              <a:rPr lang="kk-KZ" sz="2800" b="1" dirty="0" smtClean="0"/>
              <a:t>Взаимосвязь эффективных коммуникаций и конкурентноспособности специалиста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08912" cy="417646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42925" algn="just"/>
            <a:endParaRPr lang="ru-RU" sz="2400" b="1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ru-RU" sz="2400" b="1" dirty="0" smtClean="0">
                <a:solidFill>
                  <a:schemeClr val="tx1"/>
                </a:solidFill>
              </a:rPr>
              <a:t>Преподаватель: </a:t>
            </a:r>
            <a:r>
              <a:rPr lang="ru-RU" sz="2400" dirty="0" smtClean="0">
                <a:solidFill>
                  <a:schemeClr val="tx1"/>
                </a:solidFill>
              </a:rPr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en-US" sz="2400" dirty="0" smtClean="0">
                <a:solidFill>
                  <a:schemeClr val="tx1"/>
                </a:solidFill>
              </a:rPr>
              <a:t>E-mail  - natashazykova36@mail.ru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6.  </a:t>
            </a:r>
            <a:r>
              <a:rPr lang="ru-RU" sz="2400" dirty="0" smtClean="0"/>
              <a:t>До встречи! (тепло, нежно, холодно, сухо, решительно, резко, безразлично).</a:t>
            </a:r>
          </a:p>
          <a:p>
            <a:pPr marL="3175" indent="539750" algn="just">
              <a:buNone/>
            </a:pPr>
            <a:r>
              <a:rPr lang="ru-RU" sz="2400" b="1" dirty="0" smtClean="0"/>
              <a:t>7.     </a:t>
            </a:r>
            <a:r>
              <a:rPr lang="ru-RU" sz="2400" dirty="0" smtClean="0"/>
              <a:t>Это я! (радостно, торжественно, виновато, грозно, задумчиво, небрежно, таинственно).</a:t>
            </a:r>
          </a:p>
          <a:p>
            <a:pPr marL="3175" indent="539750" algn="just">
              <a:buNone/>
            </a:pPr>
            <a:r>
              <a:rPr lang="ru-RU" sz="2400" b="1" dirty="0" smtClean="0"/>
              <a:t>8.  </a:t>
            </a:r>
            <a:r>
              <a:rPr lang="ru-RU" sz="2400" dirty="0" smtClean="0"/>
              <a:t>Я не могу здесь оставаться (с сожалением, значительно, обиженно, неуверенно, решительно).</a:t>
            </a:r>
          </a:p>
          <a:p>
            <a:pPr marL="3175" indent="539750" algn="just">
              <a:buNone/>
            </a:pPr>
            <a:r>
              <a:rPr lang="ru-RU" sz="2400" b="1" dirty="0" smtClean="0"/>
              <a:t>9.       </a:t>
            </a:r>
            <a:r>
              <a:rPr lang="ru-RU" sz="2400" dirty="0" smtClean="0"/>
              <a:t>Здравствуйте! (сухо, официально, радостно, грозно, с упреком, доброжелательно, равнодушно, гневно, с восторгом).</a:t>
            </a:r>
          </a:p>
          <a:p>
            <a:pPr marL="3175" indent="539750" algn="just"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«Оценка коммуникабельности»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Чтобы оценить свою коммуникабельность, полезно задать себе следующие вопросы.</a:t>
            </a:r>
          </a:p>
          <a:p>
            <a:pPr marL="3175" indent="539750" algn="just">
              <a:buNone/>
            </a:pPr>
            <a:r>
              <a:rPr lang="ru-RU" sz="2400" b="1" dirty="0" smtClean="0"/>
              <a:t>1. </a:t>
            </a:r>
            <a:r>
              <a:rPr lang="ru-RU" sz="2400" dirty="0" smtClean="0"/>
              <a:t>Умеете ли вы так поздороваться или о чем-то спросить, чтобы человеку было приятно ответить вам?</a:t>
            </a:r>
          </a:p>
          <a:p>
            <a:pPr marL="3175" indent="539750" algn="just">
              <a:buNone/>
            </a:pPr>
            <a:r>
              <a:rPr lang="ru-RU" sz="2400" b="1" dirty="0" smtClean="0"/>
              <a:t>2. </a:t>
            </a:r>
            <a:r>
              <a:rPr lang="ru-RU" sz="2400" dirty="0" smtClean="0"/>
              <a:t>Способны ли вы вызвать интерес и чувство доверия?</a:t>
            </a:r>
          </a:p>
          <a:p>
            <a:pPr marL="3175" indent="539750" algn="just">
              <a:buNone/>
            </a:pPr>
            <a:r>
              <a:rPr lang="ru-RU" sz="2400" b="1" dirty="0" smtClean="0"/>
              <a:t>3. </a:t>
            </a:r>
            <a:r>
              <a:rPr lang="ru-RU" sz="2400" dirty="0" smtClean="0"/>
              <a:t>Если с вами грубы, находите ли вы ответную реакцию помимо собственной грубости? Есть ли у вас способность спокойно осадить грубияна, сделать его поневоле вежливее?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4. </a:t>
            </a:r>
            <a:r>
              <a:rPr lang="ru-RU" sz="2400" dirty="0" smtClean="0"/>
              <a:t>Умеете ли вы вовремя пошутить, разрядить накаленные страсти?</a:t>
            </a:r>
          </a:p>
          <a:p>
            <a:pPr marL="3175" indent="539750" algn="just">
              <a:buNone/>
            </a:pPr>
            <a:r>
              <a:rPr lang="ru-RU" sz="2400" b="1" dirty="0" smtClean="0"/>
              <a:t>5. </a:t>
            </a:r>
            <a:r>
              <a:rPr lang="ru-RU" sz="2400" dirty="0" smtClean="0"/>
              <a:t>Умеете ли вы прервать разговор, но так, чтобы собеседник не обиделся на вас?</a:t>
            </a:r>
          </a:p>
          <a:p>
            <a:pPr marL="3175" indent="539750" algn="just">
              <a:buNone/>
            </a:pPr>
            <a:r>
              <a:rPr lang="ru-RU" sz="2400" b="1" dirty="0" smtClean="0"/>
              <a:t>6. </a:t>
            </a:r>
            <a:r>
              <a:rPr lang="ru-RU" sz="2400" dirty="0" smtClean="0"/>
              <a:t>Умеете ли вы отказать в чьей-то просьбе, но не вызвать при этом враждебности?</a:t>
            </a:r>
          </a:p>
          <a:p>
            <a:pPr marL="3175" indent="539750" algn="just">
              <a:buNone/>
            </a:pPr>
            <a:r>
              <a:rPr lang="ru-RU" sz="2400" b="1" dirty="0" smtClean="0"/>
              <a:t>7. </a:t>
            </a:r>
            <a:r>
              <a:rPr lang="ru-RU" sz="2400" dirty="0" smtClean="0"/>
              <a:t>Умеете ли вы попрощаться, но так, чтобы вас хотели видеть еще раз?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623888" algn="just">
              <a:buNone/>
            </a:pPr>
            <a:endParaRPr lang="ru-RU" sz="2400" dirty="0" smtClean="0"/>
          </a:p>
          <a:p>
            <a:pPr marL="3175" indent="623888" algn="just">
              <a:buNone/>
            </a:pPr>
            <a:endParaRPr lang="ru-RU" sz="2400" dirty="0" smtClean="0"/>
          </a:p>
          <a:p>
            <a:pPr marL="3175" indent="623888" algn="just">
              <a:buNone/>
            </a:pPr>
            <a:r>
              <a:rPr lang="ru-RU" sz="2400" dirty="0" smtClean="0"/>
              <a:t>Следует проанализировать, в каких ситуациях вы чувствуете себя скованно, неуверенно: при публичном выступлении, попадании в общество малознакомых людей, беседах с начальством, при знакомстве с представителем другого пола и т. д.</a:t>
            </a:r>
          </a:p>
          <a:p>
            <a:pPr marL="3175" indent="623888" algn="just">
              <a:buNone/>
            </a:pPr>
            <a:r>
              <a:rPr lang="ru-RU" sz="2400" dirty="0" smtClean="0"/>
              <a:t>Что в этих ситуациях вас смущает: отсутствие ли общей темы разговора, косноязычие, тягостные паузы, боязнь покраснеть или показаться неумным, и т. 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«Одежда для первого впечатления»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buNone/>
            </a:pPr>
            <a:endParaRPr lang="ru-RU" sz="2400" b="1" dirty="0" smtClean="0"/>
          </a:p>
          <a:p>
            <a:pPr marL="0" indent="542925" algn="just">
              <a:buNone/>
            </a:pPr>
            <a:r>
              <a:rPr lang="ru-RU" sz="2400" b="1" dirty="0" smtClean="0"/>
              <a:t>Задание: </a:t>
            </a:r>
            <a:r>
              <a:rPr lang="ru-RU" sz="2400" dirty="0" smtClean="0"/>
              <a:t>прочитайте предлагаемые рекомендации, продумайте варианты одежды для следующих деловых целей:</a:t>
            </a:r>
          </a:p>
          <a:p>
            <a:pPr marL="0" indent="542925" algn="just">
              <a:buNone/>
            </a:pPr>
            <a:r>
              <a:rPr lang="ru-RU" sz="2400" dirty="0" smtClean="0"/>
              <a:t>·        </a:t>
            </a:r>
            <a:r>
              <a:rPr lang="ru-RU" sz="2400" dirty="0" err="1" smtClean="0"/>
              <a:t>самопрезентация</a:t>
            </a:r>
            <a:r>
              <a:rPr lang="ru-RU" sz="2400" dirty="0" smtClean="0"/>
              <a:t>,</a:t>
            </a:r>
          </a:p>
          <a:p>
            <a:pPr marL="0" indent="542925" algn="just">
              <a:buNone/>
            </a:pPr>
            <a:r>
              <a:rPr lang="ru-RU" sz="2400" dirty="0" smtClean="0"/>
              <a:t>·        участие в деловом совещании,</a:t>
            </a:r>
          </a:p>
          <a:p>
            <a:pPr marL="0" indent="542925" algn="just">
              <a:buNone/>
            </a:pPr>
            <a:r>
              <a:rPr lang="ru-RU" sz="2400" dirty="0" smtClean="0"/>
              <a:t>·        вечерний ужин с деловыми партнерами.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Рекомендации: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1. </a:t>
            </a:r>
            <a:r>
              <a:rPr lang="ru-RU" sz="2400" dirty="0" smtClean="0"/>
              <a:t>Самое важное правило – одеться соответственно. Изучите будущую аудиторию. У всех фирм есть свой код в одежде. Сотрудники крупной фирмы, связанной с бухгалтерским учетом и менеджментом, одеваются совсем иначе, чем небольшой компании звукозаписи. Людям нравятся те, кто выглядит похоже на них самих, поэтому приспособьте свой внешний вид к общему стилю своей будущей аудитории.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2. </a:t>
            </a:r>
            <a:r>
              <a:rPr lang="ru-RU" sz="2400" dirty="0" smtClean="0"/>
              <a:t>Приспосабливаться к стилю своей аудитории вовсе не значит жертвовать изяществом. Вы оскорбите их, если будете выглядеть неряшливо.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39750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3. </a:t>
            </a:r>
            <a:r>
              <a:rPr lang="ru-RU" sz="2400" dirty="0" smtClean="0"/>
              <a:t>Вы можете ободрить аудиторию своим видом. Покажите, что вы уже преодолели все трудности и проблемы и что они тоже могут это сделать.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4. </a:t>
            </a:r>
            <a:r>
              <a:rPr lang="ru-RU" sz="2400" dirty="0" smtClean="0"/>
              <a:t>Если вы выступаете перед аудиторией противоположного пола, не перестарайтесь в своем желании уподобиться им. Женщина, одетая в женственный, хорошо сидящий костюм, выступая перед преимущественно мужской аудиторией, достигнет гораздо большего, чем в строгом мужском костюме в узкую полоску.</a:t>
            </a:r>
          </a:p>
          <a:p>
            <a:pPr marL="3175" indent="539750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99"/>
          </a:solidFill>
        </p:spPr>
        <p:txBody>
          <a:bodyPr>
            <a:normAutofit lnSpcReduction="10000"/>
          </a:bodyPr>
          <a:lstStyle/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600" dirty="0" smtClean="0"/>
          </a:p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/>
              <a:t>5. </a:t>
            </a:r>
            <a:r>
              <a:rPr lang="ru-RU" sz="2400" dirty="0" smtClean="0"/>
              <a:t>Никогда не позволяйте, чтобы ваша внешность превалировала над вашим выступлением. Аудитория собралась, чтобы услышать, что вы хотите сказать, а не увидеть, во что вы одеты. Если вы хотите показать себя как знатока в своем предмете, то вам скорее поможет одежда сдержанная и солидная, чем небрежная или очень эффектная.</a:t>
            </a:r>
          </a:p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/>
              <a:t>6.  </a:t>
            </a:r>
            <a:r>
              <a:rPr lang="ru-RU" sz="2400" dirty="0" smtClean="0"/>
              <a:t>Подготовка очень важна. Никогда не оставляйте решения, что же надеть, на последний вечер. Решите это немного раньше, чтобы все было подготовлено, выглажено и проверено заранее.</a:t>
            </a:r>
          </a:p>
          <a:p>
            <a:pPr marL="0" indent="53975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Попробуйте в течение 15 минут посмотреть латиноамериканский телесериал без звука и попытайтесь по жестам и позам героев понять, что происходит на экране.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Свои впечатления опишите.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Наугад выберите по паре слов из каждой колонки и используйте их как «затравку» для создания рассказа. На бумаге или в голове разработайте сценарий. Запишите его.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Цель: сформировать представления об эффективной коммуникации; развивать навыки самодиагностики личностных качеств, коммуникабельности, создания имиджа одежды; воспитывать интерес к вопросам эффективной коммуникации.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69"/>
          <a:ext cx="8229600" cy="5733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Фиаско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Статуя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onsolas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Спираль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48011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Океан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Ноготь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Финиш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Путешествие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Мостовая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Кнопка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Бумажник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Пальто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Дыня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Фанера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Суфле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Харизма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Ковбой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Мотоцикл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Армия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Коробка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Собака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Нос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Палка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23199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Преступление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Хоккей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Плод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Задание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buNone/>
            </a:pPr>
            <a:endParaRPr lang="ru-RU" sz="2400" dirty="0" smtClean="0"/>
          </a:p>
          <a:p>
            <a:pPr marL="0" indent="542925" algn="just">
              <a:buNone/>
            </a:pPr>
            <a:r>
              <a:rPr lang="ru-RU" sz="2400" dirty="0" smtClean="0"/>
              <a:t>Сравнения и метафоры объединяют вещи между собой, устанавливают их похожесть. Сравнения распознаются более легко, потому что содержат ключевые слова «как» или «подобно».</a:t>
            </a:r>
          </a:p>
          <a:p>
            <a:pPr marL="0" indent="542925" algn="just">
              <a:buNone/>
            </a:pPr>
            <a:r>
              <a:rPr lang="ru-RU" sz="2400" dirty="0" smtClean="0"/>
              <a:t>Заполните пробелы в сравнениях и метафорах: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39750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1.</a:t>
            </a:r>
            <a:r>
              <a:rPr lang="ru-RU" sz="2400" dirty="0" smtClean="0"/>
              <a:t>Вода для корабля то же, что ________________________________ для бизнеса</a:t>
            </a:r>
          </a:p>
          <a:p>
            <a:pPr marL="3175" indent="539750" algn="just">
              <a:buNone/>
            </a:pPr>
            <a:r>
              <a:rPr lang="ru-RU" sz="2400" b="1" dirty="0" smtClean="0"/>
              <a:t>2.</a:t>
            </a:r>
            <a:r>
              <a:rPr lang="ru-RU" sz="2400" dirty="0" smtClean="0"/>
              <a:t>Цветок вызывает радость так же, как ____________________ гнев.</a:t>
            </a:r>
          </a:p>
          <a:p>
            <a:pPr marL="3175" indent="539750" algn="just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3.</a:t>
            </a:r>
            <a:r>
              <a:rPr lang="ru-RU" sz="2400" dirty="0" smtClean="0"/>
              <a:t>Кран для ___________________ то же, что _____________________ для свободы. </a:t>
            </a:r>
          </a:p>
          <a:p>
            <a:pPr marL="3175" indent="539750" algn="just">
              <a:buNone/>
            </a:pPr>
            <a:r>
              <a:rPr lang="ru-RU" sz="2400" b="1" dirty="0" smtClean="0"/>
              <a:t>4. </a:t>
            </a:r>
            <a:r>
              <a:rPr lang="ru-RU" sz="2400" dirty="0" smtClean="0"/>
              <a:t>Мой дом – это ____________________________.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en-US" sz="2400" b="1" dirty="0" smtClean="0"/>
              <a:t>5.</a:t>
            </a:r>
            <a:r>
              <a:rPr lang="en-US" sz="2400" dirty="0" smtClean="0"/>
              <a:t>    Моя работа – это _________________________.</a:t>
            </a:r>
            <a:br>
              <a:rPr lang="en-US" sz="2400" dirty="0" smtClean="0"/>
            </a:br>
            <a:r>
              <a:rPr lang="ru-RU" sz="2400" b="1" dirty="0" smtClean="0"/>
              <a:t>        </a:t>
            </a:r>
            <a:r>
              <a:rPr lang="en-US" sz="2400" b="1" dirty="0" smtClean="0"/>
              <a:t>6.</a:t>
            </a:r>
            <a:r>
              <a:rPr lang="en-US" sz="2400" dirty="0" smtClean="0"/>
              <a:t>    Беспокойство – это _______________________.</a:t>
            </a:r>
            <a:br>
              <a:rPr lang="en-US" sz="2400" dirty="0" smtClean="0"/>
            </a:br>
            <a:r>
              <a:rPr lang="ru-RU" sz="2400" dirty="0" smtClean="0"/>
              <a:t>    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7</a:t>
            </a:r>
            <a:r>
              <a:rPr lang="en-US" sz="2400" dirty="0" smtClean="0"/>
              <a:t>.    Правда – это _____________________________.</a:t>
            </a:r>
            <a:br>
              <a:rPr lang="en-US" sz="2400" dirty="0" smtClean="0"/>
            </a:br>
            <a:r>
              <a:rPr lang="ru-RU" sz="2400" dirty="0" smtClean="0"/>
              <a:t>       </a:t>
            </a:r>
            <a:r>
              <a:rPr lang="ru-RU" sz="2400" b="1" dirty="0" smtClean="0"/>
              <a:t> </a:t>
            </a:r>
            <a:r>
              <a:rPr lang="en-US" sz="2400" b="1" dirty="0" smtClean="0"/>
              <a:t>8.</a:t>
            </a:r>
            <a:r>
              <a:rPr lang="en-US" sz="2400" dirty="0" smtClean="0"/>
              <a:t>    Власть – это _____________________________.</a:t>
            </a:r>
            <a:br>
              <a:rPr lang="en-US" sz="2400" dirty="0" smtClean="0"/>
            </a:br>
            <a:r>
              <a:rPr lang="ru-RU" sz="2400" b="1" dirty="0" smtClean="0"/>
              <a:t>        </a:t>
            </a:r>
            <a:r>
              <a:rPr lang="en-US" sz="2400" b="1" dirty="0" smtClean="0"/>
              <a:t>9.</a:t>
            </a:r>
            <a:r>
              <a:rPr lang="en-US" sz="2400" dirty="0" smtClean="0"/>
              <a:t>    Успех – это _______________________________.</a:t>
            </a:r>
            <a:br>
              <a:rPr lang="en-US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39750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10.</a:t>
            </a:r>
            <a:r>
              <a:rPr lang="ru-RU" sz="2400" dirty="0" smtClean="0"/>
              <a:t>        Счастье – это _____________________________.</a:t>
            </a:r>
            <a:br>
              <a:rPr lang="ru-RU" sz="2400" dirty="0" smtClean="0"/>
            </a:br>
            <a:r>
              <a:rPr lang="ru-RU" sz="2400" b="1" dirty="0" smtClean="0"/>
              <a:t>        11. </a:t>
            </a:r>
            <a:r>
              <a:rPr lang="ru-RU" sz="2400" dirty="0" smtClean="0"/>
              <a:t>        Любовь – это ______________________________.</a:t>
            </a:r>
            <a:br>
              <a:rPr lang="ru-RU" sz="2400" dirty="0" smtClean="0"/>
            </a:br>
            <a:r>
              <a:rPr lang="ru-RU" sz="2400" b="1" dirty="0" smtClean="0"/>
              <a:t>        12.</a:t>
            </a:r>
            <a:r>
              <a:rPr lang="ru-RU" sz="2400" dirty="0" smtClean="0"/>
              <a:t>         Идеалы – это ______________________________.</a:t>
            </a:r>
            <a:br>
              <a:rPr lang="ru-RU" sz="2400" dirty="0" smtClean="0"/>
            </a:br>
            <a:r>
              <a:rPr lang="ru-RU" sz="2400" b="1" dirty="0" smtClean="0"/>
              <a:t>        13.</a:t>
            </a:r>
            <a:r>
              <a:rPr lang="ru-RU" sz="2400" dirty="0" smtClean="0"/>
              <a:t>        Размышление – это ________________________.</a:t>
            </a:r>
            <a:br>
              <a:rPr lang="ru-RU" sz="2400" dirty="0" smtClean="0"/>
            </a:br>
            <a:r>
              <a:rPr lang="ru-RU" sz="2400" b="1" dirty="0" smtClean="0"/>
              <a:t>        14. </a:t>
            </a:r>
            <a:r>
              <a:rPr lang="ru-RU" sz="2400" dirty="0" smtClean="0"/>
              <a:t>         Жизнь – это _______________________________.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Задание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3975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53975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53975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Вообразите смешение различных видов восприятия. Например, попробуйте представить себе способность ощущать вкус звуков, слышать цвета, обонять ощущения.</a:t>
            </a:r>
          </a:p>
          <a:p>
            <a:pPr marL="0" indent="539750" algn="just">
              <a:spcBef>
                <a:spcPts val="0"/>
              </a:spcBef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Дайте ответы на вопросы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Чем пахнет слово «участвовать»? 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Каково на ощупь число «семь»? 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Какой вкус у голубого цвета? 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Как выглядит идея свободы?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 Какая форма у вторника? 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Каков вкус радости?</a:t>
            </a:r>
            <a:r>
              <a:rPr lang="ru-RU" sz="2400" b="1" dirty="0" smtClean="0"/>
              <a:t> 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Задание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Продолжите фразы: 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Стало ясно, что трудности с каждым годом будут ____________. 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Мы надеемся, что к концу года уровень производства начнет ____________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Моя тревога __________________ с каждым днем.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Площадь засоленных почв __________________ с каждым годом. 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i="1" dirty="0" smtClean="0"/>
              <a:t>(возрастать, увеличиваться, повышаться, усиливаться)</a:t>
            </a:r>
            <a:endParaRPr lang="ru-RU" sz="2400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на рефлексию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0" indent="542925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542925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- С какими чувствами вы заканчиваете занятие?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- Что было для вас самым эффективным?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- Что на занятиях вам удалось, а что не получилось?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- Какие вопросы или темы у вас вызывали наибольший интерес?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24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2800" b="1" dirty="0" smtClean="0"/>
              <a:t>Спасибо за внимание!!!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Упражнение «Качества, важнейшие для межличностного общения»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Процедура: </a:t>
            </a:r>
            <a:r>
              <a:rPr lang="ru-RU" sz="2400" dirty="0" smtClean="0"/>
              <a:t>оцените по шкале от 0 до 6, в какой мере Вам присущи отдельные качества, руководствуясь своими представлениями о себе (а не тем, что про вас говорят другие люди). Если вам кажется, что данное качество вообще не присуще, ставите 0, если выражено очень слабо – ставите 1, если данное качество полностью свойственно, ставите 6. </a:t>
            </a:r>
          </a:p>
          <a:p>
            <a:pPr marL="3175" indent="539750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«Качества важнейшие для межличностного общения»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buNone/>
            </a:pPr>
            <a:endParaRPr lang="ru-RU" sz="2400" b="1" dirty="0" smtClean="0"/>
          </a:p>
          <a:p>
            <a:pPr marL="0" indent="542925" algn="just">
              <a:buNone/>
            </a:pPr>
            <a:r>
              <a:rPr lang="ru-RU" sz="2400" b="1" dirty="0" err="1" smtClean="0"/>
              <a:t>Эмпатия</a:t>
            </a:r>
            <a:r>
              <a:rPr lang="ru-RU" sz="2400" b="1" dirty="0" smtClean="0"/>
              <a:t> </a:t>
            </a:r>
            <a:r>
              <a:rPr lang="ru-RU" sz="2400" dirty="0" smtClean="0"/>
              <a:t>– умение видеть мир глазами других, понимать его так же как они, воспринимать поступки с их же позиций.</a:t>
            </a:r>
          </a:p>
          <a:p>
            <a:pPr marL="0" indent="542925" algn="just">
              <a:buNone/>
            </a:pPr>
            <a:r>
              <a:rPr lang="ru-RU" sz="2400" b="1" dirty="0" smtClean="0"/>
              <a:t>Доброжелательность</a:t>
            </a:r>
            <a:r>
              <a:rPr lang="ru-RU" sz="2400" dirty="0" smtClean="0"/>
              <a:t>  способность не только чувствовать, но и показывать свое доброжелательное отношение, уважение, симпатию, умение принимать их даже тогда, когда не одобряешь их поступки.</a:t>
            </a:r>
          </a:p>
          <a:p>
            <a:pPr marL="0" indent="542925" algn="just">
              <a:buNone/>
            </a:pPr>
            <a:r>
              <a:rPr lang="ru-RU" sz="2400" b="1" dirty="0" smtClean="0"/>
              <a:t>Аутентичность</a:t>
            </a:r>
            <a:r>
              <a:rPr lang="ru-RU" sz="2400" dirty="0" smtClean="0"/>
              <a:t> – умение быть естественным в отношениях, не скрываться за масками или ролями, способность быть самим собой в контактах с окружающими.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Конкретность</a:t>
            </a:r>
            <a:r>
              <a:rPr lang="ru-RU" sz="2400" dirty="0" smtClean="0"/>
              <a:t> – отказ от общих рассуждений, многозначительных и непонятных рассуждений, умение говорить о своих конкретных переживаниях, действиях, готовность отвечать однозначно на вопросы.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Инициативность</a:t>
            </a:r>
            <a:r>
              <a:rPr lang="ru-RU" sz="2400" dirty="0" smtClean="0"/>
              <a:t> – склонность к деятельной позиции в отношении с людьми, к тому, чтобы «идти вперед», а не только реагировать на то, что делают другие, способность устанавливать контакты, не дожидаясь инициативы со стороны; готовность браться за какие-то дела в ситуации требующей активного вмешательства, а не просто ждать, когда другие начнут что-то делать.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pPr marL="0" indent="542925" algn="just">
              <a:buNone/>
            </a:pPr>
            <a:endParaRPr lang="ru-RU" sz="3400" b="1" dirty="0" smtClean="0"/>
          </a:p>
          <a:p>
            <a:pPr marL="0" indent="542925" algn="just">
              <a:buNone/>
            </a:pPr>
            <a:r>
              <a:rPr lang="ru-RU" sz="3400" b="1" dirty="0" smtClean="0"/>
              <a:t>Непосредственность</a:t>
            </a:r>
            <a:r>
              <a:rPr lang="ru-RU" sz="3400" dirty="0" smtClean="0"/>
              <a:t> – умение говорить и действовать напрямую, открытая демонстрация своего отношения к проблемам, людям.</a:t>
            </a:r>
          </a:p>
          <a:p>
            <a:pPr marL="0" indent="542925" algn="just">
              <a:buNone/>
            </a:pPr>
            <a:r>
              <a:rPr lang="ru-RU" sz="3400" b="1" dirty="0" smtClean="0"/>
              <a:t>Открытость</a:t>
            </a:r>
            <a:r>
              <a:rPr lang="ru-RU" sz="3400" dirty="0" smtClean="0"/>
              <a:t> – готовность открыть другим свой внутренний мир и твердая убежденность, что открытость способствует установлению здоровых и прочных отношений с окружающими, искренность, которая не эквивалентна готовности обнародовать абсолютно все самые интимные секреты, поскольку сам человек, а не его тайны интересны людям.</a:t>
            </a:r>
          </a:p>
          <a:p>
            <a:pPr marL="0" indent="542925" algn="just">
              <a:buNone/>
            </a:pPr>
            <a:r>
              <a:rPr lang="ru-RU" sz="3400" b="1" dirty="0" smtClean="0"/>
              <a:t>Принятие чувства</a:t>
            </a:r>
            <a:r>
              <a:rPr lang="ru-RU" sz="3400" dirty="0" smtClean="0"/>
              <a:t> – отсутствие страха при непосредственном  соприкосновении со своими чувствами или чувствами других людей, умение выражать и готовность принимать эмоциональную экспрессию со стороны других.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600" b="1" dirty="0" smtClean="0"/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Конфронтация</a:t>
            </a:r>
            <a:r>
              <a:rPr lang="ru-RU" sz="2400" dirty="0" smtClean="0"/>
              <a:t> – умение « с глазу на глаз» общаться с другими людьми с полным сознанием своей ответственности; в случае несходства мнений – готовность пойти на конфронтацию, но не с целью испугать или покарать другого, а с надеждой на установление подлинных и искренних отношений.</a:t>
            </a:r>
          </a:p>
          <a:p>
            <a:pPr marL="0" indent="539750" algn="just">
              <a:spcBef>
                <a:spcPts val="0"/>
              </a:spcBef>
              <a:buNone/>
            </a:pPr>
            <a:r>
              <a:rPr lang="ru-RU" sz="2400" b="1" dirty="0" smtClean="0"/>
              <a:t>Самопознание</a:t>
            </a:r>
            <a:r>
              <a:rPr lang="ru-RU" sz="2400" dirty="0" smtClean="0"/>
              <a:t> – исследовательское отношение к собственной жизни и поведению, стремление воспользоваться для этого  помощью со стороны окружающих, готовность принимать от них любую информацию о том, как они воспринимают тебя, но при этом быть автором своей самооценки.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FFFF99"/>
          </a:solidFill>
        </p:spPr>
        <p:txBody>
          <a:bodyPr>
            <a:normAutofit fontScale="77500" lnSpcReduction="20000"/>
          </a:bodyPr>
          <a:lstStyle/>
          <a:p>
            <a:pPr marL="3175" indent="539750" algn="just">
              <a:buNone/>
            </a:pPr>
            <a:endParaRPr lang="ru-RU" sz="3100" dirty="0" smtClean="0"/>
          </a:p>
          <a:p>
            <a:pPr marL="3175" indent="539750" algn="just">
              <a:buNone/>
            </a:pPr>
            <a:r>
              <a:rPr lang="ru-RU" sz="3100" dirty="0" smtClean="0"/>
              <a:t>Произнесите одну и ту же фразу, придавая ей прямой и противоположный смысл</a:t>
            </a:r>
          </a:p>
          <a:p>
            <a:pPr marL="3175" indent="539750" algn="just">
              <a:buNone/>
            </a:pPr>
            <a:r>
              <a:rPr lang="ru-RU" sz="3100" b="1" dirty="0" smtClean="0"/>
              <a:t>1.     </a:t>
            </a:r>
            <a:r>
              <a:rPr lang="ru-RU" sz="3100" dirty="0" smtClean="0"/>
              <a:t>Рад вас видеть!</a:t>
            </a:r>
          </a:p>
          <a:p>
            <a:pPr marL="3175" indent="539750" algn="just">
              <a:buNone/>
            </a:pPr>
            <a:r>
              <a:rPr lang="ru-RU" sz="3100" b="1" dirty="0" smtClean="0"/>
              <a:t>2.     </a:t>
            </a:r>
            <a:r>
              <a:rPr lang="ru-RU" sz="3100" dirty="0" smtClean="0"/>
              <a:t>Спасибо за работу.</a:t>
            </a:r>
          </a:p>
          <a:p>
            <a:pPr marL="3175" indent="539750" algn="just">
              <a:buNone/>
            </a:pPr>
            <a:r>
              <a:rPr lang="ru-RU" sz="3100" b="1" dirty="0" smtClean="0"/>
              <a:t>3.     </a:t>
            </a:r>
            <a:r>
              <a:rPr lang="ru-RU" sz="3100" dirty="0" smtClean="0"/>
              <a:t>Приходите завтра.</a:t>
            </a:r>
          </a:p>
          <a:p>
            <a:pPr marL="3175" indent="539750" algn="just">
              <a:buNone/>
            </a:pPr>
            <a:r>
              <a:rPr lang="ru-RU" sz="3100" b="1" dirty="0" smtClean="0"/>
              <a:t>4.     </a:t>
            </a:r>
            <a:r>
              <a:rPr lang="ru-RU" sz="3100" dirty="0" smtClean="0"/>
              <a:t>Я в восторге.</a:t>
            </a:r>
          </a:p>
          <a:p>
            <a:pPr marL="3175" indent="539750" algn="just">
              <a:buNone/>
            </a:pPr>
            <a:r>
              <a:rPr lang="ru-RU" sz="3100" b="1" dirty="0" smtClean="0"/>
              <a:t>5.     </a:t>
            </a:r>
            <a:r>
              <a:rPr lang="ru-RU" sz="3100" dirty="0" smtClean="0"/>
              <a:t>Спасибо, мне очень приятно ваше внимание.</a:t>
            </a:r>
          </a:p>
          <a:p>
            <a:pPr marL="3175" indent="539750" algn="just">
              <a:buNone/>
            </a:pPr>
            <a:r>
              <a:rPr lang="ru-RU" sz="3100" b="1" dirty="0" smtClean="0"/>
              <a:t>6.     </a:t>
            </a:r>
            <a:r>
              <a:rPr lang="ru-RU" sz="3100" dirty="0" smtClean="0"/>
              <a:t>Приятно было с вами поговорить.</a:t>
            </a:r>
          </a:p>
          <a:p>
            <a:pPr marL="3175" indent="539750" algn="just">
              <a:buNone/>
            </a:pPr>
            <a:r>
              <a:rPr lang="ru-RU" sz="3100" b="1" dirty="0" smtClean="0"/>
              <a:t>7.     </a:t>
            </a:r>
            <a:r>
              <a:rPr lang="ru-RU" sz="3100" dirty="0" smtClean="0"/>
              <a:t>Спасибо за комплимент.</a:t>
            </a:r>
          </a:p>
          <a:p>
            <a:pPr marL="3175" indent="539750" algn="just">
              <a:buNone/>
            </a:pPr>
            <a:r>
              <a:rPr lang="ru-RU" sz="3100" b="1" dirty="0" smtClean="0"/>
              <a:t>8.     </a:t>
            </a:r>
            <a:r>
              <a:rPr lang="ru-RU" sz="3100" dirty="0" smtClean="0"/>
              <a:t>Очень вам признателен.</a:t>
            </a:r>
          </a:p>
          <a:p>
            <a:pPr marL="3175" indent="539750" algn="just">
              <a:buNone/>
            </a:pPr>
            <a:r>
              <a:rPr lang="ru-RU" sz="3100" b="1" dirty="0" smtClean="0"/>
              <a:t>9.     </a:t>
            </a:r>
            <a:r>
              <a:rPr lang="ru-RU" sz="3100" dirty="0" smtClean="0"/>
              <a:t>Ценю вашу настойчивость.</a:t>
            </a:r>
          </a:p>
          <a:p>
            <a:pPr marL="3175" indent="539750" algn="just">
              <a:buNone/>
            </a:pPr>
            <a:r>
              <a:rPr lang="ru-RU" sz="3100" b="1" dirty="0" smtClean="0"/>
              <a:t>10.   </a:t>
            </a:r>
            <a:r>
              <a:rPr lang="ru-RU" sz="3100" dirty="0" smtClean="0"/>
              <a:t>Мне это очень нравится.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0" indent="542925" algn="just">
              <a:buNone/>
            </a:pPr>
            <a:r>
              <a:rPr lang="ru-RU" sz="2400" b="1" dirty="0" smtClean="0"/>
              <a:t>Произнесите фразу с разными интонациями</a:t>
            </a:r>
          </a:p>
          <a:p>
            <a:pPr marL="0" indent="542925" algn="just">
              <a:buNone/>
            </a:pPr>
            <a:r>
              <a:rPr lang="ru-RU" sz="2400" b="1" dirty="0" smtClean="0"/>
              <a:t>1.  </a:t>
            </a:r>
            <a:r>
              <a:rPr lang="ru-RU" sz="2400" dirty="0" smtClean="0"/>
              <a:t>Умница! Молодец! (с благодарностью, с восторгом, иронично, огорченно, гневно)</a:t>
            </a:r>
          </a:p>
          <a:p>
            <a:pPr marL="0" indent="542925" algn="just">
              <a:buNone/>
            </a:pPr>
            <a:r>
              <a:rPr lang="ru-RU" sz="2400" b="1" dirty="0" smtClean="0"/>
              <a:t>2.  </a:t>
            </a:r>
            <a:r>
              <a:rPr lang="ru-RU" sz="2400" dirty="0" smtClean="0"/>
              <a:t>Я этого никогда не забуду (с признательностью, с обидой, с восхищением, с гневом).</a:t>
            </a:r>
          </a:p>
          <a:p>
            <a:pPr marL="0" indent="542925" algn="just">
              <a:buNone/>
            </a:pPr>
            <a:r>
              <a:rPr lang="ru-RU" sz="2400" b="1" dirty="0" smtClean="0"/>
              <a:t>3. </a:t>
            </a:r>
            <a:r>
              <a:rPr lang="ru-RU" sz="2400" dirty="0" smtClean="0"/>
              <a:t>Спасибо, как это вы догадались! (искренне, с восхищением, с осуждением).</a:t>
            </a:r>
          </a:p>
          <a:p>
            <a:pPr marL="0" indent="542925" algn="just">
              <a:buNone/>
            </a:pPr>
            <a:r>
              <a:rPr lang="ru-RU" sz="2400" b="1" dirty="0" smtClean="0"/>
              <a:t>4.    </a:t>
            </a:r>
            <a:r>
              <a:rPr lang="ru-RU" sz="2400" dirty="0" smtClean="0"/>
              <a:t>Ничем не могу вам помочь (искренне, с сочувствием, давая понять бестактность просьбы).</a:t>
            </a:r>
          </a:p>
          <a:p>
            <a:pPr marL="0" indent="542925" algn="just">
              <a:buNone/>
            </a:pPr>
            <a:r>
              <a:rPr lang="ru-RU" sz="2400" b="1" dirty="0" smtClean="0"/>
              <a:t>5.   </a:t>
            </a:r>
            <a:r>
              <a:rPr lang="ru-RU" sz="2400" dirty="0" smtClean="0"/>
              <a:t>Вы поняли меня? (доброжелательно, учтиво, сухо, официально, с угрозой).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1525</Words>
  <Application>Microsoft Office PowerPoint</Application>
  <PresentationFormat>Экран (4:3)</PresentationFormat>
  <Paragraphs>173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 Взаимосвязь эффективных коммуникаций и конкурентноспособности специалиста  </vt:lpstr>
      <vt:lpstr>Слайд 2</vt:lpstr>
      <vt:lpstr> Упражнение «Качества, важнейшие для межличностного общения» </vt:lpstr>
      <vt:lpstr>«Качества важнейшие для межличностного общения»</vt:lpstr>
      <vt:lpstr>Слайд 5</vt:lpstr>
      <vt:lpstr>Слайд 6</vt:lpstr>
      <vt:lpstr>Слайд 7</vt:lpstr>
      <vt:lpstr>Задание</vt:lpstr>
      <vt:lpstr>Задание</vt:lpstr>
      <vt:lpstr>Слайд 10</vt:lpstr>
      <vt:lpstr>Упражнение «Оценка коммуникабельности»</vt:lpstr>
      <vt:lpstr>Слайд 12</vt:lpstr>
      <vt:lpstr>Слайд 13</vt:lpstr>
      <vt:lpstr> Упражнение «Одежда для первого впечатления» </vt:lpstr>
      <vt:lpstr> Рекомендации: </vt:lpstr>
      <vt:lpstr>Слайд 16</vt:lpstr>
      <vt:lpstr>Слайд 17</vt:lpstr>
      <vt:lpstr>Задание</vt:lpstr>
      <vt:lpstr>Задание</vt:lpstr>
      <vt:lpstr>Слайд 20</vt:lpstr>
      <vt:lpstr>Задание</vt:lpstr>
      <vt:lpstr>Слайд 22</vt:lpstr>
      <vt:lpstr>Слайд 23</vt:lpstr>
      <vt:lpstr>Слайд 24</vt:lpstr>
      <vt:lpstr>Задание</vt:lpstr>
      <vt:lpstr>Дайте ответы на вопросы</vt:lpstr>
      <vt:lpstr>Задание</vt:lpstr>
      <vt:lpstr>Упражнение на рефлексию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Эмоции и эмоциональный интеллект</dc:title>
  <dc:creator>Талгат</dc:creator>
  <cp:lastModifiedBy>Талгат</cp:lastModifiedBy>
  <cp:revision>8</cp:revision>
  <dcterms:created xsi:type="dcterms:W3CDTF">2019-06-05T04:51:39Z</dcterms:created>
  <dcterms:modified xsi:type="dcterms:W3CDTF">2020-02-27T10:15:08Z</dcterms:modified>
</cp:coreProperties>
</file>